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1" r:id="rId6"/>
    <p:sldId id="290" r:id="rId7"/>
    <p:sldId id="262" r:id="rId8"/>
    <p:sldId id="264" r:id="rId9"/>
    <p:sldId id="277" r:id="rId10"/>
    <p:sldId id="279" r:id="rId11"/>
    <p:sldId id="280" r:id="rId12"/>
    <p:sldId id="263" r:id="rId13"/>
    <p:sldId id="265" r:id="rId14"/>
    <p:sldId id="266" r:id="rId15"/>
    <p:sldId id="291" r:id="rId16"/>
    <p:sldId id="267" r:id="rId17"/>
    <p:sldId id="285" r:id="rId18"/>
    <p:sldId id="292" r:id="rId19"/>
    <p:sldId id="353" r:id="rId20"/>
    <p:sldId id="354" r:id="rId21"/>
    <p:sldId id="325" r:id="rId22"/>
    <p:sldId id="356" r:id="rId23"/>
    <p:sldId id="367" r:id="rId24"/>
    <p:sldId id="327" r:id="rId25"/>
    <p:sldId id="328" r:id="rId26"/>
    <p:sldId id="330" r:id="rId27"/>
    <p:sldId id="331" r:id="rId28"/>
    <p:sldId id="332" r:id="rId29"/>
    <p:sldId id="333" r:id="rId30"/>
    <p:sldId id="336" r:id="rId31"/>
    <p:sldId id="363" r:id="rId32"/>
    <p:sldId id="362" r:id="rId33"/>
    <p:sldId id="337" r:id="rId34"/>
    <p:sldId id="364" r:id="rId35"/>
    <p:sldId id="339" r:id="rId36"/>
    <p:sldId id="338" r:id="rId37"/>
    <p:sldId id="340" r:id="rId38"/>
    <p:sldId id="341" r:id="rId39"/>
    <p:sldId id="359" r:id="rId40"/>
    <p:sldId id="365" r:id="rId41"/>
    <p:sldId id="361" r:id="rId42"/>
    <p:sldId id="358" r:id="rId43"/>
    <p:sldId id="360" r:id="rId44"/>
    <p:sldId id="346" r:id="rId45"/>
    <p:sldId id="347" r:id="rId46"/>
    <p:sldId id="348" r:id="rId47"/>
    <p:sldId id="349" r:id="rId48"/>
    <p:sldId id="350" r:id="rId49"/>
    <p:sldId id="351" r:id="rId50"/>
    <p:sldId id="366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518AAFD-346D-4DA5-91DA-68B3592EF515}">
          <p14:sldIdLst>
            <p14:sldId id="257"/>
            <p14:sldId id="258"/>
            <p14:sldId id="259"/>
            <p14:sldId id="260"/>
            <p14:sldId id="261"/>
            <p14:sldId id="290"/>
            <p14:sldId id="262"/>
            <p14:sldId id="264"/>
            <p14:sldId id="277"/>
            <p14:sldId id="279"/>
            <p14:sldId id="280"/>
            <p14:sldId id="263"/>
            <p14:sldId id="265"/>
            <p14:sldId id="266"/>
            <p14:sldId id="291"/>
            <p14:sldId id="267"/>
            <p14:sldId id="285"/>
            <p14:sldId id="292"/>
            <p14:sldId id="353"/>
            <p14:sldId id="354"/>
            <p14:sldId id="325"/>
            <p14:sldId id="356"/>
            <p14:sldId id="367"/>
            <p14:sldId id="327"/>
            <p14:sldId id="328"/>
            <p14:sldId id="330"/>
            <p14:sldId id="331"/>
            <p14:sldId id="332"/>
            <p14:sldId id="333"/>
            <p14:sldId id="336"/>
            <p14:sldId id="363"/>
            <p14:sldId id="362"/>
            <p14:sldId id="337"/>
            <p14:sldId id="364"/>
            <p14:sldId id="339"/>
            <p14:sldId id="338"/>
            <p14:sldId id="340"/>
            <p14:sldId id="341"/>
            <p14:sldId id="359"/>
            <p14:sldId id="365"/>
            <p14:sldId id="361"/>
            <p14:sldId id="358"/>
            <p14:sldId id="360"/>
            <p14:sldId id="346"/>
            <p14:sldId id="347"/>
            <p14:sldId id="348"/>
            <p14:sldId id="349"/>
            <p14:sldId id="350"/>
            <p14:sldId id="351"/>
            <p14:sldId id="3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3" autoAdjust="0"/>
    <p:restoredTop sz="94660"/>
  </p:normalViewPr>
  <p:slideViewPr>
    <p:cSldViewPr snapToGrid="0">
      <p:cViewPr varScale="1">
        <p:scale>
          <a:sx n="78" d="100"/>
          <a:sy n="78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D2BB3-AA14-47ED-8AB9-7C361B7AAD82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F367A-446F-4D78-9CDC-57B9C4EB13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81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1D75B-9A49-41B0-B7A3-ECE0276DE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80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19D-E3A9-4950-8ED5-E8DEFEF69B4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0B26-0416-49E4-BA3D-5BBA9625A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82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19D-E3A9-4950-8ED5-E8DEFEF69B4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0B26-0416-49E4-BA3D-5BBA9625A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03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19D-E3A9-4950-8ED5-E8DEFEF69B4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0B26-0416-49E4-BA3D-5BBA9625A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79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19D-E3A9-4950-8ED5-E8DEFEF69B4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0B26-0416-49E4-BA3D-5BBA9625A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21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19D-E3A9-4950-8ED5-E8DEFEF69B4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0B26-0416-49E4-BA3D-5BBA9625A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8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19D-E3A9-4950-8ED5-E8DEFEF69B4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0B26-0416-49E4-BA3D-5BBA9625A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44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19D-E3A9-4950-8ED5-E8DEFEF69B4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0B26-0416-49E4-BA3D-5BBA9625A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29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19D-E3A9-4950-8ED5-E8DEFEF69B4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0B26-0416-49E4-BA3D-5BBA9625A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99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19D-E3A9-4950-8ED5-E8DEFEF69B4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0B26-0416-49E4-BA3D-5BBA9625A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92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19D-E3A9-4950-8ED5-E8DEFEF69B4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0B26-0416-49E4-BA3D-5BBA9625A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60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619D-E3A9-4950-8ED5-E8DEFEF69B4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0B26-0416-49E4-BA3D-5BBA9625A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19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3619D-E3A9-4950-8ED5-E8DEFEF69B4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0B26-0416-49E4-BA3D-5BBA9625A0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34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766618"/>
            <a:ext cx="9144000" cy="2124364"/>
          </a:xfrm>
        </p:spPr>
        <p:txBody>
          <a:bodyPr>
            <a:noAutofit/>
          </a:bodyPr>
          <a:lstStyle/>
          <a:p>
            <a:pPr algn="r">
              <a:spcBef>
                <a:spcPts val="1200"/>
              </a:spcBef>
            </a:pPr>
            <a:r>
              <a:rPr lang="cs-CZ" sz="4400" b="1" cap="all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„Druhý život” kulinárního dědictví </a:t>
            </a:r>
            <a:r>
              <a:rPr lang="cs-CZ" sz="4400" b="1" cap="all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/>
            </a:r>
            <a:br>
              <a:rPr lang="cs-CZ" sz="4400" b="1" cap="all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</a:br>
            <a:r>
              <a:rPr lang="cs-CZ" sz="4400" b="1" cap="all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Českého </a:t>
            </a:r>
            <a:r>
              <a:rPr lang="cs-CZ" sz="4400" b="1" cap="all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Slezska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43926"/>
            <a:ext cx="9144000" cy="2419929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endParaRPr lang="cs-CZ" sz="2000" b="1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cs-CZ" sz="2000" b="1" dirty="0" smtClean="0">
                <a:solidFill>
                  <a:schemeClr val="bg1"/>
                </a:solidFill>
              </a:rPr>
              <a:t>Irena Korbelářová (Slezská univerzita v Opavě)</a:t>
            </a:r>
            <a:endParaRPr lang="cs-CZ" sz="2000" b="1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cs-CZ" sz="1800" b="1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cs-CZ" sz="1800" dirty="0" err="1" smtClean="0">
                <a:solidFill>
                  <a:schemeClr val="bg1"/>
                </a:solidFill>
              </a:rPr>
              <a:t>Ogólnopolska</a:t>
            </a:r>
            <a:r>
              <a:rPr lang="cs-CZ" sz="1800" dirty="0" smtClean="0">
                <a:solidFill>
                  <a:schemeClr val="bg1"/>
                </a:solidFill>
              </a:rPr>
              <a:t> </a:t>
            </a:r>
            <a:r>
              <a:rPr lang="cs-CZ" sz="1800" dirty="0" err="1">
                <a:solidFill>
                  <a:schemeClr val="bg1"/>
                </a:solidFill>
              </a:rPr>
              <a:t>konferencja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err="1">
                <a:solidFill>
                  <a:schemeClr val="bg1"/>
                </a:solidFill>
              </a:rPr>
              <a:t>naukowa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endParaRPr lang="cs-CZ" sz="1800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cs-CZ" sz="1800" b="1" dirty="0" smtClean="0">
                <a:solidFill>
                  <a:schemeClr val="bg1"/>
                </a:solidFill>
              </a:rPr>
              <a:t>DZIEDZICTWO </a:t>
            </a:r>
            <a:r>
              <a:rPr lang="cs-CZ" sz="1800" b="1" dirty="0">
                <a:solidFill>
                  <a:schemeClr val="bg1"/>
                </a:solidFill>
              </a:rPr>
              <a:t>KULINARNE </a:t>
            </a:r>
            <a:r>
              <a:rPr lang="cs-CZ" sz="1800" b="1" dirty="0" smtClean="0">
                <a:solidFill>
                  <a:schemeClr val="bg1"/>
                </a:solidFill>
              </a:rPr>
              <a:t>ŚLĄSKA W </a:t>
            </a:r>
            <a:r>
              <a:rPr lang="cs-CZ" sz="1800" b="1" dirty="0">
                <a:solidFill>
                  <a:schemeClr val="bg1"/>
                </a:solidFill>
              </a:rPr>
              <a:t>NOWYCH </a:t>
            </a:r>
            <a:r>
              <a:rPr lang="cs-CZ" sz="1800" b="1" dirty="0" smtClean="0">
                <a:solidFill>
                  <a:schemeClr val="bg1"/>
                </a:solidFill>
              </a:rPr>
              <a:t>KONTEKSTACH INTERPRETACYJNYCH</a:t>
            </a:r>
          </a:p>
          <a:p>
            <a:pPr algn="l">
              <a:spcBef>
                <a:spcPts val="0"/>
              </a:spcBef>
            </a:pPr>
            <a:r>
              <a:rPr lang="cs-CZ" sz="1800" b="1" dirty="0" err="1" smtClean="0">
                <a:solidFill>
                  <a:schemeClr val="bg1"/>
                </a:solidFill>
              </a:rPr>
              <a:t>Opole</a:t>
            </a:r>
            <a:r>
              <a:rPr lang="cs-CZ" sz="1800" b="1" dirty="0" smtClean="0">
                <a:solidFill>
                  <a:schemeClr val="bg1"/>
                </a:solidFill>
              </a:rPr>
              <a:t>, 2. – 3. březen 2020</a:t>
            </a:r>
            <a:endParaRPr lang="pl-PL" sz="1800" b="1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cs-CZ" sz="1500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cs-CZ" sz="1500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cs-CZ" sz="1500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cs-CZ" sz="1500" dirty="0" smtClean="0">
                <a:solidFill>
                  <a:schemeClr val="bg1"/>
                </a:solidFill>
              </a:rPr>
              <a:t>Příspěvek vznikl v rámci řešení projektu NAKI II,  </a:t>
            </a:r>
            <a:r>
              <a:rPr lang="cs-CZ" sz="1600" dirty="0" smtClean="0">
                <a:solidFill>
                  <a:schemeClr val="bg1"/>
                </a:solidFill>
              </a:rPr>
              <a:t>DG18P02OVV067</a:t>
            </a:r>
            <a:r>
              <a:rPr lang="cs-CZ" sz="1600" i="1" dirty="0" smtClean="0">
                <a:solidFill>
                  <a:schemeClr val="bg1"/>
                </a:solidFill>
              </a:rPr>
              <a:t> Kulinární dědictví českých zemí: paměť, prezentace a edukace</a:t>
            </a:r>
            <a:r>
              <a:rPr lang="cs-CZ" sz="1500" dirty="0">
                <a:solidFill>
                  <a:schemeClr val="bg1"/>
                </a:solidFill>
              </a:rPr>
              <a:t>.</a:t>
            </a:r>
            <a:endParaRPr lang="cs-CZ" sz="1500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4921"/>
            <a:ext cx="10598727" cy="980604"/>
          </a:xfrm>
        </p:spPr>
        <p:txBody>
          <a:bodyPr>
            <a:normAutofit/>
          </a:bodyPr>
          <a:lstStyle/>
          <a:p>
            <a: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Etnografické a jiné oblasti Rakouského / Českého Slezska:</a:t>
            </a:r>
            <a:b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středozápadní část</a:t>
            </a:r>
            <a:endParaRPr lang="cs-CZ" sz="29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Západní, resp. středozápadní část:</a:t>
            </a:r>
            <a:r>
              <a:rPr lang="cs-CZ" sz="20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Opavsko </a:t>
            </a:r>
            <a:r>
              <a:rPr lang="cs-CZ" sz="2000" dirty="0" smtClean="0"/>
              <a:t> (historický útvar) – zde se tradiční </a:t>
            </a:r>
            <a:r>
              <a:rPr lang="cs-CZ" sz="2000" u="sng" dirty="0" smtClean="0"/>
              <a:t>etnografické vymezení obvykle neaplikuje</a:t>
            </a:r>
            <a:r>
              <a:rPr lang="cs-CZ" sz="2000" dirty="0" smtClean="0"/>
              <a:t>, anebo se užívá v uvedeném označení.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Původně </a:t>
            </a:r>
            <a:r>
              <a:rPr lang="cs-CZ" sz="2000" u="sng" dirty="0" smtClean="0"/>
              <a:t>smíšené české a německé obyvatelstvo</a:t>
            </a:r>
            <a:r>
              <a:rPr lang="cs-CZ" sz="2000" dirty="0" smtClean="0"/>
              <a:t> s mírou industrializace; složitý politický/územně-správní vývoj.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Vlastní Opavsko</a:t>
            </a:r>
            <a:r>
              <a:rPr lang="cs-CZ" sz="2000" dirty="0" smtClean="0"/>
              <a:t> neboli „</a:t>
            </a:r>
            <a:r>
              <a:rPr lang="cs-CZ" sz="2000" b="1" dirty="0" err="1" smtClean="0"/>
              <a:t>cisařske</a:t>
            </a:r>
            <a:r>
              <a:rPr lang="cs-CZ" sz="2000" dirty="0" smtClean="0"/>
              <a:t>“ (Rakouské Slezsko);</a:t>
            </a:r>
            <a:r>
              <a:rPr lang="cs-CZ" sz="2000" b="1" dirty="0" smtClean="0"/>
              <a:t> Hlučínsko</a:t>
            </a:r>
            <a:r>
              <a:rPr lang="cs-CZ" sz="2000" dirty="0" smtClean="0"/>
              <a:t> neboli „</a:t>
            </a:r>
            <a:r>
              <a:rPr lang="cs-CZ" sz="2000" b="1" dirty="0" err="1" smtClean="0"/>
              <a:t>Prajzská</a:t>
            </a:r>
            <a:r>
              <a:rPr lang="cs-CZ" sz="2000" dirty="0" smtClean="0"/>
              <a:t>“ (Pruské Slezsko), odtud </a:t>
            </a:r>
            <a:r>
              <a:rPr lang="cs-CZ" sz="2000" dirty="0" err="1" smtClean="0"/>
              <a:t>Cisařáci</a:t>
            </a:r>
            <a:r>
              <a:rPr lang="cs-CZ" sz="2000" dirty="0" smtClean="0"/>
              <a:t> (české i německé obyvatelstvo) a </a:t>
            </a:r>
            <a:r>
              <a:rPr lang="cs-CZ" sz="2000" dirty="0" err="1" smtClean="0"/>
              <a:t>Prajzáci</a:t>
            </a:r>
            <a:r>
              <a:rPr lang="cs-CZ" sz="2000" dirty="0" smtClean="0"/>
              <a:t> (Moravci s německým  státním cítěním).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Z hlediska </a:t>
            </a:r>
            <a:r>
              <a:rPr lang="cs-CZ" sz="2000" b="1" dirty="0" smtClean="0"/>
              <a:t>lidové kultury</a:t>
            </a:r>
            <a:r>
              <a:rPr lang="cs-CZ" sz="2000" dirty="0" smtClean="0"/>
              <a:t>, kroje, zvyků, stejně jako stravy, se jednalo o </a:t>
            </a:r>
            <a:r>
              <a:rPr lang="cs-CZ" sz="2000" b="1" dirty="0" smtClean="0"/>
              <a:t>oblasti blízké</a:t>
            </a:r>
            <a:r>
              <a:rPr lang="cs-CZ" sz="2000" dirty="0" smtClean="0"/>
              <a:t>, ale ovlivněné státními útvary a okolní kulturou.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Jižní část Opavska zasažena </a:t>
            </a:r>
            <a:r>
              <a:rPr lang="cs-CZ" sz="2000" b="1" dirty="0" smtClean="0"/>
              <a:t>Kravařskem</a:t>
            </a:r>
            <a:r>
              <a:rPr lang="cs-CZ" sz="2000" dirty="0" smtClean="0"/>
              <a:t> (</a:t>
            </a:r>
            <a:r>
              <a:rPr lang="cs-CZ" sz="2000" dirty="0" err="1" smtClean="0"/>
              <a:t>Kuhländchen</a:t>
            </a:r>
            <a:r>
              <a:rPr lang="cs-CZ" sz="2000" dirty="0" smtClean="0"/>
              <a:t>); moravskoslezské pomezí, zvl. Odry, Vítkov, Fulnek // Příbor, Nový Jičín, česko-německé obyvatelstvo (odlišně dle vsí).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Velmi specifická etnografická oblast, obživa (dobytkářství). kroje.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u="sng" dirty="0" smtClean="0"/>
              <a:t>Vysídlením německého obyvatelstva jejich segmenty lidové kultury v zásadě zanikly.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8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4921"/>
            <a:ext cx="10598727" cy="980604"/>
          </a:xfrm>
        </p:spPr>
        <p:txBody>
          <a:bodyPr>
            <a:normAutofit/>
          </a:bodyPr>
          <a:lstStyle/>
          <a:p>
            <a: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Etnografické a jiné oblasti Rakouského / Českého Slezska:</a:t>
            </a:r>
            <a:b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západní část</a:t>
            </a:r>
            <a:endParaRPr lang="cs-CZ" sz="29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Západní část: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Krnovsko, Bruntálsko</a:t>
            </a:r>
            <a:r>
              <a:rPr lang="cs-CZ" sz="2000" dirty="0" smtClean="0"/>
              <a:t> – náležející historicky k Opavsku; etnografické vymezení se neaplikuje; v zásadě jednotné s Opavskem, odlišnosti spíše dané přírodními a geografickými poměry (hornatější oblasti).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Původně převážně německé obyvatelstvo, po V./1945 vysídlené. Etnograficky zcela nevyhraněná, nezformovaná oblast.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Jesenicko</a:t>
            </a:r>
            <a:r>
              <a:rPr lang="cs-CZ" sz="2000" dirty="0" smtClean="0"/>
              <a:t> – nejsložitější </a:t>
            </a:r>
            <a:r>
              <a:rPr lang="cs-CZ" sz="2000" dirty="0"/>
              <a:t>a svým způsobem </a:t>
            </a:r>
            <a:r>
              <a:rPr lang="cs-CZ" sz="2000" dirty="0" smtClean="0"/>
              <a:t>nejjednodušší;</a:t>
            </a:r>
            <a:r>
              <a:rPr lang="cs-CZ" sz="2000" b="1" dirty="0" smtClean="0"/>
              <a:t> </a:t>
            </a:r>
            <a:r>
              <a:rPr lang="cs-CZ" sz="2000" dirty="0" smtClean="0"/>
              <a:t>název odvozen od geografického útvaru; historicky část </a:t>
            </a:r>
            <a:r>
              <a:rPr lang="cs-CZ" sz="2000" b="1" dirty="0" err="1" smtClean="0"/>
              <a:t>Niska</a:t>
            </a:r>
            <a:r>
              <a:rPr lang="cs-CZ" sz="2000" dirty="0" smtClean="0"/>
              <a:t> (Slezsko) a </a:t>
            </a:r>
            <a:r>
              <a:rPr lang="cs-CZ" sz="2000" b="1" dirty="0" smtClean="0"/>
              <a:t>Moravy</a:t>
            </a:r>
            <a:r>
              <a:rPr lang="cs-CZ" sz="2000" dirty="0" smtClean="0"/>
              <a:t>; převážně horská a podhorská oblast.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Centra: </a:t>
            </a:r>
            <a:r>
              <a:rPr lang="cs-CZ" sz="2000" dirty="0" err="1" smtClean="0"/>
              <a:t>Cukmantl</a:t>
            </a:r>
            <a:r>
              <a:rPr lang="cs-CZ" sz="2000" dirty="0" smtClean="0"/>
              <a:t> (Zlaté Hory), </a:t>
            </a:r>
            <a:r>
              <a:rPr lang="cs-CZ" sz="2000" dirty="0" err="1" smtClean="0"/>
              <a:t>Frýdberk</a:t>
            </a:r>
            <a:r>
              <a:rPr lang="cs-CZ" sz="2000" dirty="0" smtClean="0"/>
              <a:t> (Jeseník), Vidnava, Žulová ad.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Etnograficky</a:t>
            </a:r>
            <a:r>
              <a:rPr lang="cs-CZ" sz="2000" dirty="0" smtClean="0"/>
              <a:t> před </a:t>
            </a:r>
            <a:r>
              <a:rPr lang="cs-CZ" sz="2000" dirty="0"/>
              <a:t>V/1945 </a:t>
            </a:r>
            <a:r>
              <a:rPr lang="cs-CZ" sz="2000" dirty="0" err="1" smtClean="0"/>
              <a:t>subregiony</a:t>
            </a:r>
            <a:r>
              <a:rPr lang="cs-CZ" sz="2000" dirty="0" smtClean="0"/>
              <a:t> německých </a:t>
            </a:r>
            <a:r>
              <a:rPr lang="cs-CZ" sz="2000" dirty="0"/>
              <a:t>Slezanů </a:t>
            </a:r>
            <a:r>
              <a:rPr lang="cs-CZ" sz="2000" dirty="0" smtClean="0"/>
              <a:t>(</a:t>
            </a:r>
            <a:r>
              <a:rPr lang="cs-CZ" sz="2000" b="1" dirty="0" err="1" smtClean="0"/>
              <a:t>Gesengbewohner</a:t>
            </a:r>
            <a:r>
              <a:rPr lang="cs-CZ" sz="2000" b="1" dirty="0" smtClean="0"/>
              <a:t>,</a:t>
            </a:r>
            <a:r>
              <a:rPr lang="cs-CZ" sz="2000" dirty="0" smtClean="0"/>
              <a:t> </a:t>
            </a:r>
            <a:r>
              <a:rPr lang="cs-CZ" sz="2000" b="1" dirty="0" err="1"/>
              <a:t>Hochländern</a:t>
            </a:r>
            <a:r>
              <a:rPr lang="cs-CZ" sz="2000" dirty="0" smtClean="0"/>
              <a:t>) situovaných ve slezské části Jeseníků (</a:t>
            </a:r>
            <a:r>
              <a:rPr lang="cs-CZ" sz="2000" dirty="0" err="1" smtClean="0"/>
              <a:t>Schlesische</a:t>
            </a:r>
            <a:r>
              <a:rPr lang="cs-CZ" sz="2000" dirty="0" smtClean="0"/>
              <a:t> </a:t>
            </a:r>
            <a:r>
              <a:rPr lang="cs-CZ" sz="2000" dirty="0" err="1" smtClean="0"/>
              <a:t>Hochland</a:t>
            </a:r>
            <a:r>
              <a:rPr lang="cs-CZ" sz="2000" dirty="0" smtClean="0"/>
              <a:t>), stejně jako na Opavsku.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u="sng" dirty="0" smtClean="0"/>
              <a:t>Vzhledem k </a:t>
            </a:r>
            <a:r>
              <a:rPr lang="cs-CZ" sz="2000" b="1" u="sng" dirty="0" smtClean="0"/>
              <a:t>vysídlení většiny německého obyvatelstva tyto etnografické </a:t>
            </a:r>
            <a:r>
              <a:rPr lang="cs-CZ" sz="2000" b="1" u="sng" dirty="0" err="1" smtClean="0"/>
              <a:t>subregiony</a:t>
            </a:r>
            <a:r>
              <a:rPr lang="cs-CZ" sz="2000" b="1" u="sng" dirty="0" smtClean="0"/>
              <a:t> a skupiny zanikly.</a:t>
            </a:r>
            <a:r>
              <a:rPr lang="cs-CZ" sz="2000" u="sng" dirty="0" smtClean="0"/>
              <a:t> </a:t>
            </a:r>
            <a:r>
              <a:rPr lang="cs-CZ" sz="2000" dirty="0" smtClean="0"/>
              <a:t>Zůstaly jen v paměti (vysídlených; zbytků zdejších obyvatel; oživení historickými výzkumy).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9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Umělé etnografické oblasti Moravy a Rakouského / Českého Slezska</a:t>
            </a:r>
            <a:endParaRPr lang="cs-CZ" sz="29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Aktivitami národovců</a:t>
            </a:r>
            <a:r>
              <a:rPr lang="cs-CZ" sz="2000" dirty="0" smtClean="0"/>
              <a:t>, vlastivědných pracovníků, kulturních aktérů i institucí se na moravsko-slezském pomezí vytvořilo nejpozději během 20. století nová </a:t>
            </a:r>
            <a:r>
              <a:rPr lang="cs-CZ" sz="2000" b="1" dirty="0" err="1" smtClean="0"/>
              <a:t>pseudo</a:t>
            </a:r>
            <a:r>
              <a:rPr lang="cs-CZ" sz="2000" b="1" dirty="0" smtClean="0"/>
              <a:t>-etnografická / umělá oblast</a:t>
            </a:r>
            <a:r>
              <a:rPr lang="cs-CZ" sz="2000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Lašsko</a:t>
            </a:r>
            <a:r>
              <a:rPr lang="cs-CZ" sz="2000" dirty="0" smtClean="0"/>
              <a:t> – oblast jižně, východně od Opavska, na pomezí Opavska, Těšínska a Valašska, včetně Ostravska.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specifické nářečí českého obyvatelstva;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o</a:t>
            </a:r>
            <a:r>
              <a:rPr lang="cs-CZ" sz="2000" dirty="0" smtClean="0"/>
              <a:t>blast </a:t>
            </a:r>
            <a:r>
              <a:rPr lang="cs-CZ" sz="2000" u="sng" dirty="0" smtClean="0"/>
              <a:t>postrádá jednotnou etnickou a etnografickou charakteristiku</a:t>
            </a:r>
            <a:r>
              <a:rPr lang="cs-CZ" sz="2000" dirty="0" smtClean="0"/>
              <a:t>; kroj, písně a tance se rozpadají do </a:t>
            </a:r>
            <a:r>
              <a:rPr lang="cs-CZ" sz="2000" u="sng" dirty="0" smtClean="0"/>
              <a:t>mnoha podskupin</a:t>
            </a:r>
            <a:r>
              <a:rPr lang="cs-CZ" sz="2000" dirty="0" smtClean="0"/>
              <a:t>; složitá situace Ostravy („tavící kotel národností a etnografických skupin).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název rezonuje v díle Leoše Janáčka.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(</a:t>
            </a:r>
            <a:r>
              <a:rPr lang="cs-CZ" sz="2000" dirty="0" smtClean="0"/>
              <a:t>Vznik oblasti je hodnocen jako výsledek publicistického střetu o slovanskou identitu uvedeného regionu a jeho obyvatel).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29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„Etnografické oblasti“ Českého Slezska (s nimiž si evidentně nevědí rady)</a:t>
            </a:r>
            <a:endParaRPr lang="cs-CZ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5027" y="974118"/>
            <a:ext cx="7141945" cy="570746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969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„Etnografické“ oblasti Moravy a Českého Slezska:</a:t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odlišné pojetí akcentující slovanské osídlení</a:t>
            </a:r>
            <a:endParaRPr lang="cs-CZ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838" y="1464816"/>
            <a:ext cx="7020878" cy="51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600" b="1" dirty="0" smtClean="0">
                <a:solidFill>
                  <a:schemeClr val="accent2"/>
                </a:solidFill>
              </a:rPr>
              <a:t>Kulinární kultura Slezska a jeho regionů</a:t>
            </a:r>
            <a:endParaRPr lang="cs-CZ" sz="3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353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Absence jednotné kulinární kultury a tradičního stravování Rakouského</a:t>
            </a:r>
            <a:r>
              <a:rPr lang="cs-CZ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Českého Slezska </a:t>
            </a:r>
            <a:br>
              <a:rPr lang="cs-CZ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době monarchie a meziválečného Československa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Roztříštěnost regionů z hlediska národnostního, kulturního </a:t>
            </a:r>
            <a:r>
              <a:rPr lang="cs-CZ" sz="2000" b="1" dirty="0" err="1" smtClean="0"/>
              <a:t>etc</a:t>
            </a:r>
            <a:r>
              <a:rPr lang="cs-CZ" sz="2000" b="1" dirty="0" smtClean="0"/>
              <a:t>.</a:t>
            </a:r>
            <a:r>
              <a:rPr lang="cs-CZ" sz="2000" dirty="0" smtClean="0"/>
              <a:t> mělo za následek, že se ani ve starší době, </a:t>
            </a:r>
            <a:r>
              <a:rPr lang="cs-CZ" sz="2000" b="1" u="sng" dirty="0" smtClean="0"/>
              <a:t>jednotné kulinární dědictví (Rakouského) Českého </a:t>
            </a:r>
            <a:r>
              <a:rPr lang="cs-CZ" sz="2000" b="1" u="sng" dirty="0"/>
              <a:t>Slezska </a:t>
            </a:r>
            <a:r>
              <a:rPr lang="cs-CZ" sz="2000" u="sng" dirty="0"/>
              <a:t>přirozenou cestou </a:t>
            </a:r>
            <a:r>
              <a:rPr lang="cs-CZ" sz="2000" b="1" u="sng" dirty="0"/>
              <a:t>nevytvořilo</a:t>
            </a:r>
            <a:r>
              <a:rPr lang="cs-CZ" sz="2000" u="sng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Nejpozději </a:t>
            </a:r>
            <a:r>
              <a:rPr lang="cs-CZ" sz="2000" b="1" dirty="0" smtClean="0"/>
              <a:t>v meziválečném období</a:t>
            </a:r>
            <a:r>
              <a:rPr lang="cs-CZ" sz="2000" dirty="0" smtClean="0"/>
              <a:t> je v celém Slezsku patrná postupná </a:t>
            </a:r>
            <a:r>
              <a:rPr lang="cs-CZ" sz="2000" b="1" dirty="0" smtClean="0"/>
              <a:t>modernizace</a:t>
            </a:r>
            <a:r>
              <a:rPr lang="cs-CZ" sz="2000" dirty="0" smtClean="0"/>
              <a:t> / unifikace (?)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(s regionálními odlišnostmi v intenzitě a rychlosti pronikání nových pokrmů; rychleji města, Opavsko, industriální oblasti).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u="sng" dirty="0" smtClean="0"/>
              <a:t>Dříve, než mohlo k transformaci /sjednocení regionálních kuchyní </a:t>
            </a:r>
            <a:r>
              <a:rPr lang="cs-CZ" sz="2000" dirty="0" smtClean="0"/>
              <a:t>v jednotný soubor </a:t>
            </a:r>
            <a:r>
              <a:rPr lang="cs-CZ" sz="2000" u="sng" dirty="0" smtClean="0"/>
              <a:t>„slezských jídel“ / „slezské kuchyně“</a:t>
            </a:r>
            <a:r>
              <a:rPr lang="cs-CZ" sz="2000" dirty="0" smtClean="0"/>
              <a:t> dojít (podobně jako v případě české či moravské kuchyně) - pokud vůbec byl potenciál k takové změně vzhledem k národnostní a sociální, snad dílem i kulturní  roztříštěnosti obyvatel „našeho“ Slezska, samozřejmě </a:t>
            </a:r>
            <a:r>
              <a:rPr lang="cs-CZ" sz="2000" u="sng" dirty="0" smtClean="0"/>
              <a:t>s výrazným zastoupením moderních „městských“ pokrmů</a:t>
            </a:r>
            <a:r>
              <a:rPr lang="cs-CZ" sz="2000" dirty="0"/>
              <a:t> </a:t>
            </a:r>
            <a:r>
              <a:rPr lang="cs-CZ" sz="2000" dirty="0" smtClean="0"/>
              <a:t>– nastoupil </a:t>
            </a:r>
            <a:r>
              <a:rPr lang="cs-CZ" sz="2000" u="sng" dirty="0" smtClean="0"/>
              <a:t>politický zlom</a:t>
            </a:r>
            <a:r>
              <a:rPr lang="cs-CZ" sz="2000" dirty="0" smtClean="0"/>
              <a:t>: „Mnichov“ (odstoupení podstatné části Slezska Německu, </a:t>
            </a:r>
            <a:r>
              <a:rPr lang="cs-CZ" sz="2000" dirty="0" err="1" smtClean="0"/>
              <a:t>resp</a:t>
            </a:r>
            <a:r>
              <a:rPr lang="cs-CZ" sz="2000" dirty="0" smtClean="0"/>
              <a:t> následně Polsku) a  2. světová válka s jinými problémy.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0474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Proměny kulinární kultury a tradičního stravování Českého Slezska </a:t>
            </a:r>
            <a:br>
              <a:rPr lang="cs-CZ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poválečném období (do 1989)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Po roce 1945 </a:t>
            </a:r>
            <a:r>
              <a:rPr lang="cs-CZ" sz="2000" dirty="0" smtClean="0"/>
              <a:t>společenské změny</a:t>
            </a:r>
            <a:r>
              <a:rPr lang="cs-CZ" sz="2000" b="1" dirty="0" smtClean="0"/>
              <a:t> vysídlení, změna národnostní i sociální skladby obyvatel</a:t>
            </a:r>
            <a:r>
              <a:rPr lang="cs-CZ" sz="2000" dirty="0" smtClean="0"/>
              <a:t> zvl. </a:t>
            </a:r>
            <a:r>
              <a:rPr lang="cs-CZ" sz="2000" u="sng" dirty="0" smtClean="0"/>
              <a:t>Jesenicka, Krnovsko a Bruntálsko, částečně Opavsko</a:t>
            </a:r>
            <a:r>
              <a:rPr lang="cs-CZ" sz="2000" dirty="0" smtClean="0"/>
              <a:t>, nejméně Těšínsko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(odchod </a:t>
            </a:r>
            <a:r>
              <a:rPr lang="cs-CZ" sz="2000" dirty="0"/>
              <a:t>a </a:t>
            </a:r>
            <a:r>
              <a:rPr lang="cs-CZ" sz="2000" b="1" dirty="0"/>
              <a:t>odsun</a:t>
            </a:r>
            <a:r>
              <a:rPr lang="cs-CZ" sz="2000" dirty="0"/>
              <a:t> německého </a:t>
            </a:r>
            <a:r>
              <a:rPr lang="cs-CZ" sz="2000" dirty="0" smtClean="0"/>
              <a:t>obyvatelstva; absence </a:t>
            </a:r>
            <a:r>
              <a:rPr lang="cs-CZ" sz="2000" dirty="0"/>
              <a:t>židovského </a:t>
            </a:r>
            <a:r>
              <a:rPr lang="cs-CZ" sz="2000" dirty="0" smtClean="0"/>
              <a:t>elementu; </a:t>
            </a:r>
            <a:r>
              <a:rPr lang="cs-CZ" sz="2000" dirty="0"/>
              <a:t>dosídlením jazykově českého obyvatelstva, současně ale zbytnělo také </a:t>
            </a:r>
            <a:r>
              <a:rPr lang="cs-CZ" sz="2000" b="1" dirty="0"/>
              <a:t>přistěhovalectví</a:t>
            </a:r>
            <a:r>
              <a:rPr lang="cs-CZ" sz="2000" dirty="0"/>
              <a:t> z jiných národů(příliv z jiných českých regionů, Slováků, Řeků, Asiatů</a:t>
            </a:r>
            <a:r>
              <a:rPr lang="cs-CZ" sz="2000" dirty="0" smtClean="0"/>
              <a:t>).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u="sng" dirty="0">
              <a:solidFill>
                <a:schemeClr val="accent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u="sng" dirty="0"/>
              <a:t>Již tak</a:t>
            </a:r>
            <a:r>
              <a:rPr lang="cs-CZ" sz="2000" b="1" u="sng" dirty="0"/>
              <a:t> nejednotná kulinární kultura </a:t>
            </a:r>
            <a:r>
              <a:rPr lang="cs-CZ" sz="2000" b="1" u="sng" dirty="0" smtClean="0"/>
              <a:t>Českého </a:t>
            </a:r>
            <a:r>
              <a:rPr lang="cs-CZ" sz="2000" b="1" u="sng" dirty="0"/>
              <a:t>Slezska</a:t>
            </a:r>
            <a:r>
              <a:rPr lang="cs-CZ" sz="2000" u="sng" dirty="0"/>
              <a:t> byla</a:t>
            </a:r>
            <a:r>
              <a:rPr lang="cs-CZ" sz="2000" b="1" u="sng" dirty="0"/>
              <a:t> dále narušena: </a:t>
            </a:r>
            <a:r>
              <a:rPr lang="cs-CZ" sz="2000" u="sng" dirty="0" smtClean="0"/>
              <a:t>objevují se</a:t>
            </a:r>
            <a:r>
              <a:rPr lang="cs-CZ" sz="2000" b="1" u="sng" dirty="0" smtClean="0"/>
              <a:t> vpravdě </a:t>
            </a:r>
            <a:r>
              <a:rPr lang="cs-CZ" sz="2000" b="1" u="sng" dirty="0"/>
              <a:t>bílé oblasti</a:t>
            </a:r>
            <a:r>
              <a:rPr lang="cs-CZ" sz="2000" u="sng" dirty="0"/>
              <a:t> (nikoli jen nepoznané, spíše</a:t>
            </a:r>
            <a:r>
              <a:rPr lang="cs-CZ" sz="2000" b="1" u="sng" dirty="0"/>
              <a:t> s vyprázdněnou lidovou kulturou a kulinární </a:t>
            </a:r>
            <a:r>
              <a:rPr lang="cs-CZ" sz="2000" b="1" u="sng" dirty="0" smtClean="0"/>
              <a:t>kulturou</a:t>
            </a:r>
            <a:r>
              <a:rPr lang="cs-CZ" sz="2000" u="sng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Pozvolná </a:t>
            </a:r>
            <a:r>
              <a:rPr lang="cs-CZ" sz="2000" b="1" dirty="0" smtClean="0"/>
              <a:t>modernizace</a:t>
            </a:r>
            <a:r>
              <a:rPr lang="cs-CZ" sz="2000" dirty="0" smtClean="0"/>
              <a:t>, </a:t>
            </a:r>
            <a:r>
              <a:rPr lang="cs-CZ" sz="2000" b="1" dirty="0" smtClean="0"/>
              <a:t>sbližování městské a venkovské kultury</a:t>
            </a:r>
            <a:r>
              <a:rPr lang="cs-CZ" sz="2000" dirty="0" smtClean="0"/>
              <a:t> – obecné poměštění kuchyně.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Nové trendy ve výživě</a:t>
            </a:r>
            <a:r>
              <a:rPr lang="cs-CZ" sz="2000" dirty="0" smtClean="0"/>
              <a:t>, </a:t>
            </a:r>
            <a:r>
              <a:rPr lang="cs-CZ" sz="2000" b="1" dirty="0" smtClean="0"/>
              <a:t>náhražkové potraviny</a:t>
            </a:r>
            <a:r>
              <a:rPr lang="cs-CZ" sz="2000" dirty="0" smtClean="0"/>
              <a:t> atd.; příliv </a:t>
            </a:r>
            <a:r>
              <a:rPr lang="cs-CZ" sz="2000" b="1" dirty="0" smtClean="0"/>
              <a:t>zahraničních vzorů</a:t>
            </a:r>
            <a:r>
              <a:rPr lang="cs-CZ" sz="2000" dirty="0" smtClean="0"/>
              <a:t> (přirozeně i ideologicky).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Rozvoj stravování mimo domov</a:t>
            </a:r>
            <a:r>
              <a:rPr lang="cs-CZ" sz="2000" dirty="0" smtClean="0"/>
              <a:t>: závodní stravování, sítě pohostinských zařízení i pro lidové vrstvy, </a:t>
            </a:r>
            <a:r>
              <a:rPr lang="cs-CZ" sz="2000" dirty="0" err="1" smtClean="0"/>
              <a:t>stravenkový</a:t>
            </a:r>
            <a:r>
              <a:rPr lang="cs-CZ" sz="2000" dirty="0" smtClean="0"/>
              <a:t> systém (od 70. let)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9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0474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Proměny kulinární kultury a tradičního stravování Českého Slezska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konci 20. století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8509"/>
            <a:ext cx="10515600" cy="520007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Po „listopadovém“ převratu 1989 </a:t>
            </a:r>
            <a:r>
              <a:rPr lang="cs-CZ" sz="2000" dirty="0" smtClean="0"/>
              <a:t>všechny uvedené </a:t>
            </a:r>
            <a:r>
              <a:rPr lang="cs-CZ" sz="2000" u="sng" dirty="0" smtClean="0"/>
              <a:t>trendy pokračovaly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Ač se tvrdilo (a tvrdí), že </a:t>
            </a:r>
            <a:r>
              <a:rPr lang="cs-CZ" sz="2000" b="1" dirty="0" smtClean="0"/>
              <a:t>společnost dostala šanci, vrátit se ke kořenům, k tradicím</a:t>
            </a:r>
            <a:r>
              <a:rPr lang="cs-CZ" sz="2000" dirty="0" smtClean="0"/>
              <a:t>, „všemu“, co za posledních 30 let zatlačeno do pozadí, ve smyslu </a:t>
            </a:r>
            <a:r>
              <a:rPr lang="cs-CZ" sz="2000" b="1" dirty="0" smtClean="0"/>
              <a:t>stravování a kulinární kultury to neplatilo</a:t>
            </a:r>
            <a:r>
              <a:rPr lang="cs-CZ" sz="2000" dirty="0" smtClean="0"/>
              <a:t> a neplatí.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Spíše než k posílení či alespoň ukotvení regionálních, lokálních a rodinných zvyklostí, anebo třeba k přirozené unifikaci kulinární kultury zemského celku (slezské kuchyně) prostřednictvím jednotné propagace, nastupuje pozvolný</a:t>
            </a:r>
            <a:r>
              <a:rPr lang="cs-CZ" sz="2000" b="1" dirty="0" smtClean="0"/>
              <a:t> odklon od tradic</a:t>
            </a:r>
            <a:r>
              <a:rPr lang="cs-CZ" sz="2000" dirty="0" smtClean="0"/>
              <a:t>, v generaci „90-tníků“ dokonce až jakési </a:t>
            </a:r>
            <a:r>
              <a:rPr lang="cs-CZ" sz="2000" u="sng" dirty="0" smtClean="0"/>
              <a:t>pohrdání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u="sng" dirty="0" smtClean="0"/>
              <a:t>stravováním předků</a:t>
            </a:r>
            <a:r>
              <a:rPr lang="cs-CZ" sz="2000" dirty="0" smtClean="0"/>
              <a:t> s argumentem jeho nezdravosti, nemodernosti, pracnosti přípravy atd. Vše se obrací k cizím vlivům, zahraniční kuchyni,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V 90. letech 20. století nastupuje </a:t>
            </a:r>
            <a:r>
              <a:rPr lang="cs-CZ" sz="2000" b="1" dirty="0" smtClean="0"/>
              <a:t>ztráta kulinárního dědictví</a:t>
            </a:r>
            <a:r>
              <a:rPr lang="cs-CZ" sz="2000" dirty="0" smtClean="0"/>
              <a:t> (utlumení, zatlačení, „vymírání“) jak na úrovni </a:t>
            </a:r>
            <a:r>
              <a:rPr lang="cs-CZ" sz="2000" b="1" dirty="0" smtClean="0"/>
              <a:t>regionů, tak rodiny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(Možná je i signifikantní, že v českém prostředí nastává ústup od etnografie a příklon k etnologii, zejména cizích kultur).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5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0474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Proměny kulinární kultury a tradičního stravování / pokrmů Českého Slezska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přelomu tisíciletí, resp. počátkem 21. století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8509"/>
            <a:ext cx="10515600" cy="520007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Tradiční strava – pokrmy</a:t>
            </a:r>
            <a:r>
              <a:rPr lang="cs-CZ" sz="2000" dirty="0" smtClean="0"/>
              <a:t> – zpravidla již </a:t>
            </a:r>
            <a:r>
              <a:rPr lang="cs-CZ" sz="2000" b="1" dirty="0" smtClean="0"/>
              <a:t>modernizovaná</a:t>
            </a:r>
            <a:r>
              <a:rPr lang="cs-CZ" sz="2000" dirty="0" smtClean="0"/>
              <a:t> přinejmenším v</a:t>
            </a:r>
            <a:r>
              <a:rPr lang="cs-CZ" sz="2000" u="sng" dirty="0" smtClean="0"/>
              <a:t> technologické úpravě</a:t>
            </a:r>
            <a:r>
              <a:rPr lang="cs-CZ" sz="2000" dirty="0" smtClean="0"/>
              <a:t>, </a:t>
            </a:r>
            <a:r>
              <a:rPr lang="cs-CZ" sz="2000" u="sng" dirty="0" smtClean="0"/>
              <a:t>pestřejších surovinách a skladbě</a:t>
            </a:r>
            <a:r>
              <a:rPr lang="cs-CZ" sz="2000" dirty="0" smtClean="0"/>
              <a:t> (vyšší podíl masa, tuků, uzenin, zeleniny atd.) se sice udržuje, ale jen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v některých rodinách,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v</a:t>
            </a:r>
            <a:r>
              <a:rPr lang="cs-CZ" sz="2000" dirty="0" smtClean="0"/>
              <a:t> menší míře – nižší zastoupení „na talíři“ (svátky, neděle, vybraná jídla),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v</a:t>
            </a:r>
            <a:r>
              <a:rPr lang="cs-CZ" sz="2000" dirty="0" smtClean="0"/>
              <a:t> modernější podobě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t</a:t>
            </a:r>
            <a:r>
              <a:rPr lang="cs-CZ" sz="2000" dirty="0" smtClean="0"/>
              <a:t>a jídla, která </a:t>
            </a:r>
            <a:r>
              <a:rPr lang="cs-CZ" sz="2000" u="sng" dirty="0" smtClean="0"/>
              <a:t>„konvenují“ chuti současných strávníků</a:t>
            </a:r>
            <a:r>
              <a:rPr lang="cs-CZ" sz="20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V rodinách se </a:t>
            </a:r>
            <a:r>
              <a:rPr lang="cs-CZ" sz="2000" b="1" dirty="0" smtClean="0"/>
              <a:t>udržují z „pradávných“</a:t>
            </a:r>
            <a:r>
              <a:rPr lang="cs-CZ" sz="20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Polévky: bramborová, zelná (</a:t>
            </a:r>
            <a:r>
              <a:rPr lang="cs-CZ" sz="2000" dirty="0" err="1" smtClean="0"/>
              <a:t>kapustňačka</a:t>
            </a:r>
            <a:r>
              <a:rPr lang="cs-CZ" sz="2000" dirty="0" smtClean="0"/>
              <a:t>),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Hlavní jídla: bramborové placky, bramborové knedlíky/halušky, zelí, pečené maso, „někdy a někde“ omáčky.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Sladká jídla: ovocné knedlíky, koláče, buchty „na plech“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u="sng" dirty="0" smtClean="0"/>
              <a:t>Zatlačovány </a:t>
            </a:r>
            <a:r>
              <a:rPr lang="cs-CZ" sz="2000" dirty="0" smtClean="0"/>
              <a:t>jsou nejen </a:t>
            </a:r>
            <a:r>
              <a:rPr lang="cs-CZ" sz="2000" u="sng" dirty="0" smtClean="0"/>
              <a:t>venkovské pokrmy</a:t>
            </a:r>
            <a:r>
              <a:rPr lang="cs-CZ" sz="2000" dirty="0" smtClean="0"/>
              <a:t>, ale dokonce i jídla z moderní</a:t>
            </a:r>
            <a:r>
              <a:rPr lang="cs-CZ" sz="2000" b="1" dirty="0" smtClean="0"/>
              <a:t> měšťanské kuchyně v mezičase ukotvené</a:t>
            </a:r>
            <a:r>
              <a:rPr lang="cs-CZ" sz="2000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Místo smaženého kapra a bramborového salátu (zdomácněly i na </a:t>
            </a:r>
            <a:r>
              <a:rPr lang="cs-CZ" sz="2000" dirty="0" err="1" smtClean="0"/>
              <a:t>Pavsku</a:t>
            </a:r>
            <a:r>
              <a:rPr lang="cs-CZ" sz="2000" dirty="0" smtClean="0"/>
              <a:t>, Hlučínsku, Těšínsku mořské ryby, brambory atd.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0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„Druhý život“</a:t>
            </a:r>
            <a:r>
              <a:rPr lang="cs-CZ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„Druhý život“ neboli „život po životě“.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Život prostřednictvím historické paměti</a:t>
            </a:r>
            <a:r>
              <a:rPr lang="cs-CZ" sz="2000" dirty="0" smtClean="0"/>
              <a:t>, individuální či kolektivní, přenesený do nového rozměru,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neboli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odraz (čehosi ukončeného, dávno ztraceného, zapomenutého) v nových poměrech, nové době.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„Druhý život“ je obvykle spojován s osobnostmi dějin i současnosti: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panovníky, církevními hodnostáři, pop-hvězdami =&gt;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reálné prvky jsou idealizovány</a:t>
            </a:r>
            <a:r>
              <a:rPr lang="cs-CZ" sz="2000" dirty="0" smtClean="0"/>
              <a:t>, anebo naopak očerňovány, mytizovány.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Osoba, jev, událost žijí „svým životem“</a:t>
            </a:r>
            <a:r>
              <a:rPr lang="cs-CZ" sz="2000" dirty="0" smtClean="0"/>
              <a:t>, jsou pozměňovány a </a:t>
            </a:r>
            <a:r>
              <a:rPr lang="cs-CZ" sz="2000" b="1" dirty="0" smtClean="0"/>
              <a:t>nabývají často jiné tvářnost</a:t>
            </a:r>
            <a:r>
              <a:rPr lang="cs-CZ" sz="2000" dirty="0" smtClean="0"/>
              <a:t>i než měly za dobu skutečného života, trvání.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0474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Rozhodující zlom ve vývoji stravování okolo roku 2000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8509"/>
            <a:ext cx="10515600" cy="520007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A právě  zde nastává </a:t>
            </a:r>
            <a:r>
              <a:rPr lang="cs-CZ" sz="2000" b="1" dirty="0" smtClean="0"/>
              <a:t>„bod“ zlomu</a:t>
            </a:r>
            <a:r>
              <a:rPr lang="cs-CZ" sz="2000" dirty="0" smtClean="0"/>
              <a:t>, kdy se </a:t>
            </a:r>
            <a:r>
              <a:rPr lang="cs-CZ" sz="2000" b="1" dirty="0" smtClean="0"/>
              <a:t>tradiční</a:t>
            </a:r>
            <a:r>
              <a:rPr lang="cs-CZ" sz="2000" dirty="0" smtClean="0"/>
              <a:t> </a:t>
            </a:r>
            <a:r>
              <a:rPr lang="cs-CZ" sz="2000" b="1" dirty="0" smtClean="0"/>
              <a:t>a živé</a:t>
            </a:r>
            <a:r>
              <a:rPr lang="cs-CZ" sz="2000" dirty="0" smtClean="0"/>
              <a:t> stravování slezských regionů (etnografických, kulturně-historických, kulturně-politických) </a:t>
            </a:r>
            <a:r>
              <a:rPr lang="cs-CZ" sz="2000" b="1" dirty="0" smtClean="0"/>
              <a:t>stává do jisté míry minulostí</a:t>
            </a:r>
            <a:r>
              <a:rPr lang="cs-CZ" sz="2000" dirty="0" smtClean="0"/>
              <a:t>, začíná  přetrvávat</a:t>
            </a:r>
            <a:r>
              <a:rPr lang="cs-CZ" sz="2000" u="sng" dirty="0" smtClean="0"/>
              <a:t> jen v individuální či kolektivní paměti</a:t>
            </a:r>
            <a:r>
              <a:rPr lang="cs-CZ" sz="2000" dirty="0" smtClean="0"/>
              <a:t> (a to dokonce proměnlivě) v typově mezených pramenech, a  objevuje se </a:t>
            </a:r>
            <a:r>
              <a:rPr lang="cs-CZ" sz="2000" u="sng" dirty="0" smtClean="0"/>
              <a:t>zájem, aby přežilo</a:t>
            </a:r>
            <a:r>
              <a:rPr lang="cs-CZ" sz="2000" dirty="0" smtClean="0"/>
              <a:t>, byť mimo původní, reálné prostředí a začínají se </a:t>
            </a:r>
            <a:r>
              <a:rPr lang="cs-CZ" sz="2000" u="sng" dirty="0" smtClean="0"/>
              <a:t>formovat předpoklady pro jeho „druhý život“.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Transformace </a:t>
            </a:r>
            <a:r>
              <a:rPr lang="cs-CZ" sz="2000" dirty="0"/>
              <a:t>běžného, každodenního, obecně rozšířeného, anebo alespoň </a:t>
            </a:r>
            <a:r>
              <a:rPr lang="cs-CZ" sz="2000" dirty="0" smtClean="0"/>
              <a:t>známého v něco mimořádného, prezentovaného nanejvýš </a:t>
            </a:r>
            <a:r>
              <a:rPr lang="cs-CZ" sz="2000" dirty="0" err="1" smtClean="0"/>
              <a:t>přípležitostně</a:t>
            </a:r>
            <a:r>
              <a:rPr lang="cs-CZ" sz="2000" dirty="0" smtClean="0"/>
              <a:t>, spíše ve veřejném prostoru.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A je jen otázka, nakolik bude věrohodný a nakolik zkreslený, </a:t>
            </a:r>
            <a:r>
              <a:rPr lang="cs-CZ" sz="2000" dirty="0" smtClean="0"/>
              <a:t>ba nepravdivý.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V této fázi nastává zajímavá situace: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Druhým životem začíná žít kulinární dědictví jednotlivých regionů/</a:t>
            </a:r>
            <a:r>
              <a:rPr lang="cs-CZ" sz="2000" b="1" dirty="0" err="1" smtClean="0"/>
              <a:t>subregionů</a:t>
            </a:r>
            <a:r>
              <a:rPr lang="cs-CZ" sz="2000" b="1" dirty="0" smtClean="0"/>
              <a:t>, ale také slezská kuchyně (jedy „jednotná“, vlastně neexistující).</a:t>
            </a: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7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600" b="1" dirty="0" smtClean="0">
                <a:solidFill>
                  <a:schemeClr val="accent2"/>
                </a:solidFill>
              </a:rPr>
              <a:t>„Druhý“ život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600" b="1" dirty="0" smtClean="0">
                <a:solidFill>
                  <a:schemeClr val="accent2"/>
                </a:solidFill>
              </a:rPr>
              <a:t>tradiční kuchyně slezských regionů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036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Východiska a současnost:</a:t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identifikace pro regiony typických pokrmů (konec 19. až pol. 20. stol.)</a:t>
            </a:r>
            <a:endParaRPr lang="cs-CZ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Těšínsko – horská a podhorská oblast, přetrvávání tradic v „</a:t>
            </a:r>
            <a:r>
              <a:rPr lang="cs-CZ" sz="2000" b="1" dirty="0"/>
              <a:t>ž</a:t>
            </a:r>
            <a:r>
              <a:rPr lang="cs-CZ" sz="2000" b="1" dirty="0" smtClean="0"/>
              <a:t>ivé“ paměti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err="1" smtClean="0"/>
              <a:t>Vodžuŋka</a:t>
            </a:r>
            <a:r>
              <a:rPr lang="cs-CZ" sz="2000" dirty="0" smtClean="0"/>
              <a:t>, </a:t>
            </a:r>
            <a:r>
              <a:rPr lang="cs-CZ" sz="2000" dirty="0" err="1" smtClean="0"/>
              <a:t>kapušňoŋka</a:t>
            </a:r>
            <a:r>
              <a:rPr lang="cs-CZ" sz="2000" dirty="0" smtClean="0"/>
              <a:t>, </a:t>
            </a:r>
            <a:r>
              <a:rPr lang="cs-CZ" sz="2000" dirty="0" err="1" smtClean="0"/>
              <a:t>grochula</a:t>
            </a:r>
            <a:r>
              <a:rPr lang="cs-CZ" sz="2000" dirty="0" smtClean="0"/>
              <a:t>, </a:t>
            </a:r>
            <a:r>
              <a:rPr lang="cs-CZ" sz="2000" dirty="0" err="1" smtClean="0"/>
              <a:t>kobzolaŋka</a:t>
            </a:r>
            <a:r>
              <a:rPr lang="cs-CZ" sz="2000" dirty="0" smtClean="0"/>
              <a:t>, </a:t>
            </a:r>
            <a:r>
              <a:rPr lang="cs-CZ" sz="2000" dirty="0" err="1" smtClean="0"/>
              <a:t>zalivajka</a:t>
            </a:r>
            <a:r>
              <a:rPr lang="cs-CZ" sz="2000" dirty="0" smtClean="0"/>
              <a:t>; kapusta; </a:t>
            </a:r>
            <a:r>
              <a:rPr lang="cs-CZ" sz="2000" dirty="0" err="1" smtClean="0"/>
              <a:t>źymjoki</a:t>
            </a:r>
            <a:r>
              <a:rPr lang="cs-CZ" sz="2000" dirty="0" smtClean="0"/>
              <a:t>; </a:t>
            </a:r>
            <a:r>
              <a:rPr lang="cs-CZ" sz="2000" dirty="0" err="1" smtClean="0"/>
              <a:t>galuški</a:t>
            </a:r>
            <a:r>
              <a:rPr lang="cs-CZ" sz="2000" dirty="0" smtClean="0"/>
              <a:t>; </a:t>
            </a:r>
            <a:r>
              <a:rPr lang="cs-CZ" sz="2000" dirty="0" err="1" smtClean="0"/>
              <a:t>placki</a:t>
            </a:r>
            <a:r>
              <a:rPr lang="cs-CZ" sz="2000" dirty="0" smtClean="0"/>
              <a:t> se </a:t>
            </a:r>
            <a:r>
              <a:rPr lang="cs-CZ" sz="2000" dirty="0" err="1" smtClean="0"/>
              <a:t>špirkami</a:t>
            </a:r>
            <a:r>
              <a:rPr lang="cs-CZ" sz="2000" dirty="0" smtClean="0"/>
              <a:t>; </a:t>
            </a:r>
            <a:r>
              <a:rPr lang="cs-CZ" sz="2000" dirty="0" err="1" smtClean="0"/>
              <a:t>polešniki</a:t>
            </a:r>
            <a:r>
              <a:rPr lang="cs-CZ" sz="2000" dirty="0" smtClean="0"/>
              <a:t>; </a:t>
            </a:r>
            <a:r>
              <a:rPr lang="cs-CZ" sz="2000" dirty="0" err="1" smtClean="0"/>
              <a:t>stryki</a:t>
            </a:r>
            <a:r>
              <a:rPr lang="cs-CZ" sz="2000" dirty="0" smtClean="0"/>
              <a:t> na </a:t>
            </a:r>
            <a:r>
              <a:rPr lang="cs-CZ" sz="2000" dirty="0" err="1" smtClean="0"/>
              <a:t>patelňi</a:t>
            </a:r>
            <a:r>
              <a:rPr lang="cs-CZ" sz="2000" dirty="0" smtClean="0"/>
              <a:t> s </a:t>
            </a:r>
            <a:r>
              <a:rPr lang="cs-CZ" sz="2000" dirty="0" err="1" smtClean="0"/>
              <a:t>šlifkami</a:t>
            </a:r>
            <a:r>
              <a:rPr lang="cs-CZ" sz="2000" dirty="0" smtClean="0"/>
              <a:t>; </a:t>
            </a:r>
            <a:r>
              <a:rPr lang="cs-CZ" sz="2000" dirty="0" err="1" smtClean="0"/>
              <a:t>brutvaňok</a:t>
            </a:r>
            <a:r>
              <a:rPr lang="cs-CZ" sz="2000" dirty="0" smtClean="0"/>
              <a:t>; </a:t>
            </a:r>
            <a:r>
              <a:rPr lang="cs-CZ" sz="2000" dirty="0" err="1" smtClean="0"/>
              <a:t>vilijofka</a:t>
            </a:r>
            <a:r>
              <a:rPr lang="cs-CZ" sz="2000" dirty="0" smtClean="0"/>
              <a:t> a </a:t>
            </a:r>
            <a:r>
              <a:rPr lang="cs-CZ" sz="2000" dirty="0" err="1" smtClean="0"/>
              <a:t>bryja</a:t>
            </a:r>
            <a:r>
              <a:rPr lang="cs-CZ" sz="2000" dirty="0" smtClean="0"/>
              <a:t>; </a:t>
            </a:r>
            <a:r>
              <a:rPr lang="cs-CZ" sz="2000" dirty="0" err="1" smtClean="0"/>
              <a:t>prdeloŋka</a:t>
            </a:r>
            <a:r>
              <a:rPr lang="cs-CZ" sz="2000" dirty="0" smtClean="0"/>
              <a:t>, </a:t>
            </a:r>
            <a:r>
              <a:rPr lang="cs-CZ" sz="2000" dirty="0" err="1" smtClean="0"/>
              <a:t>bachora</a:t>
            </a:r>
            <a:r>
              <a:rPr lang="cs-CZ" sz="2000" dirty="0" smtClean="0"/>
              <a:t> (jelita i jaternice ne); </a:t>
            </a:r>
            <a:r>
              <a:rPr lang="cs-CZ" sz="2000" dirty="0" err="1" smtClean="0"/>
              <a:t>koloče</a:t>
            </a:r>
            <a:r>
              <a:rPr lang="cs-CZ" sz="2000" dirty="0" smtClean="0"/>
              <a:t>; </a:t>
            </a:r>
            <a:r>
              <a:rPr lang="cs-CZ" sz="2000" dirty="0" err="1" smtClean="0"/>
              <a:t>štrudla</a:t>
            </a:r>
            <a:r>
              <a:rPr lang="cs-CZ" sz="2000" dirty="0" smtClean="0"/>
              <a:t>; </a:t>
            </a:r>
            <a:r>
              <a:rPr lang="cs-CZ" sz="2000" dirty="0" err="1" smtClean="0"/>
              <a:t>kreple</a:t>
            </a:r>
            <a:r>
              <a:rPr lang="cs-CZ" sz="2000" dirty="0" smtClean="0"/>
              <a:t>; </a:t>
            </a:r>
            <a:r>
              <a:rPr lang="cs-CZ" sz="2000" dirty="0" err="1" smtClean="0"/>
              <a:t>vařunka</a:t>
            </a:r>
            <a:r>
              <a:rPr lang="cs-CZ" sz="2000" dirty="0" smtClean="0"/>
              <a:t>, kvit.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Jesenicko - německé souvislosti, ztráta dědictví v reálném prostředí, převážně jen psaná paměť, vysídlení Němci</a:t>
            </a: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err="1" smtClean="0"/>
              <a:t>Mehlsoppe</a:t>
            </a:r>
            <a:r>
              <a:rPr lang="cs-CZ" sz="2000" dirty="0" smtClean="0"/>
              <a:t>, </a:t>
            </a:r>
            <a:r>
              <a:rPr lang="cs-CZ" sz="2000" dirty="0" err="1" smtClean="0"/>
              <a:t>Sause</a:t>
            </a:r>
            <a:r>
              <a:rPr lang="cs-CZ" sz="2000" dirty="0" smtClean="0"/>
              <a:t> Jur (kyselo), </a:t>
            </a:r>
            <a:r>
              <a:rPr lang="cs-CZ" sz="2000" dirty="0" err="1" smtClean="0"/>
              <a:t>Geschinge</a:t>
            </a:r>
            <a:r>
              <a:rPr lang="cs-CZ" sz="2000" dirty="0" smtClean="0"/>
              <a:t> (plíčková polévka); </a:t>
            </a:r>
            <a:r>
              <a:rPr lang="cs-CZ" sz="2000" dirty="0" err="1" smtClean="0"/>
              <a:t>Roratenwuerste</a:t>
            </a:r>
            <a:r>
              <a:rPr lang="cs-CZ" sz="2000" dirty="0" smtClean="0"/>
              <a:t>; </a:t>
            </a:r>
            <a:r>
              <a:rPr lang="cs-CZ" sz="2000" dirty="0" err="1" smtClean="0"/>
              <a:t>Kartoffel</a:t>
            </a:r>
            <a:r>
              <a:rPr lang="cs-CZ" sz="2000" dirty="0" smtClean="0"/>
              <a:t>-, </a:t>
            </a:r>
            <a:r>
              <a:rPr lang="cs-CZ" sz="2000" dirty="0" err="1" smtClean="0"/>
              <a:t>Zwiebel</a:t>
            </a:r>
            <a:r>
              <a:rPr lang="cs-CZ" sz="2000" dirty="0" smtClean="0"/>
              <a:t>-, </a:t>
            </a:r>
            <a:r>
              <a:rPr lang="cs-CZ" sz="2000" dirty="0" err="1" smtClean="0"/>
              <a:t>Milch</a:t>
            </a:r>
            <a:r>
              <a:rPr lang="cs-CZ" sz="2000" dirty="0" smtClean="0"/>
              <a:t>-,  </a:t>
            </a:r>
            <a:r>
              <a:rPr lang="cs-CZ" sz="2000" dirty="0" err="1" smtClean="0"/>
              <a:t>Schwammelsauce</a:t>
            </a:r>
            <a:r>
              <a:rPr lang="cs-CZ" sz="2000" dirty="0"/>
              <a:t>; </a:t>
            </a:r>
            <a:r>
              <a:rPr lang="cs-CZ" sz="2000" dirty="0" err="1" smtClean="0"/>
              <a:t>Rachafläsch</a:t>
            </a:r>
            <a:r>
              <a:rPr lang="cs-CZ" sz="2000" dirty="0" smtClean="0"/>
              <a:t>; </a:t>
            </a:r>
            <a:r>
              <a:rPr lang="cs-CZ" sz="2000" dirty="0" err="1" smtClean="0"/>
              <a:t>Fläschbrutlan</a:t>
            </a:r>
            <a:r>
              <a:rPr lang="cs-CZ" sz="2000" dirty="0" smtClean="0"/>
              <a:t>; </a:t>
            </a:r>
            <a:r>
              <a:rPr lang="cs-CZ" sz="2000" dirty="0" err="1" smtClean="0"/>
              <a:t>Kließla</a:t>
            </a:r>
            <a:r>
              <a:rPr lang="cs-CZ" sz="2000" dirty="0" smtClean="0"/>
              <a:t>, </a:t>
            </a:r>
            <a:r>
              <a:rPr lang="cs-CZ" sz="2000" dirty="0" err="1" smtClean="0"/>
              <a:t>Hefenkließla</a:t>
            </a:r>
            <a:r>
              <a:rPr lang="cs-CZ" sz="2000" dirty="0" smtClean="0"/>
              <a:t>, </a:t>
            </a:r>
            <a:r>
              <a:rPr lang="cs-CZ" sz="2000" dirty="0" err="1" smtClean="0"/>
              <a:t>Polnische</a:t>
            </a:r>
            <a:r>
              <a:rPr lang="cs-CZ" sz="2000" dirty="0" smtClean="0"/>
              <a:t> </a:t>
            </a:r>
            <a:r>
              <a:rPr lang="cs-CZ" sz="2000" dirty="0" err="1" smtClean="0"/>
              <a:t>Klöße</a:t>
            </a:r>
            <a:r>
              <a:rPr lang="cs-CZ" sz="2000" dirty="0" smtClean="0"/>
              <a:t> (bramborové), </a:t>
            </a:r>
            <a:r>
              <a:rPr lang="cs-CZ" sz="2000" dirty="0" err="1" smtClean="0"/>
              <a:t>Quarklißla</a:t>
            </a:r>
            <a:r>
              <a:rPr lang="cs-CZ" sz="2000" dirty="0" smtClean="0"/>
              <a:t>; </a:t>
            </a:r>
            <a:r>
              <a:rPr lang="cs-CZ" sz="2000" dirty="0" err="1" smtClean="0"/>
              <a:t>Sauerkraut</a:t>
            </a:r>
            <a:r>
              <a:rPr lang="cs-CZ" sz="2000" dirty="0" smtClean="0"/>
              <a:t>; </a:t>
            </a:r>
            <a:r>
              <a:rPr lang="cs-CZ" sz="2000" dirty="0" err="1" smtClean="0"/>
              <a:t>Adepplpappe</a:t>
            </a:r>
            <a:r>
              <a:rPr lang="cs-CZ" sz="2000" dirty="0" smtClean="0"/>
              <a:t>;  </a:t>
            </a:r>
            <a:r>
              <a:rPr lang="cs-CZ" sz="2000" dirty="0" err="1" smtClean="0"/>
              <a:t>Krapfen</a:t>
            </a:r>
            <a:r>
              <a:rPr lang="cs-CZ" sz="2000" dirty="0" smtClean="0"/>
              <a:t>, </a:t>
            </a:r>
            <a:r>
              <a:rPr lang="cs-CZ" sz="2000" dirty="0" err="1" smtClean="0"/>
              <a:t>Blechkuchen</a:t>
            </a:r>
            <a:r>
              <a:rPr lang="cs-CZ" sz="2000" dirty="0" smtClean="0"/>
              <a:t>, </a:t>
            </a:r>
            <a:r>
              <a:rPr lang="cs-CZ" sz="2000" dirty="0" err="1" smtClean="0"/>
              <a:t>Pfaffakuchen</a:t>
            </a:r>
            <a:r>
              <a:rPr lang="cs-CZ" sz="2000" dirty="0" smtClean="0"/>
              <a:t>, </a:t>
            </a:r>
            <a:r>
              <a:rPr lang="cs-CZ" sz="2000" dirty="0" err="1" smtClean="0"/>
              <a:t>Klekslkuchen</a:t>
            </a:r>
            <a:r>
              <a:rPr lang="cs-CZ" sz="2000" dirty="0" smtClean="0"/>
              <a:t> / </a:t>
            </a:r>
            <a:r>
              <a:rPr lang="cs-CZ" sz="2000" dirty="0" err="1" smtClean="0"/>
              <a:t>Brättmakuchen</a:t>
            </a:r>
            <a:r>
              <a:rPr lang="cs-CZ" sz="2000" dirty="0" smtClean="0"/>
              <a:t> (čtvercový koláč</a:t>
            </a:r>
            <a:r>
              <a:rPr lang="cs-CZ" sz="2000" dirty="0"/>
              <a:t>); </a:t>
            </a:r>
            <a:r>
              <a:rPr lang="cs-CZ" sz="2000" dirty="0" err="1" smtClean="0"/>
              <a:t>Mehlklißla</a:t>
            </a:r>
            <a:r>
              <a:rPr lang="cs-CZ" sz="2000" dirty="0" smtClean="0"/>
              <a:t> </a:t>
            </a:r>
            <a:r>
              <a:rPr lang="cs-CZ" sz="2000" dirty="0" err="1" smtClean="0"/>
              <a:t>mit</a:t>
            </a:r>
            <a:r>
              <a:rPr lang="cs-CZ" sz="2000" dirty="0" smtClean="0"/>
              <a:t> </a:t>
            </a:r>
            <a:r>
              <a:rPr lang="cs-CZ" sz="2000" dirty="0" err="1" smtClean="0"/>
              <a:t>Salat</a:t>
            </a:r>
            <a:r>
              <a:rPr lang="cs-CZ" sz="2000" dirty="0" smtClean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036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Východiska a současnost:</a:t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identifikace pro regiony typických </a:t>
            </a:r>
            <a:r>
              <a:rPr lang="cs-CZ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pokrmů (konec 19. až pol. 20. stol.)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Opavsko (vč. </a:t>
            </a:r>
            <a:r>
              <a:rPr lang="cs-CZ" sz="2000" b="1" dirty="0" err="1" smtClean="0"/>
              <a:t>Kuhland</a:t>
            </a:r>
            <a:r>
              <a:rPr lang="cs-CZ" sz="2000" b="1" dirty="0" smtClean="0"/>
              <a:t>), Hlučínsko – české i německé souvislosti s odlišnými vzory (Vídeň/Německo), podobnost pokrmů; dílčí ztráta paměti </a:t>
            </a: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err="1" smtClean="0"/>
              <a:t>Vodinka</a:t>
            </a:r>
            <a:r>
              <a:rPr lang="cs-CZ" sz="2000" dirty="0" smtClean="0"/>
              <a:t>/</a:t>
            </a:r>
            <a:r>
              <a:rPr lang="cs-CZ" sz="2000" dirty="0" err="1" smtClean="0"/>
              <a:t>vodůvka</a:t>
            </a:r>
            <a:r>
              <a:rPr lang="cs-CZ" sz="2000" dirty="0" smtClean="0"/>
              <a:t>, </a:t>
            </a:r>
            <a:r>
              <a:rPr lang="cs-CZ" sz="2000" dirty="0" err="1" smtClean="0"/>
              <a:t>germuška</a:t>
            </a:r>
            <a:r>
              <a:rPr lang="cs-CZ" sz="2000" dirty="0" smtClean="0"/>
              <a:t>/</a:t>
            </a:r>
            <a:r>
              <a:rPr lang="cs-CZ" sz="2000" dirty="0" err="1" smtClean="0"/>
              <a:t>varmuška</a:t>
            </a:r>
            <a:r>
              <a:rPr lang="cs-CZ" sz="2000" dirty="0" smtClean="0"/>
              <a:t>; </a:t>
            </a:r>
            <a:r>
              <a:rPr lang="cs-CZ" sz="2000" dirty="0" err="1" smtClean="0"/>
              <a:t>štirka</a:t>
            </a:r>
            <a:r>
              <a:rPr lang="cs-CZ" sz="2000" dirty="0" smtClean="0"/>
              <a:t> (Op), </a:t>
            </a:r>
            <a:r>
              <a:rPr lang="cs-CZ" sz="2000" dirty="0" err="1" smtClean="0"/>
              <a:t>kapalkova</a:t>
            </a:r>
            <a:r>
              <a:rPr lang="cs-CZ" sz="2000" dirty="0" smtClean="0"/>
              <a:t>; </a:t>
            </a:r>
            <a:r>
              <a:rPr lang="cs-CZ" sz="2000" dirty="0" err="1" smtClean="0"/>
              <a:t>hovjazí</a:t>
            </a:r>
            <a:r>
              <a:rPr lang="cs-CZ" sz="2000" dirty="0" smtClean="0"/>
              <a:t> (OP); plecovník; </a:t>
            </a:r>
            <a:r>
              <a:rPr lang="cs-CZ" sz="2000" dirty="0" err="1" smtClean="0"/>
              <a:t>kobzolanak</a:t>
            </a:r>
            <a:r>
              <a:rPr lang="cs-CZ" sz="2000" dirty="0" smtClean="0"/>
              <a:t>; černá/</a:t>
            </a:r>
            <a:r>
              <a:rPr lang="cs-CZ" sz="2000" dirty="0" err="1" smtClean="0"/>
              <a:t>vilijova</a:t>
            </a:r>
            <a:r>
              <a:rPr lang="cs-CZ" sz="2000" dirty="0" smtClean="0"/>
              <a:t> mačka s klobásou/plíčkami (Hl); </a:t>
            </a:r>
            <a:r>
              <a:rPr lang="cs-CZ" sz="2000" dirty="0" err="1" smtClean="0"/>
              <a:t>rybova</a:t>
            </a:r>
            <a:r>
              <a:rPr lang="cs-CZ" sz="2000" dirty="0" smtClean="0"/>
              <a:t> mačka (bez ryb, z </a:t>
            </a:r>
            <a:r>
              <a:rPr lang="cs-CZ" sz="2000" dirty="0" err="1" smtClean="0"/>
              <a:t>petrnšky</a:t>
            </a:r>
            <a:r>
              <a:rPr lang="cs-CZ" sz="2000" dirty="0" smtClean="0"/>
              <a:t>);  </a:t>
            </a:r>
            <a:r>
              <a:rPr lang="cs-CZ" sz="2000" dirty="0" err="1" smtClean="0"/>
              <a:t>šimlena</a:t>
            </a:r>
            <a:r>
              <a:rPr lang="cs-CZ" sz="2000" dirty="0" smtClean="0"/>
              <a:t> (Op); </a:t>
            </a:r>
            <a:r>
              <a:rPr lang="cs-CZ" sz="2000" dirty="0" err="1" smtClean="0"/>
              <a:t>netyja</a:t>
            </a:r>
            <a:r>
              <a:rPr lang="cs-CZ" sz="2000" dirty="0" smtClean="0"/>
              <a:t> (Hl);  (kaše pečená v </a:t>
            </a:r>
            <a:r>
              <a:rPr lang="cs-CZ" sz="2000" dirty="0" err="1" smtClean="0"/>
              <a:t>brutvani</a:t>
            </a:r>
            <a:r>
              <a:rPr lang="cs-CZ" sz="2000" dirty="0" smtClean="0"/>
              <a:t>); </a:t>
            </a:r>
            <a:r>
              <a:rPr lang="cs-CZ" sz="2000" dirty="0" err="1" smtClean="0"/>
              <a:t>bravove</a:t>
            </a:r>
            <a:r>
              <a:rPr lang="cs-CZ" sz="2000" dirty="0" smtClean="0"/>
              <a:t>, žele a </a:t>
            </a:r>
            <a:r>
              <a:rPr lang="cs-CZ" sz="2000" dirty="0" err="1" smtClean="0"/>
              <a:t>halečky</a:t>
            </a:r>
            <a:r>
              <a:rPr lang="cs-CZ" sz="2000" dirty="0" smtClean="0"/>
              <a:t> (OP); polské maso (</a:t>
            </a:r>
            <a:r>
              <a:rPr lang="cs-CZ" sz="2000" dirty="0" err="1" smtClean="0"/>
              <a:t>bravové</a:t>
            </a:r>
            <a:r>
              <a:rPr lang="cs-CZ" sz="2000" dirty="0" smtClean="0"/>
              <a:t> v želu, s </a:t>
            </a:r>
            <a:r>
              <a:rPr lang="cs-CZ" sz="2000" dirty="0" err="1" smtClean="0"/>
              <a:t>halečkami</a:t>
            </a:r>
            <a:r>
              <a:rPr lang="cs-CZ" sz="2000" dirty="0" smtClean="0"/>
              <a:t>); </a:t>
            </a:r>
            <a:r>
              <a:rPr lang="cs-CZ" sz="2000" dirty="0" err="1" smtClean="0"/>
              <a:t>sage</a:t>
            </a:r>
            <a:r>
              <a:rPr lang="cs-CZ" sz="2000" dirty="0" smtClean="0"/>
              <a:t> (Hl., vuřty zbavené střívka); </a:t>
            </a:r>
            <a:r>
              <a:rPr lang="cs-CZ" sz="2000" dirty="0" err="1" smtClean="0"/>
              <a:t>chlimpus</a:t>
            </a:r>
            <a:r>
              <a:rPr lang="cs-CZ" sz="2000" dirty="0" smtClean="0"/>
              <a:t> (žele, hroch, mrkev); zajíc (kobzole s </a:t>
            </a:r>
            <a:r>
              <a:rPr lang="cs-CZ" sz="2000" dirty="0" err="1" smtClean="0"/>
              <a:t>oškvarkami</a:t>
            </a:r>
            <a:r>
              <a:rPr lang="cs-CZ" sz="2000" dirty="0" smtClean="0"/>
              <a:t>); kobzole </a:t>
            </a:r>
            <a:r>
              <a:rPr lang="cs-CZ" sz="2000" dirty="0" err="1" smtClean="0"/>
              <a:t>škrobane</a:t>
            </a:r>
            <a:r>
              <a:rPr lang="cs-CZ" sz="2000" dirty="0" smtClean="0"/>
              <a:t>  i s </a:t>
            </a:r>
            <a:r>
              <a:rPr lang="cs-CZ" sz="2000" dirty="0" err="1" smtClean="0"/>
              <a:t>mundurem</a:t>
            </a:r>
            <a:r>
              <a:rPr lang="cs-CZ" sz="2000" dirty="0" smtClean="0"/>
              <a:t>; </a:t>
            </a:r>
            <a:r>
              <a:rPr lang="cs-CZ" sz="2000" dirty="0" err="1" smtClean="0"/>
              <a:t>pospůlka</a:t>
            </a:r>
            <a:r>
              <a:rPr lang="cs-CZ" sz="2000" dirty="0" smtClean="0"/>
              <a:t>; </a:t>
            </a:r>
            <a:r>
              <a:rPr lang="cs-CZ" sz="2000" dirty="0" err="1" smtClean="0"/>
              <a:t>salat</a:t>
            </a:r>
            <a:r>
              <a:rPr lang="cs-CZ" sz="2000" dirty="0" smtClean="0"/>
              <a:t> </a:t>
            </a:r>
            <a:r>
              <a:rPr lang="cs-CZ" sz="2000" dirty="0" err="1" smtClean="0"/>
              <a:t>ogurkový</a:t>
            </a:r>
            <a:r>
              <a:rPr lang="cs-CZ" sz="2000" dirty="0" smtClean="0"/>
              <a:t>, zelový listový; koláče, </a:t>
            </a:r>
            <a:r>
              <a:rPr lang="cs-CZ" sz="2000" dirty="0" err="1" smtClean="0"/>
              <a:t>bobáky</a:t>
            </a:r>
            <a:r>
              <a:rPr lang="cs-CZ" sz="2000" dirty="0" smtClean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err="1" smtClean="0"/>
              <a:t>Mandelsuppe</a:t>
            </a:r>
            <a:r>
              <a:rPr lang="cs-CZ" sz="2000" dirty="0" smtClean="0"/>
              <a:t>; </a:t>
            </a:r>
            <a:r>
              <a:rPr lang="cs-CZ" sz="2000" dirty="0" err="1"/>
              <a:t>Pflammatunk</a:t>
            </a:r>
            <a:r>
              <a:rPr lang="cs-CZ" sz="2000" dirty="0"/>
              <a:t>; </a:t>
            </a:r>
            <a:r>
              <a:rPr lang="cs-CZ" sz="2000" dirty="0" smtClean="0"/>
              <a:t>Schwarze </a:t>
            </a:r>
            <a:r>
              <a:rPr lang="cs-CZ" sz="2000" dirty="0" err="1" smtClean="0"/>
              <a:t>Sosse</a:t>
            </a:r>
            <a:r>
              <a:rPr lang="cs-CZ" sz="2000" dirty="0" smtClean="0"/>
              <a:t> = </a:t>
            </a:r>
            <a:r>
              <a:rPr lang="cs-CZ" sz="2000" dirty="0" err="1" smtClean="0"/>
              <a:t>Schmoatzsosse</a:t>
            </a:r>
            <a:r>
              <a:rPr lang="cs-CZ" sz="2000" dirty="0" smtClean="0"/>
              <a:t>; </a:t>
            </a:r>
            <a:r>
              <a:rPr lang="cs-CZ" sz="2000" dirty="0" err="1" smtClean="0"/>
              <a:t>Karpfen</a:t>
            </a:r>
            <a:r>
              <a:rPr lang="cs-CZ" sz="2000" dirty="0" smtClean="0"/>
              <a:t> </a:t>
            </a:r>
            <a:r>
              <a:rPr lang="cs-CZ" sz="2000" dirty="0" err="1" smtClean="0"/>
              <a:t>gebacken</a:t>
            </a:r>
            <a:r>
              <a:rPr lang="cs-CZ" sz="2000" dirty="0" smtClean="0"/>
              <a:t> in </a:t>
            </a:r>
            <a:r>
              <a:rPr lang="cs-CZ" sz="2000" dirty="0" err="1" smtClean="0"/>
              <a:t>Wiener</a:t>
            </a:r>
            <a:r>
              <a:rPr lang="cs-CZ" sz="2000" dirty="0" smtClean="0"/>
              <a:t> Art; </a:t>
            </a:r>
            <a:r>
              <a:rPr lang="cs-CZ" sz="2000" dirty="0" err="1" smtClean="0"/>
              <a:t>Aprikosenknödel</a:t>
            </a:r>
            <a:r>
              <a:rPr lang="cs-CZ" sz="2000" dirty="0" smtClean="0"/>
              <a:t>, </a:t>
            </a:r>
            <a:r>
              <a:rPr lang="cs-CZ" sz="2000" dirty="0" err="1" smtClean="0"/>
              <a:t>Zwetschgenknödel</a:t>
            </a:r>
            <a:r>
              <a:rPr lang="cs-CZ" sz="2000" dirty="0" smtClean="0"/>
              <a:t>, </a:t>
            </a:r>
            <a:r>
              <a:rPr lang="cs-CZ" sz="2000" dirty="0" err="1" smtClean="0"/>
              <a:t>Hefeknödel</a:t>
            </a:r>
            <a:r>
              <a:rPr lang="cs-CZ" sz="2000" dirty="0" smtClean="0"/>
              <a:t>; </a:t>
            </a:r>
            <a:r>
              <a:rPr lang="cs-CZ" sz="2000" dirty="0" err="1" smtClean="0"/>
              <a:t>Katoffelsalat</a:t>
            </a:r>
            <a:r>
              <a:rPr lang="cs-CZ" sz="2000" dirty="0" smtClean="0"/>
              <a:t>; </a:t>
            </a:r>
            <a:r>
              <a:rPr lang="cs-CZ" sz="2000" dirty="0" err="1" smtClean="0"/>
              <a:t>Arpelfest</a:t>
            </a:r>
            <a:r>
              <a:rPr lang="cs-CZ" sz="2000" dirty="0" smtClean="0"/>
              <a:t>, </a:t>
            </a:r>
            <a:r>
              <a:rPr lang="cs-CZ" sz="2000" dirty="0" err="1" smtClean="0"/>
              <a:t>Arpelplatz</a:t>
            </a:r>
            <a:r>
              <a:rPr lang="cs-CZ" sz="2000" dirty="0" smtClean="0"/>
              <a:t>; </a:t>
            </a:r>
            <a:r>
              <a:rPr lang="cs-CZ" sz="2000" dirty="0" err="1" smtClean="0"/>
              <a:t>Kolatschen</a:t>
            </a:r>
            <a:r>
              <a:rPr lang="cs-CZ" sz="2000" dirty="0" smtClean="0"/>
              <a:t>; </a:t>
            </a:r>
            <a:r>
              <a:rPr lang="cs-CZ" sz="2000" dirty="0" err="1" smtClean="0"/>
              <a:t>Schlischgen</a:t>
            </a:r>
            <a:r>
              <a:rPr lang="cs-CZ" sz="2000" dirty="0" smtClean="0"/>
              <a:t>; </a:t>
            </a:r>
            <a:r>
              <a:rPr lang="cs-CZ" sz="2000" dirty="0" err="1" smtClean="0"/>
              <a:t>Buchtel</a:t>
            </a:r>
            <a:r>
              <a:rPr lang="cs-CZ" sz="2000" dirty="0" smtClean="0"/>
              <a:t>; „</a:t>
            </a:r>
            <a:r>
              <a:rPr lang="cs-CZ" sz="2000" dirty="0" err="1" smtClean="0"/>
              <a:t>Sautanz</a:t>
            </a:r>
            <a:r>
              <a:rPr lang="cs-CZ" sz="2000" dirty="0" smtClean="0"/>
              <a:t>“; </a:t>
            </a:r>
            <a:r>
              <a:rPr lang="cs-CZ" sz="2000" dirty="0" err="1" smtClean="0"/>
              <a:t>Lungenbraten</a:t>
            </a:r>
            <a:r>
              <a:rPr lang="cs-CZ" sz="2000" dirty="0" smtClean="0"/>
              <a:t> </a:t>
            </a:r>
            <a:r>
              <a:rPr lang="cs-CZ" sz="2000" dirty="0" err="1" smtClean="0"/>
              <a:t>mit</a:t>
            </a:r>
            <a:r>
              <a:rPr lang="cs-CZ" sz="2000" dirty="0" smtClean="0"/>
              <a:t> </a:t>
            </a:r>
            <a:r>
              <a:rPr lang="cs-CZ" sz="2000" dirty="0" err="1" smtClean="0"/>
              <a:t>Wurzel-Schmeten-Sosse</a:t>
            </a:r>
            <a:r>
              <a:rPr lang="cs-CZ" sz="2000" dirty="0" smtClean="0"/>
              <a:t> u. </a:t>
            </a:r>
            <a:r>
              <a:rPr lang="cs-CZ" sz="2000" dirty="0" err="1" smtClean="0"/>
              <a:t>Setviettenknödel</a:t>
            </a:r>
            <a:r>
              <a:rPr lang="cs-CZ" sz="2000" dirty="0" smtClean="0"/>
              <a:t>; </a:t>
            </a:r>
            <a:r>
              <a:rPr lang="cs-CZ" sz="2000" dirty="0" err="1" smtClean="0"/>
              <a:t>Powidelkuchen</a:t>
            </a:r>
            <a:r>
              <a:rPr lang="cs-CZ" sz="2000" dirty="0" smtClean="0"/>
              <a:t>;  </a:t>
            </a:r>
            <a:r>
              <a:rPr lang="cs-CZ" sz="2000" dirty="0" err="1" smtClean="0"/>
              <a:t>Schaumrollen</a:t>
            </a:r>
            <a:r>
              <a:rPr lang="cs-CZ" sz="2000" dirty="0" smtClean="0"/>
              <a:t>; </a:t>
            </a:r>
            <a:r>
              <a:rPr lang="cs-CZ" sz="2000" dirty="0" err="1" smtClean="0"/>
              <a:t>Mohnnudeln</a:t>
            </a:r>
            <a:r>
              <a:rPr lang="cs-CZ" sz="2000" dirty="0" smtClean="0"/>
              <a:t>; </a:t>
            </a:r>
            <a:r>
              <a:rPr lang="cs-CZ" sz="2000" dirty="0" err="1" smtClean="0"/>
              <a:t>Krautstrudel</a:t>
            </a:r>
            <a:r>
              <a:rPr lang="cs-CZ" sz="2000" dirty="0" smtClean="0"/>
              <a:t>; </a:t>
            </a:r>
            <a:r>
              <a:rPr lang="cs-CZ" sz="2000" dirty="0" err="1" smtClean="0"/>
              <a:t>Weinachtsgebäck</a:t>
            </a:r>
            <a:r>
              <a:rPr lang="cs-CZ" sz="2000" dirty="0" smtClean="0"/>
              <a:t> (</a:t>
            </a:r>
            <a:r>
              <a:rPr lang="cs-CZ" sz="2000" dirty="0" err="1" smtClean="0"/>
              <a:t>Vanillenkipferl</a:t>
            </a:r>
            <a:r>
              <a:rPr lang="cs-CZ" sz="2000" dirty="0" smtClean="0"/>
              <a:t>, </a:t>
            </a:r>
            <a:r>
              <a:rPr lang="cs-CZ" sz="2000" dirty="0" err="1" smtClean="0"/>
              <a:t>Parisier</a:t>
            </a:r>
            <a:r>
              <a:rPr lang="cs-CZ" sz="2000" dirty="0" smtClean="0"/>
              <a:t> </a:t>
            </a:r>
            <a:r>
              <a:rPr lang="cs-CZ" sz="2000" dirty="0" err="1" smtClean="0"/>
              <a:t>Stangerln</a:t>
            </a:r>
            <a:r>
              <a:rPr lang="cs-CZ" sz="2000" dirty="0" smtClean="0"/>
              <a:t> ad.) (vše </a:t>
            </a:r>
            <a:r>
              <a:rPr lang="cs-CZ" sz="2000" dirty="0" err="1" smtClean="0"/>
              <a:t>SMor</a:t>
            </a:r>
            <a:r>
              <a:rPr lang="cs-CZ" sz="2000" dirty="0" smtClean="0"/>
              <a:t>, Op).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4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6729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Zjištěna pozvolná ztráta tradic, zánik paměti v kulinární kultuře Českého Slezska, a to i u autochtonního obyvatelstva</a:t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(rozhovory, empirická šetření)</a:t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51446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Těšínsko </a:t>
            </a:r>
            <a:r>
              <a:rPr lang="cs-CZ" sz="2000" dirty="0" smtClean="0"/>
              <a:t>(přinejmenším </a:t>
            </a:r>
            <a:r>
              <a:rPr lang="cs-CZ" sz="2000" dirty="0" err="1" smtClean="0"/>
              <a:t>Zaolží</a:t>
            </a:r>
            <a:r>
              <a:rPr lang="cs-CZ" sz="2000" dirty="0" smtClean="0"/>
              <a:t> a podhorské oblasti)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zachovávajisté</a:t>
            </a:r>
            <a:r>
              <a:rPr lang="cs-CZ" sz="2000" b="1" dirty="0" smtClean="0"/>
              <a:t> prvky tradic </a:t>
            </a:r>
            <a:r>
              <a:rPr lang="cs-CZ" sz="2000" dirty="0" smtClean="0"/>
              <a:t>ve všední či alespoň sváteční každodennosti</a:t>
            </a:r>
            <a:r>
              <a:rPr lang="cs-CZ" sz="2000" b="1" dirty="0" smtClean="0"/>
              <a:t> nejdéle</a:t>
            </a:r>
            <a:r>
              <a:rPr lang="cs-CZ" sz="2000" b="1" dirty="0"/>
              <a:t>, ale </a:t>
            </a:r>
            <a:r>
              <a:rPr lang="cs-CZ" sz="2000" dirty="0"/>
              <a:t>i zde </a:t>
            </a:r>
            <a:r>
              <a:rPr lang="cs-CZ" sz="2000" dirty="0" smtClean="0"/>
              <a:t>je v </a:t>
            </a:r>
            <a:r>
              <a:rPr lang="cs-CZ" sz="2000" dirty="0"/>
              <a:t>současných </a:t>
            </a:r>
            <a:r>
              <a:rPr lang="cs-CZ" sz="2000" dirty="0" smtClean="0"/>
              <a:t>výpovědích</a:t>
            </a:r>
            <a:r>
              <a:rPr lang="cs-CZ" sz="2000" b="1" dirty="0" smtClean="0"/>
              <a:t> patrný ústup místních a domácích tradic </a:t>
            </a:r>
            <a:r>
              <a:rPr lang="cs-CZ" sz="2000" b="1" dirty="0"/>
              <a:t>a nástup „</a:t>
            </a:r>
            <a:r>
              <a:rPr lang="cs-CZ" sz="2000" b="1" dirty="0" smtClean="0"/>
              <a:t>nové kulinární kultury“.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Hlučínsko </a:t>
            </a:r>
            <a:r>
              <a:rPr lang="cs-CZ" sz="2000" dirty="0" smtClean="0"/>
              <a:t>– navzdory uzavřenosti, soustřednosti přežívá jen</a:t>
            </a:r>
            <a:r>
              <a:rPr lang="cs-CZ" sz="2000" b="1" dirty="0" smtClean="0"/>
              <a:t>  </a:t>
            </a:r>
            <a:r>
              <a:rPr lang="cs-CZ" sz="2000" dirty="0" smtClean="0"/>
              <a:t>několik </a:t>
            </a:r>
            <a:r>
              <a:rPr lang="cs-CZ" sz="2000" dirty="0"/>
              <a:t>málo jednotlivin: </a:t>
            </a:r>
            <a:r>
              <a:rPr lang="cs-CZ" sz="2000" b="1" dirty="0"/>
              <a:t>koláče</a:t>
            </a:r>
            <a:r>
              <a:rPr lang="cs-CZ" sz="2000" dirty="0"/>
              <a:t>, </a:t>
            </a:r>
            <a:r>
              <a:rPr lang="cs-CZ" sz="2000" b="1" dirty="0" err="1" smtClean="0"/>
              <a:t>katarajnský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šnycel</a:t>
            </a:r>
            <a:r>
              <a:rPr lang="cs-CZ" sz="2000" dirty="0" smtClean="0"/>
              <a:t>. </a:t>
            </a:r>
            <a:r>
              <a:rPr lang="cs-CZ" sz="2000" dirty="0"/>
              <a:t>ale </a:t>
            </a:r>
            <a:r>
              <a:rPr lang="cs-CZ" sz="2000" dirty="0" smtClean="0"/>
              <a:t>již </a:t>
            </a:r>
            <a:r>
              <a:rPr lang="cs-CZ" sz="2000" dirty="0"/>
              <a:t>ne vánoční omáčka, ale smažená ryba se salátem, nikoli však kapr, ale losos, candát ad</a:t>
            </a:r>
            <a:r>
              <a:rPr lang="cs-CZ" sz="2000" dirty="0" smtClean="0"/>
              <a:t>..</a:t>
            </a:r>
            <a:r>
              <a:rPr lang="cs-CZ" sz="2000" b="1" dirty="0" smtClean="0"/>
              <a:t> 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Opavsko</a:t>
            </a:r>
            <a:r>
              <a:rPr lang="cs-CZ" sz="2000" dirty="0" smtClean="0"/>
              <a:t> bylo ve stravě svých obyvatel vždy </a:t>
            </a:r>
            <a:r>
              <a:rPr lang="cs-CZ" sz="2000" b="1" dirty="0" err="1" smtClean="0"/>
              <a:t>městštější</a:t>
            </a:r>
            <a:r>
              <a:rPr lang="cs-CZ" sz="2000" dirty="0" smtClean="0"/>
              <a:t>, i </a:t>
            </a:r>
            <a:r>
              <a:rPr lang="cs-CZ" sz="2000" b="1" dirty="0" smtClean="0"/>
              <a:t>na venkově bohatší</a:t>
            </a:r>
            <a:r>
              <a:rPr lang="cs-CZ" sz="2000" dirty="0" smtClean="0"/>
              <a:t>, s vyšším podílem masa.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1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Ostravsko</a:t>
            </a:r>
            <a:r>
              <a:rPr lang="cs-CZ" sz="2000" dirty="0" smtClean="0"/>
              <a:t> - původně </a:t>
            </a:r>
            <a:r>
              <a:rPr lang="cs-CZ" sz="2000" b="1" dirty="0" smtClean="0"/>
              <a:t>kulturní kotel</a:t>
            </a:r>
            <a:r>
              <a:rPr lang="cs-CZ" sz="2000" dirty="0" smtClean="0"/>
              <a:t> (</a:t>
            </a:r>
            <a:r>
              <a:rPr lang="cs-CZ" sz="2000" dirty="0" err="1" smtClean="0"/>
              <a:t>čes</a:t>
            </a:r>
            <a:r>
              <a:rPr lang="cs-CZ" sz="2000" dirty="0" smtClean="0"/>
              <a:t>, něm, žid., </a:t>
            </a:r>
            <a:r>
              <a:rPr lang="cs-CZ" sz="2000" dirty="0" err="1" smtClean="0"/>
              <a:t>pol-halič</a:t>
            </a:r>
            <a:r>
              <a:rPr lang="cs-CZ" sz="2000" dirty="0" smtClean="0"/>
              <a:t>.), po 1945 dělnický charakter; po 1989 transformace ekonomiky a ukončení těžby uhlí přineslo sociální proměnu, naprostou </a:t>
            </a:r>
            <a:r>
              <a:rPr lang="cs-CZ" sz="2000" b="1" dirty="0" smtClean="0"/>
              <a:t>modernizace každodennosti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Jesenicko - ztratilo</a:t>
            </a:r>
            <a:r>
              <a:rPr lang="cs-CZ" sz="2000" dirty="0" smtClean="0"/>
              <a:t> německé tradice, </a:t>
            </a:r>
            <a:r>
              <a:rPr lang="cs-CZ" sz="2000" b="1" dirty="0" smtClean="0"/>
              <a:t>nevytvořilo si novou kulinární kulturu</a:t>
            </a:r>
            <a:r>
              <a:rPr lang="cs-CZ" sz="2000" dirty="0" smtClean="0"/>
              <a:t> (roztříštěná migrace); aktivity spojené výhradně v cestovním ruchu/ podnikatelské sféře.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5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Festivaly, slavnosti, akce s národopisnými / folklorními prvky - </a:t>
            </a: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Těšínsko</a:t>
            </a:r>
            <a:endParaRPr lang="cs-CZ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Slezské dny v Dolní Lomné </a:t>
            </a:r>
            <a:r>
              <a:rPr lang="cs-CZ" sz="2000" dirty="0" smtClean="0"/>
              <a:t>– Matice slezská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err="1" smtClean="0"/>
              <a:t>Gorolskie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święto</a:t>
            </a:r>
            <a:r>
              <a:rPr lang="cs-CZ" sz="2000" b="1" dirty="0" smtClean="0"/>
              <a:t> (Jablunkov)</a:t>
            </a:r>
            <a:r>
              <a:rPr lang="cs-CZ" sz="2000" dirty="0" smtClean="0"/>
              <a:t> – </a:t>
            </a:r>
            <a:r>
              <a:rPr lang="cs-CZ" sz="2000" dirty="0" err="1" smtClean="0"/>
              <a:t>Polski</a:t>
            </a:r>
            <a:r>
              <a:rPr lang="cs-CZ" sz="2000" dirty="0" smtClean="0"/>
              <a:t> </a:t>
            </a:r>
            <a:r>
              <a:rPr lang="cs-CZ" sz="2000" dirty="0" err="1" smtClean="0"/>
              <a:t>Związek</a:t>
            </a:r>
            <a:r>
              <a:rPr lang="cs-CZ" sz="2000" dirty="0" smtClean="0"/>
              <a:t> </a:t>
            </a:r>
            <a:r>
              <a:rPr lang="cs-CZ" sz="2000" dirty="0" err="1" smtClean="0"/>
              <a:t>Kulturowo-oświatowy</a:t>
            </a:r>
            <a:r>
              <a:rPr lang="cs-CZ" sz="2000" dirty="0" smtClean="0"/>
              <a:t> (PZKO)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err="1" smtClean="0"/>
              <a:t>Placki</a:t>
            </a:r>
            <a:r>
              <a:rPr lang="cs-CZ" sz="2000" dirty="0" smtClean="0"/>
              <a:t> na </a:t>
            </a:r>
            <a:r>
              <a:rPr lang="cs-CZ" sz="2000" dirty="0" err="1" smtClean="0"/>
              <a:t>blaše</a:t>
            </a:r>
            <a:r>
              <a:rPr lang="cs-CZ" sz="2000" dirty="0" smtClean="0"/>
              <a:t> (</a:t>
            </a:r>
            <a:r>
              <a:rPr lang="cs-CZ" sz="2000" dirty="0" err="1" smtClean="0"/>
              <a:t>placki</a:t>
            </a:r>
            <a:r>
              <a:rPr lang="cs-CZ" sz="2000" dirty="0" smtClean="0"/>
              <a:t> </a:t>
            </a:r>
            <a:r>
              <a:rPr lang="cs-CZ" sz="2000" dirty="0" err="1" smtClean="0"/>
              <a:t>ziemiaczane</a:t>
            </a:r>
            <a:r>
              <a:rPr lang="cs-CZ" sz="2000" dirty="0" smtClean="0"/>
              <a:t> na </a:t>
            </a:r>
            <a:r>
              <a:rPr lang="cs-CZ" sz="2000" dirty="0" err="1" smtClean="0"/>
              <a:t>blasze</a:t>
            </a: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err="1" smtClean="0"/>
              <a:t>Bachora</a:t>
            </a: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Vařonka, </a:t>
            </a:r>
            <a:r>
              <a:rPr lang="cs-CZ" sz="2000" dirty="0" err="1" smtClean="0"/>
              <a:t>miodula</a:t>
            </a: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u="sng" dirty="0" smtClean="0"/>
              <a:t>Věrohodné, garantované starousedlíky i odbornými spolupracovníky</a:t>
            </a:r>
            <a:r>
              <a:rPr lang="cs-CZ" sz="2000" dirty="0" smtClean="0"/>
              <a:t>; připravované často místními odbory/místními </a:t>
            </a:r>
            <a:r>
              <a:rPr lang="cs-CZ" sz="2000" dirty="0" err="1" smtClean="0"/>
              <a:t>skupnami</a:t>
            </a:r>
            <a:r>
              <a:rPr lang="cs-CZ" sz="2000" dirty="0" smtClean="0"/>
              <a:t>; </a:t>
            </a:r>
            <a:endParaRPr lang="cs-CZ" sz="2000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5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Slezské 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dny v Dolní </a:t>
            </a:r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Lomné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Gorolskie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święto</a:t>
            </a:r>
            <a:endParaRPr lang="cs-CZ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6474" y="1040724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  </a:t>
            </a: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</a:t>
            </a:r>
            <a:r>
              <a:rPr lang="cs-CZ" sz="2000" b="1" dirty="0" err="1" smtClean="0"/>
              <a:t>Bachora</a:t>
            </a: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 </a:t>
            </a: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	</a:t>
            </a:r>
            <a:r>
              <a:rPr lang="cs-CZ" sz="2000" b="1" dirty="0" smtClean="0"/>
              <a:t>					</a:t>
            </a: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	</a:t>
            </a:r>
            <a:r>
              <a:rPr lang="cs-CZ" sz="2000" b="1" dirty="0" smtClean="0"/>
              <a:t>			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			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	</a:t>
            </a: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530154"/>
            <a:ext cx="3675902" cy="308479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5828" y="1503556"/>
            <a:ext cx="7134819" cy="511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Slezské 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dny v Dolní </a:t>
            </a:r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Lomné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Gorolskie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święto</a:t>
            </a:r>
            <a:endParaRPr lang="cs-CZ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6474" y="1040724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				    		                      Placky </a:t>
            </a:r>
            <a:r>
              <a:rPr lang="cs-CZ" sz="2000" b="1" dirty="0"/>
              <a:t>na </a:t>
            </a:r>
            <a:r>
              <a:rPr lang="cs-CZ" sz="2000" b="1" dirty="0" err="1"/>
              <a:t>blaše</a:t>
            </a:r>
            <a:r>
              <a:rPr lang="cs-CZ" sz="2000" b="1" dirty="0"/>
              <a:t> (</a:t>
            </a:r>
            <a:r>
              <a:rPr lang="cs-CZ" sz="2000" b="1" dirty="0" err="1" smtClean="0"/>
              <a:t>placki</a:t>
            </a:r>
            <a:r>
              <a:rPr lang="cs-CZ" sz="2000" b="1" dirty="0" smtClean="0"/>
              <a:t> </a:t>
            </a:r>
            <a:r>
              <a:rPr lang="cs-CZ" sz="2000" b="1" dirty="0"/>
              <a:t>na </a:t>
            </a:r>
            <a:r>
              <a:rPr lang="cs-CZ" sz="2000" b="1" dirty="0" err="1" smtClean="0"/>
              <a:t>blaszi</a:t>
            </a:r>
            <a:r>
              <a:rPr lang="cs-CZ" sz="2000" b="1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		</a:t>
            </a: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	</a:t>
            </a:r>
            <a:r>
              <a:rPr lang="cs-CZ" sz="2000" b="1" dirty="0" smtClean="0"/>
              <a:t>		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			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	</a:t>
            </a: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438" y="1743992"/>
            <a:ext cx="4655128" cy="494013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5117" y="1533487"/>
            <a:ext cx="4536374" cy="51435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778504" y="2111051"/>
            <a:ext cx="3610057" cy="152823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5054" y="4200879"/>
            <a:ext cx="3840480" cy="21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2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Slezské 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dny v Dolní </a:t>
            </a:r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Lomné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Gorolskie</a:t>
            </a:r>
            <a:r>
              <a:rPr lang="cs-CZ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święto</a:t>
            </a:r>
            <a:endParaRPr lang="cs-CZ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6474" y="1040724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  </a:t>
            </a: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	              Vařonka				       </a:t>
            </a:r>
            <a:r>
              <a:rPr lang="cs-CZ" sz="2000" b="1" dirty="0" err="1" smtClean="0"/>
              <a:t>Miodula</a:t>
            </a: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	</a:t>
            </a:r>
            <a:r>
              <a:rPr lang="cs-CZ" sz="2000" b="1" dirty="0" smtClean="0"/>
              <a:t>					</a:t>
            </a: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	</a:t>
            </a:r>
            <a:r>
              <a:rPr lang="cs-CZ" sz="2000" b="1" dirty="0" smtClean="0"/>
              <a:t>			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			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	</a:t>
            </a: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5037" y="2578890"/>
            <a:ext cx="2389827" cy="304325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6762" y="2600885"/>
            <a:ext cx="2653413" cy="299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Tradiční udržované slavnosti s novým obsahem - Hlučínsko</a:t>
            </a:r>
            <a:endParaRPr lang="cs-CZ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Kravařský odpust </a:t>
            </a:r>
            <a:r>
              <a:rPr lang="cs-CZ" sz="2000" dirty="0" smtClean="0"/>
              <a:t>– oslava svátku patrona kostela sv. Bartoloměje; srpen; původně církevní; dnes prvky tradice.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Z pokrmů jen </a:t>
            </a:r>
            <a:r>
              <a:rPr lang="cs-CZ" sz="2000" i="1" dirty="0" smtClean="0"/>
              <a:t>hlučínské neboli </a:t>
            </a:r>
            <a:r>
              <a:rPr lang="cs-CZ" sz="2000" i="1" dirty="0" err="1"/>
              <a:t>prajské</a:t>
            </a:r>
            <a:r>
              <a:rPr lang="cs-CZ" sz="2000" i="1" dirty="0"/>
              <a:t> </a:t>
            </a:r>
            <a:r>
              <a:rPr lang="cs-CZ" sz="2000" i="1" dirty="0" err="1"/>
              <a:t>odpustové</a:t>
            </a:r>
            <a:r>
              <a:rPr lang="cs-CZ" sz="2000" i="1" dirty="0"/>
              <a:t> </a:t>
            </a:r>
            <a:r>
              <a:rPr lang="cs-CZ" sz="2000" i="1" dirty="0" smtClean="0"/>
              <a:t>koláče</a:t>
            </a:r>
            <a:r>
              <a:rPr lang="cs-CZ" sz="2000" dirty="0"/>
              <a:t> </a:t>
            </a:r>
            <a:r>
              <a:rPr lang="cs-CZ" sz="2000" dirty="0" smtClean="0"/>
              <a:t>s bohatou </a:t>
            </a:r>
            <a:r>
              <a:rPr lang="cs-CZ" sz="2000" dirty="0"/>
              <a:t>nádivkou makovou, tvarohovou či povidlovou a hustou </a:t>
            </a:r>
            <a:r>
              <a:rPr lang="cs-CZ" sz="2000" dirty="0" smtClean="0"/>
              <a:t>posypkou).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Těžiště akce ale ve světské „zábavní pouti“ – kolotoče, stánky s pokrmy globálního charakteru (langoše, gyros)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07963" cy="107866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„Druhý život“ </a:t>
            </a:r>
            <a:r>
              <a:rPr lang="cs-CZ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kulinárií</a:t>
            </a:r>
            <a:r>
              <a:rPr lang="cs-CZ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4309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 smtClean="0"/>
              <a:t>Položme si otázku: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b="1" dirty="0" smtClean="0"/>
              <a:t>Lze hovořit o „druhém životě“ pokrmu, nápoje, pochutiny? Kulinárního dědictví?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 smtClean="0"/>
              <a:t>Vždyť  jsou to hmotné produkty, součást materiálního dědictví.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 smtClean="0"/>
              <a:t>Domníváme se, že</a:t>
            </a:r>
            <a:r>
              <a:rPr lang="cs-CZ" sz="2200" b="1" dirty="0" smtClean="0"/>
              <a:t> ano</a:t>
            </a:r>
            <a:r>
              <a:rPr lang="cs-CZ" sz="2200" dirty="0" smtClean="0"/>
              <a:t>, zvolený přístup i termín je zcela na místě.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b="1" dirty="0" smtClean="0">
                <a:solidFill>
                  <a:schemeClr val="accent2">
                    <a:lumMod val="75000"/>
                  </a:schemeClr>
                </a:solidFill>
              </a:rPr>
              <a:t>Předpokladem jsou specifické vlastnosti jídla: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 smtClean="0"/>
              <a:t>Na rozdíl od hmotného kulturního dědictví (památek, artefaktů) je </a:t>
            </a:r>
            <a:r>
              <a:rPr lang="cs-CZ" sz="2200" b="1" dirty="0" smtClean="0"/>
              <a:t>část kulinárního dědictví</a:t>
            </a:r>
            <a:r>
              <a:rPr lang="cs-CZ" sz="2200" dirty="0" smtClean="0"/>
              <a:t>, </a:t>
            </a:r>
            <a:r>
              <a:rPr lang="cs-CZ" sz="2200" b="1" dirty="0" smtClean="0"/>
              <a:t>pomíjivé</a:t>
            </a:r>
            <a:r>
              <a:rPr lang="cs-CZ" sz="2200" dirty="0" smtClean="0"/>
              <a:t>, tak jako lidský život.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b="1" dirty="0" smtClean="0"/>
              <a:t>Jídlo a pití</a:t>
            </a:r>
            <a:r>
              <a:rPr lang="cs-CZ" sz="2200" dirty="0" smtClean="0"/>
              <a:t>, stejně jako suroviny pro jejich přípravu (na rozdíl třeba od kuchyňského či stolního nádobí, textilií apod.) mají jen </a:t>
            </a:r>
            <a:r>
              <a:rPr lang="cs-CZ" sz="2200" b="1" dirty="0" smtClean="0"/>
              <a:t>omezenou dobu trvání</a:t>
            </a:r>
            <a:r>
              <a:rPr lang="cs-CZ" sz="2200" dirty="0" smtClean="0"/>
              <a:t> (snědí se nebo podlehnou zkáze) a navíc jsou provázené</a:t>
            </a:r>
            <a:r>
              <a:rPr lang="cs-CZ" sz="2200" b="1" dirty="0" smtClean="0"/>
              <a:t> </a:t>
            </a:r>
            <a:r>
              <a:rPr lang="cs-CZ" sz="2200" b="1" dirty="0" err="1" smtClean="0">
                <a:solidFill>
                  <a:schemeClr val="accent2">
                    <a:lumMod val="75000"/>
                  </a:schemeClr>
                </a:solidFill>
              </a:rPr>
              <a:t>nezaznamenatelností</a:t>
            </a:r>
            <a:r>
              <a:rPr lang="cs-CZ" sz="2200" dirty="0" smtClean="0"/>
              <a:t> některých vlastností,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200" b="1" dirty="0" smtClean="0">
                <a:solidFill>
                  <a:schemeClr val="accent2">
                    <a:lumMod val="75000"/>
                  </a:schemeClr>
                </a:solidFill>
              </a:rPr>
              <a:t>chutí a vůně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 smtClean="0"/>
              <a:t>A nejen chuť a vůně, podobně i </a:t>
            </a:r>
            <a:r>
              <a:rPr lang="cs-CZ" sz="2200" b="1" dirty="0" smtClean="0"/>
              <a:t>konsistence</a:t>
            </a:r>
            <a:r>
              <a:rPr lang="cs-CZ" sz="2200" dirty="0" smtClean="0"/>
              <a:t> jsou neuchovatelné a zaznamenatelné jinak než deskriptivně (přiblížit </a:t>
            </a:r>
            <a:r>
              <a:rPr lang="cs-CZ" sz="2200" dirty="0"/>
              <a:t>je mohou jen </a:t>
            </a:r>
            <a:r>
              <a:rPr lang="cs-CZ" sz="2200" dirty="0" smtClean="0"/>
              <a:t>filmové záznamy).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Oživené tradice - </a:t>
            </a: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Hlučínsko</a:t>
            </a:r>
            <a:endParaRPr lang="cs-CZ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</a:rPr>
              <a:t>Koláče s velkou posypkou,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šoldra</a:t>
            </a:r>
            <a:r>
              <a:rPr lang="cs-CZ" sz="2000" b="1" dirty="0" smtClean="0"/>
              <a:t>		       </a:t>
            </a: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	 Dožínky</a:t>
            </a:r>
            <a:r>
              <a:rPr lang="cs-CZ" sz="2000" b="1" dirty="0"/>
              <a:t>, V. Hoštice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	</a:t>
            </a:r>
            <a:r>
              <a:rPr lang="cs-CZ" sz="2000" b="1" dirty="0" smtClean="0"/>
              <a:t>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	</a:t>
            </a:r>
            <a:r>
              <a:rPr lang="cs-CZ" sz="2000" b="1" dirty="0" smtClean="0"/>
              <a:t>	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					             Dožínky, Rohov</a:t>
            </a: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954" y="341375"/>
            <a:ext cx="4118540" cy="308984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589" y="3634179"/>
            <a:ext cx="4120411" cy="308984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50"/>
          <a:stretch/>
        </p:blipFill>
        <p:spPr>
          <a:xfrm>
            <a:off x="198681" y="2707480"/>
            <a:ext cx="6522961" cy="34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Oživené tradice s novou náplní i názvem – </a:t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Hlučínsko</a:t>
            </a:r>
            <a:endParaRPr lang="cs-CZ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6700"/>
            <a:ext cx="6043863" cy="5011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Masopust </a:t>
            </a:r>
            <a:r>
              <a:rPr lang="cs-CZ" sz="2000" b="1" dirty="0"/>
              <a:t>na </a:t>
            </a:r>
            <a:r>
              <a:rPr lang="cs-CZ" sz="2000" b="1" dirty="0" err="1"/>
              <a:t>Vísecké</a:t>
            </a:r>
            <a:r>
              <a:rPr lang="cs-CZ" sz="2000" b="1" dirty="0"/>
              <a:t> rychtě</a:t>
            </a:r>
            <a:r>
              <a:rPr lang="cs-CZ" sz="2000" dirty="0"/>
              <a:t> (místní část </a:t>
            </a:r>
            <a:r>
              <a:rPr lang="cs-CZ" sz="2000" dirty="0" err="1"/>
              <a:t>Kravařú</a:t>
            </a:r>
            <a:r>
              <a:rPr lang="cs-CZ" sz="2000" dirty="0"/>
              <a:t> – „</a:t>
            </a:r>
            <a:r>
              <a:rPr lang="cs-CZ" sz="2000" i="1" dirty="0"/>
              <a:t>samozřejmě budete mít možnost ochutnat všudypřítomné dobroty. Nebudou chybět domácí zabíjačkové výrobky, ale také koblížky, </a:t>
            </a:r>
            <a:r>
              <a:rPr lang="cs-CZ" sz="2000" i="1" dirty="0" err="1"/>
              <a:t>frgály</a:t>
            </a:r>
            <a:r>
              <a:rPr lang="cs-CZ" sz="2000" i="1" dirty="0"/>
              <a:t> </a:t>
            </a:r>
            <a:r>
              <a:rPr lang="cs-CZ" sz="2000" i="1" dirty="0" smtClean="0"/>
              <a:t>(!), </a:t>
            </a:r>
            <a:r>
              <a:rPr lang="cs-CZ" sz="2000" i="1" dirty="0"/>
              <a:t>škvarkové placky, domácí marmelády a samozřejmě i něco na zahřátí</a:t>
            </a:r>
            <a:r>
              <a:rPr lang="cs-CZ" sz="2000" dirty="0"/>
              <a:t>“ (2020)</a:t>
            </a:r>
          </a:p>
          <a:p>
            <a:pPr marL="0" indent="0">
              <a:buNone/>
            </a:pPr>
            <a:r>
              <a:rPr lang="cs-CZ" sz="2000" b="1" dirty="0" smtClean="0"/>
              <a:t>Masopust </a:t>
            </a:r>
            <a:r>
              <a:rPr lang="cs-CZ" sz="2000" b="1" dirty="0"/>
              <a:t>v Hlučíně</a:t>
            </a:r>
            <a:r>
              <a:rPr lang="cs-CZ" sz="2000" dirty="0"/>
              <a:t> – komentovaná </a:t>
            </a:r>
            <a:r>
              <a:rPr lang="cs-CZ" sz="2000" b="1" dirty="0"/>
              <a:t>zabíjačka</a:t>
            </a:r>
            <a:r>
              <a:rPr lang="cs-CZ" sz="2000" dirty="0"/>
              <a:t>, cimbálovka (!) (2020)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940" y="726958"/>
            <a:ext cx="4137660" cy="58521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485" y="4477185"/>
            <a:ext cx="2695698" cy="210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477185"/>
            <a:ext cx="3526585" cy="228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469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o implementaci jinde pěstovaných zvyků / úspěšných </a:t>
            </a:r>
            <a:r>
              <a:rPr lang="cs-CZ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eventů</a:t>
            </a:r>
            <a:endParaRPr lang="cs-CZ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Příklad: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Masopust neboli </a:t>
            </a:r>
            <a:r>
              <a:rPr lang="cs-CZ" sz="2000" b="1" dirty="0" smtClean="0"/>
              <a:t>ostatky,</a:t>
            </a:r>
            <a:r>
              <a:rPr lang="cs-CZ" sz="2000" dirty="0" smtClean="0"/>
              <a:t> fašanky, v řadě regionů Čech a </a:t>
            </a:r>
            <a:r>
              <a:rPr lang="cs-CZ" sz="2000" dirty="0" err="1" smtClean="0"/>
              <a:t>a</a:t>
            </a:r>
            <a:r>
              <a:rPr lang="cs-CZ" sz="2000" dirty="0" smtClean="0"/>
              <a:t> Moravy tradiční slavnosti spojené s průvodem masek v předvečer Popeleční středy a půstu.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Ne všude se ale v historii držely v této podobě.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Na Těšínsku spíše veselice</a:t>
            </a:r>
            <a:r>
              <a:rPr lang="cs-CZ" sz="2000" dirty="0"/>
              <a:t>, zábava v </a:t>
            </a:r>
            <a:r>
              <a:rPr lang="cs-CZ" sz="2000" dirty="0" smtClean="0"/>
              <a:t>hostinci, někde zvaná </a:t>
            </a:r>
            <a:r>
              <a:rPr lang="cs-CZ" sz="2000" b="1" dirty="0"/>
              <a:t>pochovávání </a:t>
            </a:r>
            <a:r>
              <a:rPr lang="cs-CZ" sz="2000" b="1" dirty="0" smtClean="0"/>
              <a:t>basy</a:t>
            </a:r>
            <a:r>
              <a:rPr lang="cs-CZ" sz="2000" dirty="0" smtClean="0"/>
              <a:t>/</a:t>
            </a:r>
            <a:r>
              <a:rPr lang="cs-CZ" sz="2000" dirty="0" err="1" smtClean="0"/>
              <a:t>pogrzeb</a:t>
            </a:r>
            <a:r>
              <a:rPr lang="cs-CZ" sz="2000" dirty="0" smtClean="0"/>
              <a:t> </a:t>
            </a:r>
            <a:r>
              <a:rPr lang="cs-CZ" sz="2000" dirty="0" err="1" smtClean="0"/>
              <a:t>basów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Kulinárně – smažené </a:t>
            </a:r>
            <a:r>
              <a:rPr lang="cs-CZ" sz="2000" b="1" dirty="0"/>
              <a:t>koblihy</a:t>
            </a:r>
            <a:r>
              <a:rPr lang="cs-CZ" sz="2000" dirty="0"/>
              <a:t> neboli </a:t>
            </a:r>
            <a:r>
              <a:rPr lang="cs-CZ" sz="2000" dirty="0" err="1" smtClean="0"/>
              <a:t>krepliki</a:t>
            </a:r>
            <a:r>
              <a:rPr lang="cs-CZ" sz="2000" dirty="0" smtClean="0"/>
              <a:t>. Pokud byl vůbec vepř, pak poslední </a:t>
            </a:r>
            <a:r>
              <a:rPr lang="cs-CZ" sz="2000" b="1" dirty="0"/>
              <a:t>zabíjačka</a:t>
            </a:r>
            <a:r>
              <a:rPr lang="cs-CZ" sz="20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Těšínsko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Hrčava</a:t>
            </a:r>
            <a:r>
              <a:rPr lang="cs-CZ" sz="2000" dirty="0" smtClean="0"/>
              <a:t> – dnes Trojmezí (</a:t>
            </a:r>
            <a:r>
              <a:rPr lang="cs-CZ" sz="2000" dirty="0" err="1" smtClean="0"/>
              <a:t>čekso</a:t>
            </a:r>
            <a:r>
              <a:rPr lang="cs-CZ" sz="2000" dirty="0" smtClean="0"/>
              <a:t>-slovensko-polské).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Obecní samospráva</a:t>
            </a:r>
            <a:r>
              <a:rPr lang="cs-CZ" sz="2000" b="1" dirty="0" smtClean="0"/>
              <a:t> </a:t>
            </a:r>
            <a:r>
              <a:rPr lang="cs-CZ" sz="2000" dirty="0" smtClean="0"/>
              <a:t>se rozhodla roku 2013 uspořádat</a:t>
            </a:r>
            <a:r>
              <a:rPr lang="cs-CZ" sz="2000" b="1" dirty="0" smtClean="0"/>
              <a:t> </a:t>
            </a:r>
            <a:r>
              <a:rPr lang="cs-CZ" sz="2000" b="1" dirty="0" err="1"/>
              <a:t>H</a:t>
            </a:r>
            <a:r>
              <a:rPr lang="cs-CZ" sz="2000" b="1" dirty="0" err="1" smtClean="0"/>
              <a:t>rčavské</a:t>
            </a:r>
            <a:r>
              <a:rPr lang="cs-CZ" sz="2000" b="1" dirty="0" smtClean="0"/>
              <a:t> ostatky</a:t>
            </a:r>
            <a:r>
              <a:rPr lang="cs-CZ" sz="2000" dirty="0" smtClean="0"/>
              <a:t> pod heslem </a:t>
            </a:r>
            <a:r>
              <a:rPr lang="cs-CZ" sz="2000" b="1" dirty="0" smtClean="0"/>
              <a:t>„</a:t>
            </a:r>
            <a:r>
              <a:rPr lang="cs-CZ" sz="2000" dirty="0" smtClean="0"/>
              <a:t>A </a:t>
            </a:r>
            <a:r>
              <a:rPr lang="cs-CZ" sz="2000" dirty="0"/>
              <a:t>jak zvykem bývá, zamastí se i „huba“. </a:t>
            </a:r>
            <a:r>
              <a:rPr lang="cs-CZ" sz="2000" dirty="0" smtClean="0"/>
              <a:t>Součástí byla obchůzka v maskách.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K </a:t>
            </a:r>
            <a:r>
              <a:rPr lang="cs-CZ" sz="2000" dirty="0"/>
              <a:t>ochutnání a prodeji budou tradiční zabijačkové výrobky, </a:t>
            </a:r>
            <a:r>
              <a:rPr lang="cs-CZ" sz="2000" dirty="0" smtClean="0"/>
              <a:t>„</a:t>
            </a:r>
            <a:r>
              <a:rPr lang="cs-CZ" sz="2000" dirty="0" err="1"/>
              <a:t>placki</a:t>
            </a:r>
            <a:r>
              <a:rPr lang="cs-CZ" sz="2000" dirty="0"/>
              <a:t>“ pečené na </a:t>
            </a:r>
            <a:r>
              <a:rPr lang="cs-CZ" sz="2000" dirty="0" err="1"/>
              <a:t>blaše</a:t>
            </a:r>
            <a:r>
              <a:rPr lang="cs-CZ" sz="2000" dirty="0"/>
              <a:t> a na zahřátí místní mok – „</a:t>
            </a:r>
            <a:r>
              <a:rPr lang="cs-CZ" sz="2000" b="1" dirty="0" err="1"/>
              <a:t>miodula</a:t>
            </a:r>
            <a:r>
              <a:rPr lang="cs-CZ" sz="2000" dirty="0" smtClean="0"/>
              <a:t>“.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Po dalších volbách, 2019, se jejich nástupci rozhodli slavnost zrušit (byť byla prezentována v denním tisku i zahraničí).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Velká nespokojenost místních podnikatelů (hospoda, ubytování zahraničních účastníků).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2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</a:t>
            </a:r>
            <a:r>
              <a:rPr lang="cs-CZ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eventy</a:t>
            </a: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reálným základem lokální suroviny –</a:t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Hlučínsko</a:t>
            </a:r>
            <a:endParaRPr lang="cs-CZ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sp>
        <p:nvSpPr>
          <p:cNvPr id="6" name="AutoShape 2" descr="Image result for borůvkové hody historie jesení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48" y="2337435"/>
            <a:ext cx="6400800" cy="452056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452" y="3533024"/>
            <a:ext cx="3924300" cy="3105150"/>
          </a:xfrm>
          <a:prstGeom prst="rect">
            <a:avLst/>
          </a:prstGeom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838200" y="1503556"/>
            <a:ext cx="10515600" cy="4673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 smtClean="0"/>
              <a:t>Koláčobraní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36807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</a:t>
            </a:r>
            <a:r>
              <a:rPr lang="cs-CZ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eventy</a:t>
            </a: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reálným základem lokální suroviny – </a:t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Jesenicko</a:t>
            </a:r>
            <a:endParaRPr lang="cs-CZ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Borůvkové hody </a:t>
            </a:r>
            <a:r>
              <a:rPr lang="cs-CZ" sz="2000" dirty="0" smtClean="0"/>
              <a:t>(Karlov pod Pradědem, Malá Morávka ad.)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492" y="1066297"/>
            <a:ext cx="3607118" cy="5120640"/>
          </a:xfrm>
          <a:prstGeom prst="rect">
            <a:avLst/>
          </a:prstGeom>
        </p:spPr>
      </p:pic>
      <p:sp>
        <p:nvSpPr>
          <p:cNvPr id="6" name="AutoShape 2" descr="Image result for borůvkové hody historie jesení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90" y="3756527"/>
            <a:ext cx="81057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9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600" b="1" dirty="0" smtClean="0">
                <a:solidFill>
                  <a:schemeClr val="accent2"/>
                </a:solidFill>
              </a:rPr>
              <a:t>„Druhý“ (anebo „první“) život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600" b="1" dirty="0" smtClean="0">
                <a:solidFill>
                  <a:schemeClr val="accent2"/>
                </a:solidFill>
              </a:rPr>
              <a:t>slezská kuchyně 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0474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Předpoklady formování „druhého života“ tradičních pokrmů Českého Slezska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49229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Po jisté přestávce v 90.letech asi právě výše uvedené trendy otevřely </a:t>
            </a:r>
            <a:r>
              <a:rPr lang="cs-CZ" sz="2000" b="1" dirty="0" smtClean="0"/>
              <a:t>příležitosti k nástupu „druhého“ života tradičních pokrmů</a:t>
            </a:r>
            <a:r>
              <a:rPr lang="cs-CZ" sz="2000" dirty="0"/>
              <a:t>.</a:t>
            </a: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Stimulem se pro ně stal růst životní úrovně a ochota investovat do „jídla“, rozvoj cestovního ruchu,  zážitkových produktů.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Podstatné bylo i milieu </a:t>
            </a:r>
            <a:r>
              <a:rPr lang="cs-CZ" sz="2000" b="1" dirty="0" smtClean="0"/>
              <a:t>EU </a:t>
            </a:r>
            <a:r>
              <a:rPr lang="cs-CZ" sz="2000" dirty="0" smtClean="0"/>
              <a:t>po roce 2004 s podporou regionů a regionálních specifik, včetně </a:t>
            </a:r>
            <a:r>
              <a:rPr lang="cs-CZ" sz="2000" b="1" dirty="0" smtClean="0"/>
              <a:t>regionálních produktů</a:t>
            </a:r>
            <a:r>
              <a:rPr lang="cs-CZ" sz="2000" dirty="0" smtClean="0"/>
              <a:t> (podstatný je původ produkce, nikoli vazby na podmínky a tradice místa původu – siven z Těšínska, pomerančový džem z Jesenicka).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Tento „</a:t>
            </a:r>
            <a:r>
              <a:rPr lang="cs-CZ" sz="2000" b="1" dirty="0" smtClean="0"/>
              <a:t>druhý život“ některých prvků kulinární kultury</a:t>
            </a:r>
            <a:r>
              <a:rPr lang="cs-CZ" sz="2000" dirty="0" smtClean="0"/>
              <a:t> – a nutno podotknout, že v našem sledovaném prostoru </a:t>
            </a:r>
            <a:r>
              <a:rPr lang="cs-CZ" sz="2000" b="1" dirty="0" smtClean="0"/>
              <a:t>nikoli regionální, ale „slezské“</a:t>
            </a:r>
            <a:r>
              <a:rPr lang="cs-CZ" sz="2000" dirty="0"/>
              <a:t>– </a:t>
            </a:r>
            <a:r>
              <a:rPr lang="cs-CZ" sz="2000" dirty="0" smtClean="0"/>
              <a:t> se začal rodit (a stále žije) nikoli z iniciativy rodin, obcí či kulturních (tedy poučených) uskupení, ale zejména v rámci </a:t>
            </a:r>
            <a:r>
              <a:rPr lang="cs-CZ" sz="2000" b="1" dirty="0" smtClean="0"/>
              <a:t>podnikání v gastronomii a cestovním ruchu </a:t>
            </a:r>
            <a:r>
              <a:rPr lang="cs-CZ" sz="2000" dirty="0" smtClean="0"/>
              <a:t>- a nebojme se říci -  </a:t>
            </a:r>
            <a:r>
              <a:rPr lang="cs-CZ" sz="2000" b="1" dirty="0" smtClean="0"/>
              <a:t>v turistickém průmyslu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„rádoby“ slezské kuchyně do současné každodennosti</a:t>
            </a:r>
            <a:endParaRPr lang="cs-CZ" sz="29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Tato iniciativa nikoli odborné, ale profesní veřejnosti byla postavena převážně na </a:t>
            </a:r>
            <a:r>
              <a:rPr lang="cs-CZ" sz="2000" b="1" dirty="0" smtClean="0"/>
              <a:t>umělé (byť zřejmě neuvědomělé) implementaci </a:t>
            </a:r>
            <a:r>
              <a:rPr lang="cs-CZ" sz="2000" b="1" dirty="0" err="1" smtClean="0"/>
              <a:t>pseudo</a:t>
            </a:r>
            <a:r>
              <a:rPr lang="cs-CZ" sz="2000" b="1" dirty="0" smtClean="0"/>
              <a:t>-tradiční</a:t>
            </a:r>
            <a:r>
              <a:rPr lang="cs-CZ" sz="2000" b="1" dirty="0"/>
              <a:t> </a:t>
            </a:r>
            <a:r>
              <a:rPr lang="cs-CZ" sz="2000" b="1" dirty="0" smtClean="0"/>
              <a:t>slezské kuchyně, jen okrajově vycházející z autentické místní, resp. regionální tradice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V </a:t>
            </a:r>
            <a:r>
              <a:rPr lang="cs-CZ" sz="2000" dirty="0"/>
              <a:t>Č</a:t>
            </a:r>
            <a:r>
              <a:rPr lang="cs-CZ" sz="2000" dirty="0" smtClean="0"/>
              <a:t>eském Slezsku, zejména na </a:t>
            </a:r>
            <a:r>
              <a:rPr lang="cs-CZ" sz="2000" b="1" dirty="0" smtClean="0"/>
              <a:t>Opavsku a Jesenicko</a:t>
            </a:r>
            <a:r>
              <a:rPr lang="cs-CZ" sz="2000" dirty="0" smtClean="0"/>
              <a:t>, nejvíce postižených ztrátou vlastní historie a kultury v důsledku výměny obyvatelstva, se tak začala tako </a:t>
            </a:r>
            <a:r>
              <a:rPr lang="cs-CZ" sz="2000" b="1" dirty="0" smtClean="0"/>
              <a:t>tzv. slezské kuchyně, tvořená slezskými pokrmy </a:t>
            </a:r>
            <a:r>
              <a:rPr lang="cs-CZ" sz="2000" dirty="0" smtClean="0"/>
              <a:t>na území Českého Slezska </a:t>
            </a:r>
            <a:r>
              <a:rPr lang="cs-CZ" sz="2000" b="1" dirty="0" smtClean="0"/>
              <a:t>nepůvodními, nepřítomných či jen okrajově zastoupenými, ba dokonce (mnohdy převážně)</a:t>
            </a:r>
            <a:r>
              <a:rPr lang="cs-CZ" sz="2000" dirty="0" smtClean="0"/>
              <a:t> uměle vytvořenými či sestavenými. Ozvuky i na </a:t>
            </a:r>
            <a:r>
              <a:rPr lang="cs-CZ" sz="2000" b="1" dirty="0" smtClean="0"/>
              <a:t>Těšínsku</a:t>
            </a:r>
            <a:r>
              <a:rPr lang="cs-CZ" sz="2000" dirty="0" smtClean="0"/>
              <a:t>, ze však nejvyšší míra skutečné </a:t>
            </a:r>
            <a:r>
              <a:rPr lang="cs-CZ" sz="2000" dirty="0" err="1" smtClean="0"/>
              <a:t>regionality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Jedná se převážně 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- </a:t>
            </a:r>
            <a:r>
              <a:rPr lang="cs-CZ" sz="2000" b="1" dirty="0" smtClean="0"/>
              <a:t>modifikace „obecných“ pokrmů</a:t>
            </a:r>
            <a:r>
              <a:rPr lang="cs-CZ" sz="2000" dirty="0" smtClean="0"/>
              <a:t> s názvem odkazujícím na slezský původ, konkrétní lokalitu;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- </a:t>
            </a:r>
            <a:r>
              <a:rPr lang="cs-CZ" sz="2000" b="1" dirty="0" smtClean="0"/>
              <a:t>receptury z kuchařských knih</a:t>
            </a:r>
            <a:r>
              <a:rPr lang="cs-CZ" sz="2000" dirty="0" smtClean="0"/>
              <a:t> polského či německého původu;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- </a:t>
            </a:r>
            <a:r>
              <a:rPr lang="cs-CZ" sz="2000" b="1" dirty="0" smtClean="0"/>
              <a:t>aplikaci zkušeností z polského Slezska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3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Jednotná </a:t>
            </a:r>
            <a:r>
              <a:rPr lang="cs-CZ" sz="29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„slezská kuchyně“</a:t>
            </a:r>
            <a:r>
              <a:rPr lang="cs-CZ" sz="29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b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konstrukt gastronomických zařízení a </a:t>
            </a:r>
            <a:r>
              <a:rPr lang="cs-CZ" sz="29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eventů</a:t>
            </a:r>
            <a: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současnosti</a:t>
            </a:r>
            <a:endParaRPr lang="cs-CZ" sz="29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3790"/>
            <a:ext cx="10515600" cy="510479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Problematická komunikace odborníků s profesní praxí.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Poučení (a poučitelní) přistoupí na skutečnost, </a:t>
            </a:r>
            <a:r>
              <a:rPr lang="cs-CZ" sz="2000" b="1" dirty="0"/>
              <a:t>ž</a:t>
            </a:r>
            <a:r>
              <a:rPr lang="cs-CZ" sz="2000" b="1" dirty="0" smtClean="0"/>
              <a:t>e kuchyně Českého Slezska byla kuchyní ryze regionální – dílem doznívající, dílem přerušená, ba zaniklá…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Jiní se drží </a:t>
            </a:r>
            <a:r>
              <a:rPr lang="cs-CZ" sz="2000" b="1" dirty="0" smtClean="0"/>
              <a:t>konceptu jednotné kuchyně a bez znalosti souvislostí</a:t>
            </a:r>
            <a:r>
              <a:rPr lang="cs-CZ" sz="2000" dirty="0" smtClean="0"/>
              <a:t>, kritiky informací (často z internetu, anebo původem z jednoho zdroje – 100x pakovaná lež – zde spíše dobře míněná nepravda – se stává pravdou…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A proto slezské nebe, </a:t>
            </a:r>
            <a:r>
              <a:rPr lang="cs-CZ" sz="2000" dirty="0" err="1" smtClean="0"/>
              <a:t>klusky</a:t>
            </a:r>
            <a:r>
              <a:rPr lang="cs-CZ" sz="2000" dirty="0" smtClean="0"/>
              <a:t>, </a:t>
            </a:r>
            <a:r>
              <a:rPr lang="cs-CZ" sz="2000" dirty="0" err="1" smtClean="0"/>
              <a:t>bigos</a:t>
            </a:r>
            <a:r>
              <a:rPr lang="cs-CZ" sz="2000" dirty="0" smtClean="0"/>
              <a:t> (nikoli polský, ale tzv. slezský, pravděpodobně spojený s kuchyní migrantů na Ostravsku), řízek </a:t>
            </a:r>
            <a:r>
              <a:rPr lang="cs-CZ" sz="2000" dirty="0" err="1" smtClean="0"/>
              <a:t>Ondráš</a:t>
            </a:r>
            <a:r>
              <a:rPr lang="cs-CZ" sz="2000" dirty="0" smtClean="0"/>
              <a:t> atd.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6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Gastronomická </a:t>
            </a:r>
            <a:r>
              <a:rPr lang="cs-CZ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praxe – </a:t>
            </a: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restaurace, kavárny, bistra –</a:t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Opavsko </a:t>
            </a:r>
            <a:endParaRPr lang="cs-CZ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96208"/>
            <a:ext cx="10515600" cy="53523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Jen v minimální míře se v rámci Českého Slezska podařilo identifikovat </a:t>
            </a:r>
            <a:r>
              <a:rPr lang="cs-CZ" sz="2000" u="sng" dirty="0" smtClean="0"/>
              <a:t>restaurační zařízení, které by nabízelo v běžné praxi</a:t>
            </a:r>
            <a:r>
              <a:rPr lang="cs-CZ" sz="2000" dirty="0" smtClean="0"/>
              <a:t> – polední menu, ala </a:t>
            </a:r>
            <a:r>
              <a:rPr lang="cs-CZ" sz="2000" dirty="0" err="1" smtClean="0"/>
              <a:t>carte</a:t>
            </a:r>
            <a:r>
              <a:rPr lang="cs-CZ" sz="2000" dirty="0" smtClean="0"/>
              <a:t> –</a:t>
            </a:r>
            <a:r>
              <a:rPr lang="cs-CZ" sz="2000" u="sng" dirty="0" smtClean="0"/>
              <a:t> slezskou či regionální kuchyni</a:t>
            </a:r>
            <a:r>
              <a:rPr lang="cs-CZ" sz="2000" dirty="0" smtClean="0"/>
              <a:t>. </a:t>
            </a:r>
            <a:endParaRPr lang="cs-CZ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Slezský Grunt, Háj ve Slezsku - </a:t>
            </a:r>
            <a:r>
              <a:rPr lang="cs-CZ" sz="2000" b="1" dirty="0" err="1" smtClean="0"/>
              <a:t>Smolkov</a:t>
            </a: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Motto:</a:t>
            </a:r>
            <a:r>
              <a:rPr lang="cs-CZ" sz="2000" b="1" i="1" dirty="0" smtClean="0"/>
              <a:t> </a:t>
            </a:r>
            <a:r>
              <a:rPr lang="cs-CZ" sz="2000" i="1" dirty="0"/>
              <a:t>Slezský Grunt je stylová </a:t>
            </a:r>
            <a:r>
              <a:rPr lang="cs-CZ" sz="2000" i="1" dirty="0" err="1"/>
              <a:t>staroslezská</a:t>
            </a:r>
            <a:r>
              <a:rPr lang="cs-CZ" sz="2000" i="1" dirty="0"/>
              <a:t> restaurace, situována mezi Ostravou a </a:t>
            </a:r>
            <a:r>
              <a:rPr lang="cs-CZ" sz="2000" i="1" dirty="0" smtClean="0"/>
              <a:t>Opavou /…/ ctí </a:t>
            </a:r>
            <a:r>
              <a:rPr lang="cs-CZ" sz="2000" i="1" dirty="0"/>
              <a:t>tradici slezské kuchyně, takže připravte své chuťové buňky na kulinářské, ale přitom typické pokrmy a jednoduché recepty starých Slezanů</a:t>
            </a:r>
            <a:r>
              <a:rPr lang="cs-CZ" sz="2000" i="1" dirty="0" smtClean="0"/>
              <a:t>. </a:t>
            </a:r>
            <a:r>
              <a:rPr lang="cs-CZ" sz="2000" dirty="0" smtClean="0"/>
              <a:t>A skutečnost?</a:t>
            </a: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Oddíl Do spokojeného </a:t>
            </a:r>
            <a:r>
              <a:rPr lang="cs-CZ" sz="2000" b="1" dirty="0" err="1" smtClean="0"/>
              <a:t>tololka</a:t>
            </a:r>
            <a:r>
              <a:rPr lang="cs-CZ" sz="2000" dirty="0" smtClean="0"/>
              <a:t> (?): </a:t>
            </a:r>
            <a:r>
              <a:rPr lang="cs-CZ" sz="2000" dirty="0" err="1" smtClean="0"/>
              <a:t>Smolkovské</a:t>
            </a:r>
            <a:r>
              <a:rPr lang="cs-CZ" sz="2000" dirty="0" smtClean="0"/>
              <a:t> medailonky se švestkovou nebo žampionovou omáčkou / Sedlácký smažený řízek / Slezský bramborový placek s grilovanými masovými kuličkami / </a:t>
            </a:r>
            <a:r>
              <a:rPr lang="cs-CZ" sz="2000" dirty="0"/>
              <a:t>Slezské střapečky na špeku s </a:t>
            </a:r>
            <a:r>
              <a:rPr lang="cs-CZ" sz="2000" dirty="0" err="1"/>
              <a:t>bryndzou</a:t>
            </a:r>
            <a:r>
              <a:rPr lang="cs-CZ" sz="2000" dirty="0"/>
              <a:t> a slaninovým </a:t>
            </a:r>
            <a:r>
              <a:rPr lang="cs-CZ" sz="2000" dirty="0" err="1"/>
              <a:t>chipsem</a:t>
            </a:r>
            <a:r>
              <a:rPr lang="cs-CZ" sz="2000" dirty="0"/>
              <a:t>  (!) </a:t>
            </a:r>
            <a:r>
              <a:rPr lang="cs-CZ" sz="2000" dirty="0" smtClean="0"/>
              <a:t>/ Hermelín v bramboráku (!) / Farmářský salátek s grilovanou panenkou, opečenými brambory, grilovanou zeleninou a </a:t>
            </a:r>
            <a:r>
              <a:rPr lang="cs-CZ" sz="2000" dirty="0" err="1" smtClean="0"/>
              <a:t>dresingem</a:t>
            </a:r>
            <a:r>
              <a:rPr lang="cs-CZ" sz="2000" dirty="0" smtClean="0"/>
              <a:t> dle našeho kuchaře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Deklarují, že používají regionální potraviny Opavského Slezska.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Rozporuplná praxe!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350" y="57777"/>
            <a:ext cx="17716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492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„Druhý život“ v zájmových aktivitách a turismu</a:t>
            </a:r>
            <a:endParaRPr lang="cs-CZ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Nás zajímá „druhý život“ mimo původní/reálné prostředí</a:t>
            </a:r>
            <a:r>
              <a:rPr lang="cs-CZ" sz="2000" dirty="0" smtClean="0"/>
              <a:t>, konkrétně v následujících oblastech: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Gastronomie</a:t>
            </a:r>
            <a:r>
              <a:rPr lang="cs-CZ" sz="2000" dirty="0" smtClean="0"/>
              <a:t> - programová činnost v oblasti stravování směřovaná k externím odběratelům, </a:t>
            </a:r>
            <a:r>
              <a:rPr lang="cs-CZ" sz="2000" b="1" dirty="0" smtClean="0"/>
              <a:t>profesionální činnost, služba</a:t>
            </a:r>
            <a:r>
              <a:rPr lang="cs-CZ" sz="2000" dirty="0" smtClean="0"/>
              <a:t> </a:t>
            </a:r>
            <a:r>
              <a:rPr lang="cs-CZ" sz="2000" dirty="0" err="1" smtClean="0"/>
              <a:t>xx</a:t>
            </a:r>
            <a:r>
              <a:rPr lang="cs-CZ" sz="2000" dirty="0" smtClean="0"/>
              <a:t> </a:t>
            </a:r>
            <a:r>
              <a:rPr lang="cs-CZ" sz="2000" u="sng" dirty="0" smtClean="0"/>
              <a:t>protipólem domácí kuchyně</a:t>
            </a:r>
            <a:r>
              <a:rPr lang="cs-CZ" sz="2000" dirty="0" smtClean="0"/>
              <a:t>, domácká příprava jídla/stravy).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err="1" smtClean="0"/>
              <a:t>Gastroturismus</a:t>
            </a:r>
            <a:r>
              <a:rPr lang="cs-CZ" sz="2000" b="1" dirty="0" smtClean="0"/>
              <a:t> (kulinářského turismus)</a:t>
            </a:r>
            <a:r>
              <a:rPr lang="cs-CZ" sz="2000" dirty="0" smtClean="0"/>
              <a:t> – </a:t>
            </a:r>
            <a:r>
              <a:rPr lang="cs-CZ" sz="2000" u="sng" dirty="0" smtClean="0"/>
              <a:t>volnočasové aktivity</a:t>
            </a:r>
            <a:r>
              <a:rPr lang="cs-CZ" sz="2000" dirty="0" smtClean="0"/>
              <a:t>/cestování </a:t>
            </a:r>
            <a:r>
              <a:rPr lang="cs-CZ" sz="2000" u="sng" dirty="0" smtClean="0"/>
              <a:t>s cílem ochutnat</a:t>
            </a:r>
            <a:r>
              <a:rPr lang="cs-CZ" sz="2000" dirty="0" smtClean="0"/>
              <a:t> „pozornosti hodné“ pokrmy ve vztahu k regionu, surovinám, specifickému způsobu přípravy, oceňované v regionálním/národním/nadnárodním hodnocení (</a:t>
            </a:r>
            <a:r>
              <a:rPr lang="cs-CZ" sz="2000" dirty="0" err="1" smtClean="0"/>
              <a:t>michelinské</a:t>
            </a:r>
            <a:r>
              <a:rPr lang="cs-CZ" sz="2000" dirty="0" smtClean="0"/>
              <a:t> hvězdy, Ano, šéfe! </a:t>
            </a:r>
            <a:r>
              <a:rPr lang="cs-CZ" sz="2000" dirty="0"/>
              <a:t>a</a:t>
            </a:r>
            <a:r>
              <a:rPr lang="cs-CZ" sz="2000" dirty="0" smtClean="0"/>
              <a:t>pod.); obvykle směřuje do </a:t>
            </a:r>
            <a:r>
              <a:rPr lang="cs-CZ" sz="2000" b="1" dirty="0" smtClean="0"/>
              <a:t>pohostinských zařízení</a:t>
            </a:r>
            <a:r>
              <a:rPr lang="cs-CZ" sz="2000" dirty="0" smtClean="0"/>
              <a:t> (restaurace, bistra); </a:t>
            </a:r>
            <a:r>
              <a:rPr lang="cs-CZ" sz="2000" b="1" dirty="0" smtClean="0"/>
              <a:t>na akce</a:t>
            </a:r>
            <a:r>
              <a:rPr lang="cs-CZ" sz="2000" dirty="0" smtClean="0"/>
              <a:t> (festivaly, přehlídky ad.).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Kulinární turismus</a:t>
            </a:r>
            <a:r>
              <a:rPr lang="cs-CZ" sz="2000" dirty="0" smtClean="0"/>
              <a:t> – </a:t>
            </a:r>
            <a:r>
              <a:rPr lang="cs-CZ" sz="2000" u="sng" dirty="0" smtClean="0"/>
              <a:t>volnočasové aktivity</a:t>
            </a:r>
            <a:r>
              <a:rPr lang="cs-CZ" sz="2000" dirty="0" smtClean="0"/>
              <a:t>/cestování za účelem </a:t>
            </a:r>
            <a:r>
              <a:rPr lang="cs-CZ" sz="2000" u="sng" dirty="0" smtClean="0"/>
              <a:t>poznání pokrmů a nápojů v souvislostech</a:t>
            </a:r>
            <a:r>
              <a:rPr lang="cs-CZ" sz="2000" dirty="0" smtClean="0"/>
              <a:t>, tedy širšího pojetí výše uvedených pojmů, nejen jídlo, gastronomická úprava, ale také technologie přípravy, způsob servírování, stolování ad.; oproti výše uvedeným je zdůrazněn i prvek kulturních/kulturně-historických  souvislostí; obvykle směřuje do destinací s kombinovanou prezentační složkou (</a:t>
            </a:r>
            <a:r>
              <a:rPr lang="cs-CZ" sz="2000" b="1" dirty="0" smtClean="0"/>
              <a:t>zážitkové akce ve spolupráci s odbornou </a:t>
            </a:r>
            <a:r>
              <a:rPr lang="cs-CZ" sz="2000" dirty="0" smtClean="0"/>
              <a:t>(kulturní, kulturně-historickou)</a:t>
            </a:r>
            <a:r>
              <a:rPr lang="cs-CZ" sz="2000" b="1" dirty="0" smtClean="0"/>
              <a:t> institucí</a:t>
            </a:r>
            <a:r>
              <a:rPr lang="cs-CZ" sz="2000" dirty="0" smtClean="0"/>
              <a:t> - se skanzenem, spolkem, v přirozeném prostředí);  </a:t>
            </a:r>
            <a:r>
              <a:rPr lang="cs-CZ" sz="2000" b="1" dirty="0" smtClean="0"/>
              <a:t>komplexní produkty cestovního ruchu; agroturistika a tzv. farmy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Gastronomická </a:t>
            </a:r>
            <a:r>
              <a:rPr lang="cs-CZ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praxe – </a:t>
            </a: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restaurace, kavárny, </a:t>
            </a:r>
            <a:r>
              <a:rPr lang="cs-CZ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bistra – </a:t>
            </a: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Těšínsko</a:t>
            </a:r>
            <a:endParaRPr lang="cs-CZ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3790"/>
            <a:ext cx="10515600" cy="51047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Slezská krčma, Třinec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Motto:</a:t>
            </a:r>
            <a:r>
              <a:rPr lang="cs-CZ" sz="2000" b="1" i="1" dirty="0" smtClean="0"/>
              <a:t> </a:t>
            </a:r>
            <a:r>
              <a:rPr lang="cs-CZ" sz="2000" i="1" dirty="0"/>
              <a:t>Poctivá domácí kuchyně okořeněná tím nejlepším z tradic Těšínského </a:t>
            </a:r>
            <a:r>
              <a:rPr lang="cs-CZ" sz="2000" i="1" dirty="0" smtClean="0"/>
              <a:t>Slezska. </a:t>
            </a:r>
            <a:r>
              <a:rPr lang="cs-CZ" sz="2000" dirty="0" smtClean="0"/>
              <a:t>A skutečnost?</a:t>
            </a: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smtClean="0"/>
              <a:t>Slezská zelňačka / Chalupářská česnečka (polévky)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smtClean="0"/>
              <a:t>Slezský plátek na žampionech </a:t>
            </a:r>
            <a:r>
              <a:rPr lang="cs-CZ" sz="1800" dirty="0"/>
              <a:t>(!) </a:t>
            </a:r>
            <a:r>
              <a:rPr lang="cs-CZ" sz="1800" dirty="0" smtClean="0"/>
              <a:t>/ Třinecká směs jemně pikantní se žampiony, cibulí, paprikou (</a:t>
            </a:r>
            <a:r>
              <a:rPr lang="cs-CZ" sz="1800" dirty="0" err="1" smtClean="0"/>
              <a:t>drubež</a:t>
            </a:r>
            <a:r>
              <a:rPr lang="cs-CZ" sz="1800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u="sng" dirty="0" err="1" smtClean="0"/>
              <a:t>Gorolské</a:t>
            </a:r>
            <a:r>
              <a:rPr lang="cs-CZ" sz="1800" u="sng" dirty="0" smtClean="0"/>
              <a:t> ražniči na jehle s bůčkem a cibulí</a:t>
            </a:r>
            <a:r>
              <a:rPr lang="cs-CZ" sz="1800" dirty="0" smtClean="0"/>
              <a:t> </a:t>
            </a:r>
            <a:r>
              <a:rPr lang="cs-CZ" sz="1800" dirty="0"/>
              <a:t>(!)</a:t>
            </a:r>
            <a:r>
              <a:rPr lang="cs-CZ" sz="1800" dirty="0" smtClean="0"/>
              <a:t> / </a:t>
            </a:r>
            <a:r>
              <a:rPr lang="cs-CZ" sz="1800" u="sng" dirty="0" smtClean="0"/>
              <a:t>Třinecký drak s česnekovou omáčkou</a:t>
            </a:r>
            <a:r>
              <a:rPr lang="cs-CZ" sz="1800" dirty="0" smtClean="0"/>
              <a:t> (vepřové)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smtClean="0"/>
              <a:t>Plaky se špenátem / Placky s vepřovou </a:t>
            </a:r>
            <a:r>
              <a:rPr lang="cs-CZ" sz="1800" dirty="0" err="1" smtClean="0"/>
              <a:t>játrou</a:t>
            </a:r>
            <a:r>
              <a:rPr lang="cs-CZ" sz="1800" dirty="0" smtClean="0"/>
              <a:t> / Halušky s kyselým zelím, brynzou a slaninou, </a:t>
            </a:r>
            <a:r>
              <a:rPr lang="cs-CZ" sz="1800" dirty="0" err="1" smtClean="0"/>
              <a:t>Stryk</a:t>
            </a:r>
            <a:r>
              <a:rPr lang="cs-CZ" sz="1800" dirty="0" smtClean="0"/>
              <a:t> s majoránkou /</a:t>
            </a:r>
            <a:r>
              <a:rPr lang="cs-CZ" sz="1800" b="1" dirty="0" smtClean="0"/>
              <a:t> </a:t>
            </a:r>
            <a:r>
              <a:rPr lang="cs-CZ" sz="1800" u="sng" dirty="0" smtClean="0"/>
              <a:t>Placky od </a:t>
            </a:r>
            <a:r>
              <a:rPr lang="cs-CZ" sz="1800" u="sng" dirty="0" err="1" smtClean="0"/>
              <a:t>starki</a:t>
            </a:r>
            <a:r>
              <a:rPr lang="cs-CZ" sz="1800" u="sng" dirty="0" smtClean="0"/>
              <a:t> s kuřecím masem a žampiony</a:t>
            </a:r>
            <a:r>
              <a:rPr lang="cs-CZ" sz="1800" dirty="0" smtClean="0"/>
              <a:t> (!)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b="1" dirty="0" smtClean="0"/>
              <a:t>Slezské speciality: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Ohnivý </a:t>
            </a:r>
            <a:r>
              <a:rPr lang="cs-CZ" sz="1800" dirty="0" err="1" smtClean="0"/>
              <a:t>stryk</a:t>
            </a:r>
            <a:r>
              <a:rPr lang="cs-CZ" sz="1800" dirty="0" smtClean="0"/>
              <a:t> (se </a:t>
            </a:r>
            <a:r>
              <a:rPr lang="cs-CZ" sz="1800" dirty="0"/>
              <a:t>zeleninovou směsí se </a:t>
            </a:r>
            <a:r>
              <a:rPr lang="cs-CZ" sz="1800" dirty="0" smtClean="0"/>
              <a:t>žampióny) / </a:t>
            </a:r>
            <a:r>
              <a:rPr lang="cs-CZ" sz="1800" dirty="0" err="1" smtClean="0"/>
              <a:t>Ondrášův</a:t>
            </a:r>
            <a:r>
              <a:rPr lang="cs-CZ" sz="1800" dirty="0" smtClean="0"/>
              <a:t> </a:t>
            </a:r>
            <a:r>
              <a:rPr lang="cs-CZ" sz="1800" dirty="0" err="1" smtClean="0"/>
              <a:t>stryk</a:t>
            </a:r>
            <a:r>
              <a:rPr lang="cs-CZ" sz="1800" dirty="0" smtClean="0"/>
              <a:t> / </a:t>
            </a:r>
            <a:r>
              <a:rPr lang="cs-CZ" sz="1800" u="sng" dirty="0" smtClean="0"/>
              <a:t>Hermelín </a:t>
            </a:r>
            <a:r>
              <a:rPr lang="cs-CZ" sz="1800" u="sng" dirty="0"/>
              <a:t>v </a:t>
            </a:r>
            <a:r>
              <a:rPr lang="cs-CZ" sz="1800" u="sng" dirty="0" smtClean="0"/>
              <a:t>bramboráku </a:t>
            </a:r>
            <a:r>
              <a:rPr lang="cs-CZ" sz="1800" dirty="0" smtClean="0"/>
              <a:t>(!) / </a:t>
            </a:r>
            <a:r>
              <a:rPr lang="cs-CZ" sz="1800" u="sng" dirty="0" smtClean="0"/>
              <a:t>Kopa </a:t>
            </a:r>
            <a:r>
              <a:rPr lang="cs-CZ" sz="1800" u="sng" dirty="0"/>
              <a:t>z </a:t>
            </a:r>
            <a:r>
              <a:rPr lang="cs-CZ" sz="1800" u="sng" dirty="0" err="1" smtClean="0"/>
              <a:t>werku</a:t>
            </a:r>
            <a:r>
              <a:rPr lang="cs-CZ" sz="1800" dirty="0" smtClean="0"/>
              <a:t> - bramborák </a:t>
            </a:r>
            <a:r>
              <a:rPr lang="cs-CZ" sz="1800" dirty="0"/>
              <a:t>s plátky kuřecího, vepřového filé a játry se žampióny, přelité smetanovou omáčkou a sypané </a:t>
            </a:r>
            <a:r>
              <a:rPr lang="cs-CZ" sz="1800" dirty="0" smtClean="0"/>
              <a:t>sýrem (!) / </a:t>
            </a:r>
            <a:r>
              <a:rPr lang="cs-CZ" sz="1800" u="sng" dirty="0" smtClean="0"/>
              <a:t>Slezský </a:t>
            </a:r>
            <a:r>
              <a:rPr lang="cs-CZ" sz="1800" u="sng" dirty="0"/>
              <a:t>smažený </a:t>
            </a:r>
            <a:r>
              <a:rPr lang="cs-CZ" sz="1800" u="sng" dirty="0" smtClean="0"/>
              <a:t>talíř</a:t>
            </a:r>
            <a:r>
              <a:rPr lang="cs-CZ" sz="1800" dirty="0"/>
              <a:t> </a:t>
            </a:r>
            <a:r>
              <a:rPr lang="cs-CZ" sz="1800" dirty="0" smtClean="0"/>
              <a:t>(smažené vepřové a </a:t>
            </a:r>
            <a:r>
              <a:rPr lang="cs-CZ" sz="1800" dirty="0"/>
              <a:t>kuřecí řízečky na </a:t>
            </a:r>
            <a:r>
              <a:rPr lang="cs-CZ" sz="1800" dirty="0" smtClean="0"/>
              <a:t>másle/ </a:t>
            </a:r>
            <a:r>
              <a:rPr lang="cs-CZ" sz="1800" u="sng" dirty="0" smtClean="0"/>
              <a:t>Bohatství </a:t>
            </a:r>
            <a:r>
              <a:rPr lang="cs-CZ" sz="1800" u="sng" dirty="0"/>
              <a:t>na </a:t>
            </a:r>
            <a:r>
              <a:rPr lang="cs-CZ" sz="1800" u="sng" dirty="0" smtClean="0"/>
              <a:t>meči</a:t>
            </a:r>
            <a:r>
              <a:rPr lang="cs-CZ" sz="1800" u="sng" dirty="0"/>
              <a:t> </a:t>
            </a:r>
            <a:r>
              <a:rPr lang="cs-CZ" sz="1800" dirty="0" smtClean="0"/>
              <a:t>(vepřové </a:t>
            </a:r>
            <a:r>
              <a:rPr lang="cs-CZ" sz="1800" dirty="0"/>
              <a:t>a kuřecí maso se slaninou a </a:t>
            </a:r>
            <a:r>
              <a:rPr lang="cs-CZ" sz="1800" dirty="0" smtClean="0"/>
              <a:t>cibulí) atd.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Staroslovanský medovník.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Ukázka špatné praxe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352" y="57777"/>
            <a:ext cx="1755648" cy="11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3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Zážitková gastronomie –</a:t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destinační managementy ve spolupráci s pohostinskými zařízeními</a:t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Chuť Jeseníků</a:t>
            </a:r>
            <a:endParaRPr lang="cs-CZ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64993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Pořádalo </a:t>
            </a:r>
            <a:r>
              <a:rPr lang="cs-CZ" sz="2000" b="1" dirty="0" smtClean="0"/>
              <a:t>Sdružení Jeseníky přes hranici</a:t>
            </a:r>
            <a:r>
              <a:rPr lang="cs-CZ" sz="2000" dirty="0" smtClean="0"/>
              <a:t> v letech 2011- 2014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Ve spolupráci s odborníkem, ale komerční a neautentické.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err="1" smtClean="0"/>
              <a:t>Gastrofestival</a:t>
            </a:r>
            <a:r>
              <a:rPr lang="cs-CZ" sz="2000" dirty="0" smtClean="0"/>
              <a:t>, zapojeno 10-20 restauračních zařízení v Šumperku, Rýmařově, Jeseníku, na Pradědu.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Komentář organizátorů</a:t>
            </a:r>
            <a:r>
              <a:rPr lang="cs-CZ" sz="2000" dirty="0"/>
              <a:t>: </a:t>
            </a:r>
            <a:r>
              <a:rPr lang="cs-CZ" sz="2000" dirty="0" smtClean="0"/>
              <a:t>Jesenické </a:t>
            </a:r>
            <a:r>
              <a:rPr lang="cs-CZ" sz="2000" dirty="0"/>
              <a:t>speciality uvařené podle nalezených receptů z archivů babiček </a:t>
            </a: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Např. Pradědova bramboračka </a:t>
            </a:r>
            <a:r>
              <a:rPr lang="cs-CZ" sz="2000" dirty="0"/>
              <a:t>s </a:t>
            </a:r>
            <a:r>
              <a:rPr lang="cs-CZ" sz="2000" dirty="0" smtClean="0"/>
              <a:t>houbami / Paprikové plátky </a:t>
            </a:r>
            <a:r>
              <a:rPr lang="cs-CZ" sz="2000" dirty="0"/>
              <a:t>s připečenými </a:t>
            </a:r>
            <a:r>
              <a:rPr lang="cs-CZ" sz="2000" dirty="0" smtClean="0"/>
              <a:t>bramborami (2011)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Pradědova husa s jablky / Rýmařovská roštěná / </a:t>
            </a:r>
            <a:r>
              <a:rPr lang="cs-CZ" sz="2000" b="1" dirty="0"/>
              <a:t>M</a:t>
            </a:r>
            <a:r>
              <a:rPr lang="cs-CZ" sz="2000" b="1" dirty="0" smtClean="0"/>
              <a:t>asové kuličky v nudlovém těstě</a:t>
            </a:r>
            <a:r>
              <a:rPr lang="cs-CZ" sz="2000" dirty="0" smtClean="0"/>
              <a:t> / Ševcovské omelety / Vozkova housková polévka / Hovězí maso s </a:t>
            </a:r>
            <a:r>
              <a:rPr lang="cs-CZ" sz="2000" dirty="0" err="1" smtClean="0"/>
              <a:t>rejvízským</a:t>
            </a:r>
            <a:r>
              <a:rPr lang="cs-CZ" sz="2000" dirty="0" smtClean="0"/>
              <a:t> křenem.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Zařazení nepůvodních pokrmů, ale jistá snaha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o „</a:t>
            </a:r>
            <a:r>
              <a:rPr lang="cs-CZ" sz="2000" b="1" dirty="0" err="1" smtClean="0">
                <a:solidFill>
                  <a:schemeClr val="accent2">
                    <a:lumMod val="50000"/>
                  </a:schemeClr>
                </a:solidFill>
              </a:rPr>
              <a:t>slezskost“zde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 byla.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-19429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363" y="4318678"/>
            <a:ext cx="2220278" cy="22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Zážitková gastronomie –</a:t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destinační managementy ve spolupráci s pohostinskými zařízeními</a:t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Týden slezské kuchyně</a:t>
            </a:r>
            <a:endParaRPr lang="cs-CZ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2855" y="1293091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Pořádá destinační management </a:t>
            </a:r>
            <a:r>
              <a:rPr lang="cs-CZ" sz="2000" b="1" dirty="0" smtClean="0"/>
              <a:t>Opavské Slezsko </a:t>
            </a:r>
            <a:r>
              <a:rPr lang="cs-CZ" sz="2000" dirty="0" smtClean="0"/>
              <a:t>od roku 2014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Původně jednorázová akce ve spolupráci se Slezskou univerzitou, doprovodná publikace, ocenění pro nejlepší restaurace (hlasování účastníků)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err="1" smtClean="0"/>
              <a:t>Gastrofestival</a:t>
            </a:r>
            <a:r>
              <a:rPr lang="cs-CZ" sz="2000" dirty="0" smtClean="0"/>
              <a:t>, obvykle zapojeno 10-20 restauračních zařízení.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Komentář organizátorů:  </a:t>
            </a:r>
            <a:r>
              <a:rPr lang="cs-CZ" sz="2000" dirty="0"/>
              <a:t>Za </a:t>
            </a:r>
            <a:r>
              <a:rPr lang="cs-CZ" sz="2000" u="sng" dirty="0"/>
              <a:t>regionální jídlo</a:t>
            </a:r>
            <a:r>
              <a:rPr lang="cs-CZ" sz="2000" dirty="0"/>
              <a:t> můžeme pokládat „slezské nebe</a:t>
            </a:r>
            <a:r>
              <a:rPr lang="cs-CZ" sz="2000" dirty="0" smtClean="0"/>
              <a:t>“ a </a:t>
            </a:r>
            <a:r>
              <a:rPr lang="cs-CZ" sz="2000" dirty="0"/>
              <a:t>„</a:t>
            </a:r>
            <a:r>
              <a:rPr lang="cs-CZ" sz="2000" dirty="0" err="1"/>
              <a:t>kluski</a:t>
            </a:r>
            <a:r>
              <a:rPr lang="cs-CZ" sz="2000" dirty="0"/>
              <a:t>“. Z polévek se setkáme s variacemi „</a:t>
            </a:r>
            <a:r>
              <a:rPr lang="cs-CZ" sz="2000" dirty="0" err="1"/>
              <a:t>česnekůvky</a:t>
            </a:r>
            <a:r>
              <a:rPr lang="cs-CZ" sz="2000" dirty="0"/>
              <a:t>“, z rozvařeného chleba je „</a:t>
            </a:r>
            <a:r>
              <a:rPr lang="cs-CZ" sz="2000" dirty="0" err="1"/>
              <a:t>brotka</a:t>
            </a:r>
            <a:r>
              <a:rPr lang="cs-CZ" sz="2000" dirty="0"/>
              <a:t>“ a sladká ovocná polévka se nazývá </a:t>
            </a:r>
            <a:r>
              <a:rPr lang="cs-CZ" sz="2000" dirty="0" err="1" smtClean="0"/>
              <a:t>bryja</a:t>
            </a:r>
            <a:r>
              <a:rPr lang="cs-CZ" sz="2000" dirty="0" smtClean="0"/>
              <a:t>. K</a:t>
            </a:r>
            <a:r>
              <a:rPr lang="cs-CZ" sz="2000" dirty="0"/>
              <a:t> unikátům patří cibulové zelí, </a:t>
            </a:r>
            <a:r>
              <a:rPr lang="cs-CZ" sz="2000" dirty="0" err="1" smtClean="0"/>
              <a:t>bigos</a:t>
            </a:r>
            <a:r>
              <a:rPr lang="cs-CZ" sz="2000" dirty="0" smtClean="0"/>
              <a:t>, </a:t>
            </a:r>
            <a:r>
              <a:rPr lang="cs-CZ" sz="2000" dirty="0" err="1" smtClean="0"/>
              <a:t>halečky</a:t>
            </a:r>
            <a:r>
              <a:rPr lang="cs-CZ" sz="2000" dirty="0" smtClean="0"/>
              <a:t> </a:t>
            </a:r>
            <a:r>
              <a:rPr lang="cs-CZ" sz="2000" dirty="0"/>
              <a:t>nebo kachna pečená v zelném </a:t>
            </a:r>
            <a:r>
              <a:rPr lang="cs-CZ" sz="2000" dirty="0" smtClean="0"/>
              <a:t>listu, žabí stehýnka. Pod</a:t>
            </a:r>
            <a:r>
              <a:rPr lang="cs-CZ" sz="2000" dirty="0"/>
              <a:t> názvem „</a:t>
            </a:r>
            <a:r>
              <a:rPr lang="cs-CZ" sz="2000" dirty="0" err="1"/>
              <a:t>bínenštyk</a:t>
            </a:r>
            <a:r>
              <a:rPr lang="cs-CZ" sz="2000" dirty="0"/>
              <a:t>“ se skrývá jednoduchý moučník s </a:t>
            </a:r>
            <a:r>
              <a:rPr lang="cs-CZ" sz="2000" dirty="0" smtClean="0"/>
              <a:t>ořechy (!),</a:t>
            </a:r>
            <a:r>
              <a:rPr lang="cs-CZ" sz="2000" dirty="0"/>
              <a:t> zvláštností jsou koláče s náplní sladkého </a:t>
            </a:r>
            <a:r>
              <a:rPr lang="cs-CZ" sz="2000" dirty="0" smtClean="0"/>
              <a:t>zelí (!). </a:t>
            </a:r>
            <a:r>
              <a:rPr lang="cs-CZ" sz="2000" dirty="0"/>
              <a:t>Hlučínsko reprezentují bohaté koláče a koblihy „</a:t>
            </a:r>
            <a:r>
              <a:rPr lang="cs-CZ" sz="2000" dirty="0" err="1"/>
              <a:t>kreple</a:t>
            </a:r>
            <a:r>
              <a:rPr lang="cs-CZ" sz="2000" dirty="0"/>
              <a:t>“.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Podstatně </a:t>
            </a:r>
            <a:r>
              <a:rPr lang="cs-CZ" sz="2000" dirty="0" smtClean="0"/>
              <a:t>zdařilejší než Tradice Jesenicka.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Problémem je nikoli nevěrohodnost ve smyslu původem ne-slezských pokrmů, ale tvrzení pořadatelů, že se jedly v českém Slezsku, resp. na Opavsku (což není vždy doložitelné(.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Postupně se projevila „lidová tvořivost“ restauratérů, méně věrohodné (závitky knížete Lichnovského)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9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b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cs-CZ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Týden </a:t>
            </a: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slezské kuchyně</a:t>
            </a:r>
            <a:endParaRPr lang="cs-CZ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217" y="2353282"/>
            <a:ext cx="3023616" cy="427695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898" y="2401353"/>
            <a:ext cx="3032379" cy="428653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55" y="697152"/>
            <a:ext cx="4137143" cy="58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1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Zážitková gastronomie – Krajský úřad Moravskoslezského kraje</a:t>
            </a:r>
            <a:b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šmakuje </a:t>
            </a:r>
            <a:r>
              <a:rPr lang="cs-CZ" sz="29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Moravskoslezsko</a:t>
            </a:r>
            <a:endParaRPr lang="cs-CZ" sz="29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3790"/>
            <a:ext cx="10515600" cy="510479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Kulinářská soutěž MSK, kladoucí za cíl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b="1" dirty="0" smtClean="0"/>
              <a:t>oživit </a:t>
            </a:r>
            <a:r>
              <a:rPr lang="cs-CZ" sz="2000" b="1" dirty="0"/>
              <a:t>původní regionální speciality</a:t>
            </a:r>
            <a:r>
              <a:rPr lang="cs-CZ" sz="2000" dirty="0"/>
              <a:t>, </a:t>
            </a: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b="1" dirty="0" smtClean="0"/>
              <a:t>podpořit pozitivní image MSK,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b="1" dirty="0" smtClean="0"/>
              <a:t>rozšířit</a:t>
            </a:r>
            <a:r>
              <a:rPr lang="cs-CZ" sz="2000" dirty="0" smtClean="0"/>
              <a:t> </a:t>
            </a:r>
            <a:r>
              <a:rPr lang="cs-CZ" sz="2000" b="1" dirty="0" smtClean="0"/>
              <a:t>nabídku </a:t>
            </a:r>
            <a:r>
              <a:rPr lang="cs-CZ" sz="2000" b="1" dirty="0"/>
              <a:t>v oblasti cestovního ruchu o regionální gastronomické </a:t>
            </a:r>
            <a:r>
              <a:rPr lang="cs-CZ" sz="2000" b="1" dirty="0" smtClean="0"/>
              <a:t>zážitky</a:t>
            </a:r>
            <a:r>
              <a:rPr lang="cs-CZ" sz="2000" dirty="0" smtClean="0"/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p</a:t>
            </a:r>
            <a:r>
              <a:rPr lang="cs-CZ" sz="2000" dirty="0" smtClean="0"/>
              <a:t>odpořit regionální potraviny (samostatná soutěž.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MSK vložilo do organizace 1milion Kč.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Původně dobře míněná výzva MSK z roku 2011 k </a:t>
            </a: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b="1" dirty="0" smtClean="0"/>
              <a:t>zasílání receptů</a:t>
            </a:r>
            <a:r>
              <a:rPr lang="cs-CZ" sz="2000" dirty="0"/>
              <a:t>; </a:t>
            </a:r>
            <a:endParaRPr lang="cs-C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následně </a:t>
            </a:r>
            <a:r>
              <a:rPr lang="cs-CZ" sz="2000" b="1" dirty="0" smtClean="0"/>
              <a:t>soutěž o moravskoslezskou specialitu</a:t>
            </a:r>
            <a:r>
              <a:rPr lang="cs-CZ" sz="2000" dirty="0" smtClean="0"/>
              <a:t> (</a:t>
            </a:r>
            <a:r>
              <a:rPr lang="cs-CZ" sz="2000" dirty="0"/>
              <a:t>hlasování </a:t>
            </a:r>
            <a:r>
              <a:rPr lang="cs-CZ" sz="2000" dirty="0" smtClean="0"/>
              <a:t>veřejnosti) a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profesionální </a:t>
            </a:r>
            <a:r>
              <a:rPr lang="cs-CZ" sz="2000" b="1" dirty="0"/>
              <a:t>prezentace</a:t>
            </a:r>
            <a:r>
              <a:rPr lang="cs-CZ" sz="2000" dirty="0"/>
              <a:t> </a:t>
            </a:r>
            <a:r>
              <a:rPr lang="cs-CZ" sz="2000" dirty="0" smtClean="0"/>
              <a:t>10 vítězných receptů </a:t>
            </a:r>
            <a:r>
              <a:rPr lang="cs-CZ" sz="2000" b="1" dirty="0" smtClean="0"/>
              <a:t>na </a:t>
            </a:r>
            <a:r>
              <a:rPr lang="cs-CZ" sz="2000" b="1" dirty="0" err="1" smtClean="0"/>
              <a:t>gastrofestivalu</a:t>
            </a:r>
            <a:r>
              <a:rPr lang="cs-CZ" sz="2000" b="1" dirty="0" smtClean="0"/>
              <a:t> </a:t>
            </a:r>
            <a:r>
              <a:rPr lang="cs-CZ" sz="2000" dirty="0" smtClean="0"/>
              <a:t>(hrad </a:t>
            </a:r>
            <a:r>
              <a:rPr lang="cs-CZ" sz="2000" dirty="0"/>
              <a:t>Hukvaldy, později v Karlově </a:t>
            </a:r>
            <a:r>
              <a:rPr lang="cs-CZ" sz="2000" dirty="0" smtClean="0"/>
              <a:t>Studánce).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Výsledná prezentace vítězných receptů a vydání </a:t>
            </a:r>
            <a:r>
              <a:rPr lang="cs-CZ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kuchařky krajových receptů </a:t>
            </a:r>
            <a:br>
              <a:rPr lang="cs-CZ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dirty="0" smtClean="0"/>
              <a:t>(2011-2014)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Po jistou dobu i pořad na soukromé regionální televizi </a:t>
            </a:r>
            <a:r>
              <a:rPr lang="cs-CZ" sz="2000" dirty="0" err="1" smtClean="0"/>
              <a:t>Polar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29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</a:t>
            </a:r>
            <a:r>
              <a:rPr lang="cs-CZ" sz="2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šmakuje </a:t>
            </a:r>
            <a:r>
              <a:rPr lang="cs-CZ" sz="29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Moravskoslezsko</a:t>
            </a:r>
            <a:endParaRPr lang="cs-CZ" sz="29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3790"/>
            <a:ext cx="10515600" cy="510479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sp>
        <p:nvSpPr>
          <p:cNvPr id="7" name="AutoShape 2" descr="Image result for jak šmakuje moravskoslezsko 2019 pro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886" y="3038275"/>
            <a:ext cx="6858000" cy="358330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67" y="1297790"/>
            <a:ext cx="3803904" cy="539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6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Zážitková gastronomie –</a:t>
            </a:r>
            <a:br>
              <a:rPr lang="cs-CZ" sz="2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šmakuje </a:t>
            </a:r>
            <a:r>
              <a:rPr lang="cs-CZ" sz="29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Moravskoslezsko</a:t>
            </a:r>
            <a:r>
              <a:rPr lang="cs-CZ" sz="29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soutěž</a:t>
            </a:r>
            <a:endParaRPr lang="cs-CZ" sz="29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7891"/>
            <a:ext cx="10515600" cy="49506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1. ročník, 2011</a:t>
            </a:r>
            <a:r>
              <a:rPr lang="cs-CZ" sz="2000" dirty="0" smtClean="0"/>
              <a:t>: </a:t>
            </a:r>
            <a:r>
              <a:rPr lang="cs-CZ" sz="2000" dirty="0"/>
              <a:t>osm finálových </a:t>
            </a:r>
            <a:r>
              <a:rPr lang="cs-CZ" sz="2000" dirty="0" smtClean="0"/>
              <a:t>jídel, z nich 1. </a:t>
            </a:r>
            <a:r>
              <a:rPr lang="cs-CZ" sz="2000" b="1" dirty="0" err="1" smtClean="0">
                <a:solidFill>
                  <a:schemeClr val="accent2">
                    <a:lumMod val="50000"/>
                  </a:schemeClr>
                </a:solidFill>
              </a:rPr>
              <a:t>bigos</a:t>
            </a:r>
            <a:r>
              <a:rPr lang="cs-CZ" sz="2000" dirty="0" smtClean="0"/>
              <a:t>, 2. </a:t>
            </a:r>
            <a:r>
              <a:rPr lang="cs-CZ" sz="2000" b="1" dirty="0" smtClean="0"/>
              <a:t>závin </a:t>
            </a:r>
            <a:r>
              <a:rPr lang="cs-CZ" sz="2000" b="1" dirty="0"/>
              <a:t>z listového těsta s červenou </a:t>
            </a:r>
            <a:r>
              <a:rPr lang="cs-CZ" sz="2000" b="1" dirty="0" smtClean="0"/>
              <a:t>řepou</a:t>
            </a:r>
            <a:r>
              <a:rPr lang="cs-CZ" sz="2000" dirty="0" smtClean="0"/>
              <a:t>, 3. 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starobělské zmrzlé brambory</a:t>
            </a:r>
            <a:r>
              <a:rPr lang="cs-CZ" sz="2000" dirty="0" smtClean="0"/>
              <a:t> (nejsou z brambor, natož zmrzlých, ale kynuté těsto); Cena médií - </a:t>
            </a:r>
            <a:r>
              <a:rPr lang="cs-CZ" sz="2000" b="1" dirty="0" smtClean="0"/>
              <a:t>lovecký </a:t>
            </a:r>
            <a:r>
              <a:rPr lang="cs-CZ" sz="2000" b="1" dirty="0"/>
              <a:t>závitek</a:t>
            </a:r>
            <a:r>
              <a:rPr lang="cs-CZ" sz="2000" dirty="0" smtClean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Regionální byla bezesporu chlebová polévka, </a:t>
            </a:r>
            <a:r>
              <a:rPr lang="cs-CZ" sz="2000" dirty="0" err="1" smtClean="0"/>
              <a:t>fazulačka</a:t>
            </a:r>
            <a:r>
              <a:rPr lang="cs-CZ" sz="2000" dirty="0" smtClean="0"/>
              <a:t>, snad knedle </a:t>
            </a:r>
            <a:r>
              <a:rPr lang="cs-CZ" sz="2000" dirty="0"/>
              <a:t>v </a:t>
            </a:r>
            <a:r>
              <a:rPr lang="cs-CZ" sz="2000" dirty="0" err="1"/>
              <a:t>kyšlym</a:t>
            </a:r>
            <a:r>
              <a:rPr lang="cs-CZ" sz="2000" dirty="0"/>
              <a:t> </a:t>
            </a:r>
            <a:r>
              <a:rPr lang="cs-CZ" sz="2000" dirty="0" smtClean="0"/>
              <a:t>želu,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ALE</a:t>
            </a:r>
            <a:r>
              <a:rPr lang="cs-CZ" sz="2000" dirty="0" smtClean="0"/>
              <a:t>  </a:t>
            </a:r>
            <a:r>
              <a:rPr lang="cs-CZ" sz="2000" b="1" dirty="0">
                <a:solidFill>
                  <a:schemeClr val="accent2">
                    <a:lumMod val="50000"/>
                  </a:schemeClr>
                </a:solidFill>
              </a:rPr>
              <a:t>ostravský 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kotouč</a:t>
            </a:r>
            <a:r>
              <a:rPr lang="cs-CZ" sz="2000" dirty="0" smtClean="0"/>
              <a:t> (!? - vepřová kýta plněná sardelemi, šunkou a vejci) ad.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2. ročník, 2012</a:t>
            </a:r>
            <a:r>
              <a:rPr lang="cs-CZ" sz="2000" dirty="0" smtClean="0"/>
              <a:t>: vítězem se stala </a:t>
            </a:r>
            <a:r>
              <a:rPr lang="cs-CZ" sz="2000" b="1" dirty="0" smtClean="0"/>
              <a:t>kančí pečeně paní nadlesní</a:t>
            </a:r>
            <a:r>
              <a:rPr lang="cs-CZ" sz="2000" dirty="0" smtClean="0"/>
              <a:t> (!? </a:t>
            </a:r>
            <a:r>
              <a:rPr lang="cs-CZ" sz="2000" dirty="0"/>
              <a:t>- (</a:t>
            </a:r>
            <a:r>
              <a:rPr lang="cs-CZ" sz="2000" dirty="0" smtClean="0"/>
              <a:t>komentář autorky: pocházím </a:t>
            </a:r>
            <a:r>
              <a:rPr lang="cs-CZ" sz="2000" dirty="0"/>
              <a:t>z Jesenicka a manžel je hajný, co víc dodat</a:t>
            </a:r>
            <a:r>
              <a:rPr lang="cs-CZ" sz="2000" dirty="0" smtClean="0"/>
              <a:t>..); v menu roku dále škvarková pomazánka, polévka „kozí brada“,  lívanečky ze zakysané smetany; Cena médií – podmáslový </a:t>
            </a:r>
            <a:r>
              <a:rPr lang="cs-CZ" sz="2000" dirty="0" err="1" smtClean="0"/>
              <a:t>chlebík</a:t>
            </a:r>
            <a:r>
              <a:rPr lang="cs-CZ" sz="2000" dirty="0" smtClean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Tedy zcela běžné, obecně rozšířené či moderní pokrmy</a:t>
            </a:r>
            <a:r>
              <a:rPr lang="cs-CZ" sz="2000" dirty="0" smtClean="0"/>
              <a:t>, s tradičními rysy, ovšem </a:t>
            </a:r>
            <a:r>
              <a:rPr lang="cs-CZ" sz="2000" b="1" dirty="0" smtClean="0"/>
              <a:t>často bez regionálního</a:t>
            </a:r>
            <a:r>
              <a:rPr lang="cs-CZ" sz="2000" dirty="0" smtClean="0"/>
              <a:t> rozměru severní Moravy a Slezska.</a:t>
            </a:r>
            <a:endParaRPr lang="cs-CZ" sz="1200" b="1" dirty="0" smtClean="0"/>
          </a:p>
          <a:p>
            <a:pPr marL="0" indent="0">
              <a:buNone/>
            </a:pPr>
            <a:r>
              <a:rPr lang="cs-CZ" sz="2000" b="1" dirty="0" smtClean="0"/>
              <a:t>3. ročník, 2013: </a:t>
            </a:r>
            <a:r>
              <a:rPr lang="cs-CZ" sz="2000" dirty="0" smtClean="0"/>
              <a:t>vítězem </a:t>
            </a:r>
            <a:r>
              <a:rPr lang="cs-CZ" sz="2000" b="1" dirty="0" err="1" smtClean="0">
                <a:solidFill>
                  <a:schemeClr val="accent2">
                    <a:lumMod val="50000"/>
                  </a:schemeClr>
                </a:solidFill>
              </a:rPr>
              <a:t>kiščok</a:t>
            </a:r>
            <a:r>
              <a:rPr lang="cs-CZ" sz="2000" dirty="0" smtClean="0"/>
              <a:t> </a:t>
            </a:r>
            <a:r>
              <a:rPr lang="cs-CZ" sz="2000" dirty="0"/>
              <a:t>od </a:t>
            </a:r>
            <a:r>
              <a:rPr lang="cs-CZ" sz="2000" dirty="0" smtClean="0"/>
              <a:t>babičky, dále m</a:t>
            </a:r>
            <a:r>
              <a:rPr lang="pt-BR" sz="2000" dirty="0" smtClean="0"/>
              <a:t>aslovka</a:t>
            </a:r>
            <a:r>
              <a:rPr lang="cs-CZ" sz="2000" dirty="0" smtClean="0"/>
              <a:t>, vánoční </a:t>
            </a:r>
            <a:r>
              <a:rPr lang="cs-CZ" sz="2000" dirty="0"/>
              <a:t>černá </a:t>
            </a:r>
            <a:r>
              <a:rPr lang="cs-CZ" sz="2000" dirty="0" smtClean="0"/>
              <a:t>mačka</a:t>
            </a: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4. ročník, 2014: </a:t>
            </a:r>
            <a:r>
              <a:rPr lang="cs-CZ" sz="2000" dirty="0" smtClean="0"/>
              <a:t>vítězem </a:t>
            </a:r>
            <a:r>
              <a:rPr lang="cs-CZ" sz="2000" b="1" dirty="0" err="1" smtClean="0"/>
              <a:t>svojski</a:t>
            </a:r>
            <a:r>
              <a:rPr lang="cs-CZ" sz="2000" b="1" dirty="0" smtClean="0"/>
              <a:t> placek</a:t>
            </a:r>
            <a:r>
              <a:rPr lang="cs-CZ" sz="2000" dirty="0" smtClean="0"/>
              <a:t>; dále králík na smetaně, borůvkový </a:t>
            </a:r>
            <a:r>
              <a:rPr lang="cs-CZ" sz="2000" dirty="0" err="1" smtClean="0"/>
              <a:t>brutvaňok</a:t>
            </a:r>
            <a:r>
              <a:rPr lang="cs-CZ" sz="2000" dirty="0" smtClean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šmakuje </a:t>
            </a:r>
            <a:r>
              <a:rPr lang="cs-CZ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Moravskoslezsko</a:t>
            </a: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vítězové</a:t>
            </a:r>
            <a:b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395" y="1274618"/>
            <a:ext cx="11162405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       Ostravský kotouč		</a:t>
            </a:r>
            <a:r>
              <a:rPr lang="cs-CZ" sz="2000" dirty="0"/>
              <a:t> </a:t>
            </a:r>
            <a:r>
              <a:rPr lang="cs-CZ" sz="2000" dirty="0" smtClean="0"/>
              <a:t>     </a:t>
            </a:r>
            <a:r>
              <a:rPr lang="cs-CZ" sz="2000" dirty="0" err="1" smtClean="0"/>
              <a:t>Bigos</a:t>
            </a:r>
            <a:r>
              <a:rPr lang="cs-CZ" sz="2000" dirty="0" smtClean="0"/>
              <a:t> v kotlíku </a:t>
            </a:r>
            <a:r>
              <a:rPr lang="cs-CZ" sz="2000" dirty="0"/>
              <a:t> </a:t>
            </a:r>
            <a:r>
              <a:rPr lang="cs-CZ" sz="2000" dirty="0" smtClean="0"/>
              <a:t>   	             </a:t>
            </a:r>
            <a:r>
              <a:rPr lang="cs-CZ" sz="2000" dirty="0" err="1" smtClean="0"/>
              <a:t>Kyščok</a:t>
            </a: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				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					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	</a:t>
            </a:r>
            <a:r>
              <a:rPr lang="cs-CZ" sz="2000" dirty="0" smtClean="0"/>
              <a:t>					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	</a:t>
            </a:r>
            <a:r>
              <a:rPr lang="cs-CZ" sz="2000" dirty="0" smtClean="0"/>
              <a:t>				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	</a:t>
            </a:r>
            <a:r>
              <a:rPr lang="cs-CZ" sz="2000" dirty="0" smtClean="0"/>
              <a:t>						 Zmrzlé kobzole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2444" y="2000370"/>
            <a:ext cx="2710547" cy="181030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58" y="2000370"/>
            <a:ext cx="3264408" cy="40628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188" y="2000370"/>
            <a:ext cx="3006818" cy="265739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4259" y="4050046"/>
            <a:ext cx="3284359" cy="257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Zážitková gastronomie –</a:t>
            </a:r>
            <a:br>
              <a:rPr lang="cs-CZ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šmakuje </a:t>
            </a:r>
            <a:r>
              <a:rPr lang="cs-CZ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Moravskoslezsko</a:t>
            </a:r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cs-CZ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negativa pro poznání kulinárního dědictví</a:t>
            </a:r>
            <a:endParaRPr lang="cs-CZ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Dobře míněná akce se proměnila v zavádějící přehlídku lidové tvořivosti v oblasti gastronomie.</a:t>
            </a: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Tím, že byly vydány i receptáře, stal se z toho „kánon“, věrohodný zdroj pro zájemce…..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Problémem se stala nedostatečná kritika zaslaných receptů</a:t>
            </a:r>
            <a:r>
              <a:rPr lang="cs-CZ" sz="2000" dirty="0"/>
              <a:t>; převážila atraktivita receptů zaslaných obyvateli MSK </a:t>
            </a:r>
            <a:r>
              <a:rPr lang="cs-CZ" sz="2000" b="1" dirty="0"/>
              <a:t>bez ohledu na jejich původnost, tradici, regionální souvztažnost</a:t>
            </a:r>
            <a:r>
              <a:rPr lang="cs-CZ" sz="2000" dirty="0"/>
              <a:t>. Ukázal ro hned následující rok</a:t>
            </a:r>
            <a:r>
              <a:rPr lang="cs-CZ" sz="2000" dirty="0" smtClean="0"/>
              <a:t>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Anebo se jedná –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 smtClean="0"/>
              <a:t>o moderní recepty postavené na regionální potravině, např. </a:t>
            </a:r>
            <a:r>
              <a:rPr lang="cs-CZ" sz="2000" b="1" dirty="0" smtClean="0"/>
              <a:t>studenecký kapr na paprice </a:t>
            </a:r>
            <a:r>
              <a:rPr lang="cs-CZ" sz="2000" dirty="0" smtClean="0"/>
              <a:t>(2017),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r</a:t>
            </a:r>
            <a:r>
              <a:rPr lang="cs-CZ" sz="2000" dirty="0" smtClean="0"/>
              <a:t>eminiscence na restaurace a hospody z dřívějška, např.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dobrodínský</a:t>
            </a:r>
            <a:r>
              <a:rPr lang="cs-CZ" sz="2000" b="1" dirty="0" smtClean="0"/>
              <a:t> </a:t>
            </a:r>
            <a:r>
              <a:rPr lang="cs-CZ" sz="2000" b="1" dirty="0"/>
              <a:t>loupežník</a:t>
            </a:r>
            <a:r>
              <a:rPr lang="cs-CZ" sz="2000" dirty="0"/>
              <a:t> (hovězí rolády s Moravankou, eidamem a žampiony; </a:t>
            </a:r>
            <a:r>
              <a:rPr lang="pl-PL" sz="2000" dirty="0"/>
              <a:t>70. léta, restaurace "U Oráče" v Dobré u Frýdku). 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Závěr:</a:t>
            </a:r>
            <a:r>
              <a:rPr lang="cs-CZ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 studium, </a:t>
            </a:r>
            <a:r>
              <a:rPr lang="cs-CZ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rozklíčení</a:t>
            </a:r>
            <a:r>
              <a:rPr lang="cs-CZ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identifikaci kulinárního dědictví Slezska </a:t>
            </a:r>
            <a:r>
              <a:rPr lang="cs-CZ" sz="2000" dirty="0" smtClean="0"/>
              <a:t>(severní Moravy, Ostravy)</a:t>
            </a:r>
            <a:r>
              <a:rPr lang="cs-CZ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smtClean="0"/>
              <a:t>v zásadě</a:t>
            </a:r>
            <a:r>
              <a:rPr lang="cs-CZ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bezcenný event.</a:t>
            </a:r>
            <a:endParaRPr lang="cs-CZ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>
              <a:solidFill>
                <a:schemeClr val="accent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7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866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Závěry</a:t>
            </a:r>
            <a:endParaRPr lang="cs-CZ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Přelom tisíciletí přinesl v kontextu globalizace a prosazování zdravého životního stylu, moderních trendů a mezinárodních chutí </a:t>
            </a:r>
            <a:r>
              <a:rPr lang="cs-CZ" sz="2000" b="1" dirty="0" smtClean="0"/>
              <a:t>odklon od tradičního stravování</a:t>
            </a:r>
            <a:r>
              <a:rPr lang="cs-CZ" sz="2000" dirty="0" smtClean="0"/>
              <a:t> a „počátek jeho konce“ v každodenním životě.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Začalo se poměrně rychle </a:t>
            </a:r>
            <a:r>
              <a:rPr lang="cs-CZ" sz="2000" b="1" dirty="0" smtClean="0"/>
              <a:t>ztrácet</a:t>
            </a:r>
            <a:r>
              <a:rPr lang="cs-CZ" sz="2000" dirty="0" smtClean="0"/>
              <a:t> rovněž </a:t>
            </a:r>
            <a:r>
              <a:rPr lang="cs-CZ" sz="2000" b="1" dirty="0" smtClean="0"/>
              <a:t>z individuální a kolektivní paměti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V rekci nato se naopak objevily a rychle r</a:t>
            </a:r>
            <a:r>
              <a:rPr lang="cs-CZ" sz="2000" b="1" dirty="0" smtClean="0"/>
              <a:t>ozvinuly aktivity</a:t>
            </a:r>
            <a:r>
              <a:rPr lang="cs-CZ" sz="2000" dirty="0" smtClean="0"/>
              <a:t> směřující </a:t>
            </a:r>
            <a:r>
              <a:rPr lang="cs-CZ" sz="2000" b="1" dirty="0" smtClean="0"/>
              <a:t>k jeho implementaci do zážitkové gastronomie, </a:t>
            </a:r>
            <a:r>
              <a:rPr lang="cs-CZ" sz="2000" b="1" dirty="0" err="1" smtClean="0"/>
              <a:t>gastroturismu</a:t>
            </a:r>
            <a:r>
              <a:rPr lang="cs-CZ" sz="2000" b="1" dirty="0" smtClean="0"/>
              <a:t> a cestovního ruchu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Započal „druhý život“ kulinárního dědictví, včetně vybraných regionů Českého Slezska.</a:t>
            </a:r>
            <a:endParaRPr lang="cs-CZ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Poměrně </a:t>
            </a:r>
            <a:r>
              <a:rPr lang="cs-CZ" sz="2000" b="1" dirty="0" smtClean="0"/>
              <a:t>věrohodná prezentace</a:t>
            </a:r>
            <a:r>
              <a:rPr lang="cs-CZ" sz="2000" dirty="0" smtClean="0"/>
              <a:t> v </a:t>
            </a:r>
            <a:r>
              <a:rPr lang="cs-CZ" sz="2000" dirty="0" err="1" smtClean="0"/>
              <a:t>eventech</a:t>
            </a:r>
            <a:r>
              <a:rPr lang="cs-CZ" sz="2000" dirty="0" smtClean="0"/>
              <a:t> </a:t>
            </a:r>
            <a:r>
              <a:rPr lang="cs-CZ" sz="2000" b="1" dirty="0" smtClean="0"/>
              <a:t>národopisného / folklorního </a:t>
            </a:r>
            <a:r>
              <a:rPr lang="cs-CZ" sz="2000" b="1" dirty="0" err="1" smtClean="0"/>
              <a:t>charateru</a:t>
            </a:r>
            <a:r>
              <a:rPr lang="cs-CZ" sz="2000" b="1" dirty="0" smtClean="0"/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(jen na Těšínsku)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Rozkolísaná v příležitostných </a:t>
            </a:r>
            <a:r>
              <a:rPr lang="cs-CZ" sz="2000" b="1" dirty="0" err="1" smtClean="0"/>
              <a:t>eventech</a:t>
            </a:r>
            <a:r>
              <a:rPr lang="cs-CZ" sz="2000" dirty="0" smtClean="0"/>
              <a:t> pořádaných občasnými sdruženími, obcemi (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převážně na Hlučínsku, dílem na Opavsku</a:t>
            </a:r>
            <a:r>
              <a:rPr lang="cs-CZ" sz="2000" dirty="0" smtClean="0"/>
              <a:t>), </a:t>
            </a:r>
            <a:r>
              <a:rPr lang="cs-CZ" sz="2000" dirty="0" err="1" smtClean="0"/>
              <a:t>destinačmími</a:t>
            </a:r>
            <a:r>
              <a:rPr lang="cs-CZ" sz="2000" dirty="0" smtClean="0"/>
              <a:t> managementy </a:t>
            </a:r>
            <a:r>
              <a:rPr lang="cs-CZ" sz="2000" b="1" dirty="0" smtClean="0"/>
              <a:t>CR</a:t>
            </a:r>
            <a:r>
              <a:rPr lang="cs-CZ" sz="2000" dirty="0" smtClean="0"/>
              <a:t> (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Opavsko, Jesenicko</a:t>
            </a:r>
            <a:r>
              <a:rPr lang="cs-CZ" sz="2000" dirty="0" smtClean="0"/>
              <a:t>); tím kvalitnější, čím přístupnější odborným konzultacím.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Spíše problematická je </a:t>
            </a:r>
            <a:r>
              <a:rPr lang="cs-CZ" sz="2000" b="1" dirty="0" smtClean="0"/>
              <a:t>programová prezentace</a:t>
            </a:r>
            <a:r>
              <a:rPr lang="cs-CZ" sz="2000" dirty="0" smtClean="0"/>
              <a:t> v běžné </a:t>
            </a:r>
            <a:r>
              <a:rPr lang="cs-CZ" sz="2000" b="1" dirty="0" smtClean="0"/>
              <a:t>gastronomické síti </a:t>
            </a:r>
            <a:r>
              <a:rPr lang="cs-CZ" sz="2000" dirty="0" smtClean="0"/>
              <a:t>(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Opavsko, Těšínsko</a:t>
            </a:r>
            <a:r>
              <a:rPr lang="cs-CZ" sz="2000" dirty="0" smtClean="0"/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V Českém Slezsku </a:t>
            </a:r>
            <a:r>
              <a:rPr lang="cs-CZ" sz="2000" b="1" dirty="0" smtClean="0"/>
              <a:t>nebyla dohledána </a:t>
            </a:r>
            <a:r>
              <a:rPr lang="cs-CZ" sz="2000" b="1" dirty="0" err="1" smtClean="0"/>
              <a:t>gastro</a:t>
            </a:r>
            <a:r>
              <a:rPr lang="cs-CZ" sz="2000" b="1" dirty="0" smtClean="0"/>
              <a:t>-stezka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szlak</a:t>
            </a:r>
            <a:r>
              <a:rPr lang="cs-CZ" sz="2000" dirty="0" smtClean="0"/>
              <a:t>), slezská ani jiná (na </a:t>
            </a:r>
            <a:r>
              <a:rPr lang="cs-CZ" sz="2000" dirty="0" err="1" smtClean="0"/>
              <a:t>rodíl</a:t>
            </a:r>
            <a:r>
              <a:rPr lang="cs-CZ" sz="2000" dirty="0" smtClean="0"/>
              <a:t> od Dolního Slezska i Horního Slezska).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5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492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„Druhý život“ ve volnočasových aktivitách</a:t>
            </a:r>
            <a:endParaRPr lang="cs-CZ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err="1" smtClean="0"/>
              <a:t>Event</a:t>
            </a:r>
            <a:r>
              <a:rPr lang="cs-CZ" sz="2000" b="1" dirty="0" smtClean="0"/>
              <a:t> s podílem gastronomické/kulinární složky</a:t>
            </a:r>
            <a:r>
              <a:rPr lang="cs-CZ" sz="2000" dirty="0" smtClean="0"/>
              <a:t> – nejrůznější historické, kulturní, zážitkové zaměření – poutě, veletrhy, festivaly.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err="1"/>
              <a:t>Gastro-event</a:t>
            </a:r>
            <a:r>
              <a:rPr lang="cs-CZ" sz="2000" b="1" dirty="0"/>
              <a:t> </a:t>
            </a:r>
            <a:r>
              <a:rPr lang="cs-CZ" sz="2000" dirty="0"/>
              <a:t>– veřejná událost se zaměřením na konkrétní pokrm nebo skupinu pokrmů/kuchyni konkrétní (guláš-</a:t>
            </a:r>
            <a:r>
              <a:rPr lang="cs-CZ" sz="2000" dirty="0" err="1"/>
              <a:t>fest</a:t>
            </a:r>
            <a:r>
              <a:rPr lang="cs-CZ" sz="2000" dirty="0"/>
              <a:t>; trnko-, </a:t>
            </a:r>
            <a:r>
              <a:rPr lang="cs-CZ" sz="2000" dirty="0" err="1"/>
              <a:t>knedlíkobraní</a:t>
            </a:r>
            <a:r>
              <a:rPr lang="cs-CZ" sz="2000" dirty="0"/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Zážitkové / edukační a prezentační akce </a:t>
            </a:r>
            <a:r>
              <a:rPr lang="cs-CZ" sz="2000" dirty="0" smtClean="0"/>
              <a:t>- z nich opravdu </a:t>
            </a:r>
            <a:r>
              <a:rPr lang="cs-CZ" sz="2000" u="sng" dirty="0" smtClean="0"/>
              <a:t>autentické kulinární prvky</a:t>
            </a:r>
            <a:r>
              <a:rPr lang="cs-CZ" sz="2000" dirty="0" smtClean="0"/>
              <a:t> převážně jen </a:t>
            </a:r>
            <a:r>
              <a:rPr lang="cs-CZ" sz="2000" b="1" dirty="0" smtClean="0"/>
              <a:t>národopisné/folklórní festivaly</a:t>
            </a:r>
            <a:r>
              <a:rPr lang="cs-CZ" sz="2000" dirty="0" smtClean="0"/>
              <a:t> a akce, programy kulturních, </a:t>
            </a:r>
            <a:r>
              <a:rPr lang="cs-CZ" sz="2000" b="1" dirty="0" smtClean="0"/>
              <a:t>kulturně-historických institucí</a:t>
            </a:r>
            <a:r>
              <a:rPr lang="cs-CZ" sz="2000" dirty="0" smtClean="0"/>
              <a:t> (instalovaných objektů) a spolků apod.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Menu gastronomických /pohostinských zařízení, hotelů</a:t>
            </a:r>
            <a:r>
              <a:rPr lang="cs-CZ" sz="2000" dirty="0" smtClean="0"/>
              <a:t> – opět věrohodné (do jisté míry) jsou jen ty v gesci/</a:t>
            </a:r>
            <a:r>
              <a:rPr lang="cs-CZ" sz="2000" dirty="0" err="1" smtClean="0"/>
              <a:t>pordenství</a:t>
            </a:r>
            <a:r>
              <a:rPr lang="cs-CZ" sz="2000" dirty="0" smtClean="0"/>
              <a:t> kulturně-historických institucí (hospoda ve skanzenu); tendence </a:t>
            </a:r>
            <a:r>
              <a:rPr lang="cs-CZ" sz="2000" u="sng" dirty="0" smtClean="0"/>
              <a:t>modernizovat</a:t>
            </a:r>
            <a:r>
              <a:rPr lang="cs-CZ" sz="2000" dirty="0" smtClean="0"/>
              <a:t>, anebo naopak </a:t>
            </a:r>
            <a:r>
              <a:rPr lang="cs-CZ" sz="2000" u="sng" dirty="0" smtClean="0"/>
              <a:t>„měnit“ do extrému</a:t>
            </a:r>
            <a:r>
              <a:rPr lang="cs-CZ" sz="2000" dirty="0" smtClean="0"/>
              <a:t> (středověké hospody).</a:t>
            </a: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Tematické stezky</a:t>
            </a:r>
            <a:r>
              <a:rPr lang="cs-CZ" sz="2000" dirty="0" smtClean="0"/>
              <a:t> se zaměřením na jídlo – v Česku, tím spíše v českém Slezsku nejsou zachyceny (jen vinařské, resp. dočasné víkendové „trasy“).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i="1" dirty="0" smtClean="0"/>
              <a:t>Zcela specifický je prodej </a:t>
            </a:r>
            <a:r>
              <a:rPr lang="cs-CZ" sz="2000" b="1" i="1" dirty="0" smtClean="0"/>
              <a:t>regionálních produktů</a:t>
            </a:r>
            <a:r>
              <a:rPr lang="cs-CZ" sz="2000" i="1" dirty="0" smtClean="0"/>
              <a:t>: zde není rozhodující obvykle tradice, kořeny, ale lokalizace producenta.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6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600" b="1" dirty="0" smtClean="0">
                <a:solidFill>
                  <a:schemeClr val="accent2"/>
                </a:solidFill>
              </a:rPr>
              <a:t>Děkuji za pozornost.</a:t>
            </a: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Vymezení regionu / </a:t>
            </a:r>
            <a:r>
              <a:rPr lang="cs-CZ" sz="3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subregionů</a:t>
            </a:r>
            <a:endParaRPr lang="cs-CZ" sz="3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4921"/>
            <a:ext cx="10598727" cy="980604"/>
          </a:xfrm>
        </p:spPr>
        <p:txBody>
          <a:bodyPr>
            <a:normAutofit/>
          </a:bodyPr>
          <a:lstStyle/>
          <a:p>
            <a: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Historické a etnografické vymezení Českého Slezska:</a:t>
            </a:r>
            <a:b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zásadní východiska pro uchování a „druhý život“ kulinárního dědictví</a:t>
            </a:r>
            <a:endParaRPr lang="cs-CZ" sz="29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Rakouské / České Slezsko</a:t>
            </a:r>
            <a:r>
              <a:rPr lang="cs-CZ" sz="2000" dirty="0" smtClean="0"/>
              <a:t> </a:t>
            </a:r>
            <a:r>
              <a:rPr lang="cs-CZ" sz="2000" b="1" dirty="0" smtClean="0"/>
              <a:t>nebylo a není kulturně jednotným regionem, nebylo jednotné ani z hlediska kulinární kultury</a:t>
            </a:r>
            <a:r>
              <a:rPr lang="cs-CZ" sz="2000" b="1" dirty="0"/>
              <a:t>.</a:t>
            </a:r>
            <a:r>
              <a:rPr lang="cs-CZ" sz="2000" b="1" dirty="0" smtClean="0"/>
              <a:t> </a:t>
            </a: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V 19. a 1. pol. 20. století přetrvávaly odlišnosti v lidové kultuře,</a:t>
            </a:r>
            <a:r>
              <a:rPr lang="cs-CZ" sz="2000" dirty="0" smtClean="0"/>
              <a:t> také tedy </a:t>
            </a:r>
            <a:r>
              <a:rPr lang="cs-CZ" sz="2000" b="1" dirty="0" smtClean="0"/>
              <a:t>ve stravě</a:t>
            </a:r>
            <a:r>
              <a:rPr lang="cs-CZ" sz="2000" dirty="0" smtClean="0"/>
              <a:t> a jejím charakteru, konkrétních surovinách, pokrmech a jejich skladbě.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Rozdíly</a:t>
            </a:r>
            <a:r>
              <a:rPr lang="cs-CZ" sz="2000" dirty="0" smtClean="0"/>
              <a:t> v charakteru regionů z hlediska přírodních, ve stupni industrializace, urbanizace, modernizace.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=&gt;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Etnografické regiony</a:t>
            </a:r>
            <a:r>
              <a:rPr lang="cs-CZ" sz="2000" dirty="0" smtClean="0"/>
              <a:t>, resp. </a:t>
            </a:r>
            <a:r>
              <a:rPr lang="cs-CZ" sz="2000" b="1" dirty="0" smtClean="0"/>
              <a:t>kulturně společenské oblasti</a:t>
            </a:r>
            <a:r>
              <a:rPr lang="cs-CZ" sz="2000" dirty="0" smtClean="0"/>
              <a:t> se specifickou materiální a nemateriální kulturou.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V Rakouském Slezsku poměrně</a:t>
            </a:r>
            <a:r>
              <a:rPr lang="cs-CZ" sz="2000" u="sng" dirty="0" smtClean="0"/>
              <a:t> složitá situace </a:t>
            </a:r>
            <a:r>
              <a:rPr lang="cs-CZ" sz="2000" dirty="0" smtClean="0"/>
              <a:t>(nejednotné jazykově, nábožensky aj.).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Aplikují se tedy nejen etnografická hlediska (včetně uvědomění si obyvatel svých specifik a odlišností), ale také kulturní, jazyková, územněsprávní apod. (v tomto je podobnější Čechám než Moravě).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chemeClr val="accent2"/>
                </a:solidFill>
              </a:rPr>
              <a:t>Skutečné</a:t>
            </a:r>
            <a:r>
              <a:rPr lang="cs-CZ" sz="2000" b="1" u="sng" dirty="0" smtClean="0">
                <a:solidFill>
                  <a:schemeClr val="accent2"/>
                </a:solidFill>
              </a:rPr>
              <a:t> etnografické regiony</a:t>
            </a:r>
            <a:r>
              <a:rPr lang="cs-CZ" sz="2000" b="1" dirty="0" smtClean="0">
                <a:solidFill>
                  <a:schemeClr val="accent2"/>
                </a:solidFill>
              </a:rPr>
              <a:t> se všemi projevy lidové kultury zde v zásadě nikdy </a:t>
            </a:r>
            <a:r>
              <a:rPr lang="cs-CZ" sz="2000" b="1" u="sng" dirty="0" smtClean="0">
                <a:solidFill>
                  <a:schemeClr val="accent2"/>
                </a:solidFill>
              </a:rPr>
              <a:t>nevznikly</a:t>
            </a:r>
            <a:r>
              <a:rPr lang="cs-CZ" sz="2000" b="1" dirty="0" smtClean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108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Etnografické oblasti českých zemí </a:t>
            </a:r>
            <a:endParaRPr lang="cs-CZ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960" y="1342255"/>
            <a:ext cx="6942354" cy="498465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4921"/>
            <a:ext cx="10598727" cy="980604"/>
          </a:xfrm>
        </p:spPr>
        <p:txBody>
          <a:bodyPr>
            <a:normAutofit/>
          </a:bodyPr>
          <a:lstStyle/>
          <a:p>
            <a: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Etnografické a jiné oblasti Rakouského / Českého Slezska:</a:t>
            </a:r>
            <a:b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9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východní část</a:t>
            </a:r>
            <a:endParaRPr lang="cs-CZ" sz="29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527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Moderní etnografie /etnologie</a:t>
            </a:r>
            <a:r>
              <a:rPr lang="cs-CZ" sz="2000" dirty="0"/>
              <a:t> </a:t>
            </a:r>
            <a:r>
              <a:rPr lang="cs-CZ" sz="2000" dirty="0" smtClean="0"/>
              <a:t>a historie se shodují, že území současného Českého Slezska lze rozdělit následovně: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Východní část</a:t>
            </a:r>
            <a:r>
              <a:rPr lang="cs-CZ" sz="2000" dirty="0" smtClean="0"/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Těšínsko</a:t>
            </a:r>
            <a:r>
              <a:rPr lang="cs-CZ" sz="2000" dirty="0" smtClean="0"/>
              <a:t> (historický útvar) – oblasti s etnografickými rysy obývají </a:t>
            </a:r>
            <a:r>
              <a:rPr lang="cs-CZ" sz="2000" b="1" dirty="0" err="1" smtClean="0"/>
              <a:t>Goralé</a:t>
            </a:r>
            <a:r>
              <a:rPr lang="cs-CZ" sz="2000" b="1" dirty="0" smtClean="0"/>
              <a:t>/</a:t>
            </a:r>
            <a:r>
              <a:rPr lang="cs-CZ" sz="2000" b="1" dirty="0" err="1" smtClean="0"/>
              <a:t>Gorolé</a:t>
            </a:r>
            <a:r>
              <a:rPr lang="cs-CZ" sz="2000" b="1" dirty="0" smtClean="0"/>
              <a:t> a Jackové</a:t>
            </a:r>
            <a:r>
              <a:rPr lang="cs-CZ" sz="2000" dirty="0" smtClean="0"/>
              <a:t>; zejména podhorská oblast Pobeskydí; jazykově česko-polská, tzv. „po </a:t>
            </a:r>
            <a:r>
              <a:rPr lang="cs-CZ" sz="2000" dirty="0" err="1" smtClean="0"/>
              <a:t>našimu</a:t>
            </a:r>
            <a:r>
              <a:rPr lang="cs-CZ" sz="2000" dirty="0" smtClean="0"/>
              <a:t>“.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Kulturně blízká k polským a </a:t>
            </a:r>
            <a:r>
              <a:rPr lang="cs-CZ" sz="2000" dirty="0"/>
              <a:t>slovenským (karpatským) </a:t>
            </a:r>
            <a:r>
              <a:rPr lang="cs-CZ" sz="2000" dirty="0" err="1"/>
              <a:t>goralským</a:t>
            </a:r>
            <a:r>
              <a:rPr lang="cs-CZ" sz="2000" dirty="0"/>
              <a:t> </a:t>
            </a:r>
            <a:r>
              <a:rPr lang="cs-CZ" sz="2000" dirty="0" smtClean="0"/>
              <a:t>oblastem.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Ovlivněna z jihu - na moravsko-slezském pomezí přiléhající etnografická oblast </a:t>
            </a:r>
            <a:r>
              <a:rPr lang="cs-CZ" sz="2000" b="1" dirty="0" smtClean="0"/>
              <a:t>Valašsko</a:t>
            </a:r>
            <a:r>
              <a:rPr lang="cs-CZ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Ostravsko, Karvinsko</a:t>
            </a:r>
            <a:r>
              <a:rPr lang="cs-CZ" sz="2000" dirty="0" smtClean="0"/>
              <a:t> – industrializace; příchozí z Haliče, Moravy ad.; mísení městských a venkovských/zemědělských vlivů.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Zde, stejně jako </a:t>
            </a:r>
            <a:r>
              <a:rPr lang="cs-CZ" sz="2000" dirty="0"/>
              <a:t>n</a:t>
            </a:r>
            <a:r>
              <a:rPr lang="cs-CZ" sz="2000" dirty="0" smtClean="0"/>
              <a:t>a Opavsku </a:t>
            </a:r>
            <a:r>
              <a:rPr lang="cs-CZ" sz="2000" dirty="0"/>
              <a:t>část obyvatel </a:t>
            </a:r>
            <a:r>
              <a:rPr lang="cs-CZ" sz="2000" dirty="0" smtClean="0"/>
              <a:t>označovaná </a:t>
            </a:r>
            <a:r>
              <a:rPr lang="cs-CZ" sz="2000" u="sng" dirty="0" err="1" smtClean="0"/>
              <a:t>Wasserpoláci</a:t>
            </a:r>
            <a:r>
              <a:rPr lang="cs-CZ" sz="2000" dirty="0"/>
              <a:t>: nikoli etnografická, ale spíše dialektologická skupina; slovanská řeč ovlivněná němčinou; posléze hanlivé označení pro slovanského odrodilce</a:t>
            </a:r>
            <a:r>
              <a:rPr lang="cs-CZ" sz="2000" dirty="0" smtClean="0"/>
              <a:t>. Pozvolný zánik entity.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 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74" y="57777"/>
            <a:ext cx="1139345" cy="11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14923</TotalTime>
  <Words>4736</Words>
  <Application>Microsoft Office PowerPoint</Application>
  <PresentationFormat>Širokoúhlá obrazovka</PresentationFormat>
  <Paragraphs>564</Paragraphs>
  <Slides>50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5" baseType="lpstr">
      <vt:lpstr>AR JULIAN</vt:lpstr>
      <vt:lpstr>Arial</vt:lpstr>
      <vt:lpstr>Calibri</vt:lpstr>
      <vt:lpstr>Calibri Light</vt:lpstr>
      <vt:lpstr>Motiv Office</vt:lpstr>
      <vt:lpstr>„Druhý život” kulinárního dědictví  Českého Slezska</vt:lpstr>
      <vt:lpstr> „Druhý život“ </vt:lpstr>
      <vt:lpstr> „Druhý život“ kulinárií </vt:lpstr>
      <vt:lpstr> „Druhý život“ v zájmových aktivitách a turismu</vt:lpstr>
      <vt:lpstr> „Druhý život“ ve volnočasových aktivitách</vt:lpstr>
      <vt:lpstr>Prezentace aplikace PowerPoint</vt:lpstr>
      <vt:lpstr>Historické a etnografické vymezení Českého Slezska: zásadní východiska pro uchování a „druhý život“ kulinárního dědictví</vt:lpstr>
      <vt:lpstr>Etnografické oblasti českých zemí </vt:lpstr>
      <vt:lpstr>Etnografické a jiné oblasti Rakouského / Českého Slezska: východní část</vt:lpstr>
      <vt:lpstr>Etnografické a jiné oblasti Rakouského / Českého Slezska: středozápadní část</vt:lpstr>
      <vt:lpstr>Etnografické a jiné oblasti Rakouského / Českého Slezska: západní část</vt:lpstr>
      <vt:lpstr>Umělé etnografické oblasti Moravy a Rakouského / Českého Slezska</vt:lpstr>
      <vt:lpstr>„Etnografické oblasti“ Českého Slezska (s nimiž si evidentně nevědí rady)</vt:lpstr>
      <vt:lpstr>„Etnografické“ oblasti Moravy a Českého Slezska: odlišné pojetí akcentující slovanské osídlení</vt:lpstr>
      <vt:lpstr>Prezentace aplikace PowerPoint</vt:lpstr>
      <vt:lpstr>Absence jednotné kulinární kultury a tradičního stravování Rakouského / Českého Slezska  v době monarchie a meziválečného Československa</vt:lpstr>
      <vt:lpstr>Proměny kulinární kultury a tradičního stravování Českého Slezska  v poválečném období (do 1989)</vt:lpstr>
      <vt:lpstr>Proměny kulinární kultury a tradičního stravování Českého Slezska na konci 20. století</vt:lpstr>
      <vt:lpstr>Proměny kulinární kultury a tradičního stravování / pokrmů Českého Slezska na přelomu tisíciletí, resp. počátkem 21. století</vt:lpstr>
      <vt:lpstr>Rozhodující zlom ve vývoji stravování okolo roku 2000</vt:lpstr>
      <vt:lpstr>Prezentace aplikace PowerPoint</vt:lpstr>
      <vt:lpstr>Východiska a současnost: identifikace pro regiony typických pokrmů (konec 19. až pol. 20. stol.)</vt:lpstr>
      <vt:lpstr>Východiska a současnost: identifikace pro regiony typických pokrmů (konec 19. až pol. 20. stol.)</vt:lpstr>
      <vt:lpstr>Zjištěna pozvolná ztráta tradic, zánik paměti v kulinární kultuře Českého Slezska, a to i u autochtonního obyvatelstva (rozhovory, empirická šetření) </vt:lpstr>
      <vt:lpstr>Festivaly, slavnosti, akce s národopisnými / folklorními prvky - Těšínsko</vt:lpstr>
      <vt:lpstr>Slezské dny v Dolní Lomné Gorolskie święto</vt:lpstr>
      <vt:lpstr>Slezské dny v Dolní Lomné Gorolskie święto</vt:lpstr>
      <vt:lpstr>Slezské dny v Dolní Lomné Gorolskie święto</vt:lpstr>
      <vt:lpstr>Tradiční udržované slavnosti s novým obsahem - Hlučínsko</vt:lpstr>
      <vt:lpstr>Oživené tradice - Hlučínsko</vt:lpstr>
      <vt:lpstr>Oživené tradice s novou náplní i názvem –  Hlučínsko</vt:lpstr>
      <vt:lpstr>Snaha o implementaci jinde pěstovaných zvyků / úspěšných eventů</vt:lpstr>
      <vt:lpstr>Moderní eventy s reálným základem lokální suroviny – Hlučínsko</vt:lpstr>
      <vt:lpstr>Moderní eventy s reálným základem lokální suroviny –  Jesenicko</vt:lpstr>
      <vt:lpstr>Prezentace aplikace PowerPoint</vt:lpstr>
      <vt:lpstr>Předpoklady formování „druhého života“ tradičních pokrmů Českého Slezska</vt:lpstr>
      <vt:lpstr>Implementace „rádoby“ slezské kuchyně do současné každodennosti</vt:lpstr>
      <vt:lpstr>Jednotná „slezská kuchyně“ –  konstrukt gastronomických zařízení a eventů současnosti</vt:lpstr>
      <vt:lpstr>Gastronomická praxe – restaurace, kavárny, bistra – Opavsko </vt:lpstr>
      <vt:lpstr>Gastronomická praxe – restaurace, kavárny, bistra –  Těšínsko</vt:lpstr>
      <vt:lpstr>Zážitková gastronomie – destinační managementy ve spolupráci s pohostinskými zařízeními Chuť Jeseníků</vt:lpstr>
      <vt:lpstr>Zážitková gastronomie – destinační managementy ve spolupráci s pohostinskými zařízeními Týden slezské kuchyně</vt:lpstr>
      <vt:lpstr>             Týden slezské kuchyně</vt:lpstr>
      <vt:lpstr>Zážitková gastronomie – Krajský úřad Moravskoslezského kraje Jak šmakuje Moravskoslezsko</vt:lpstr>
      <vt:lpstr>Jak šmakuje Moravskoslezsko</vt:lpstr>
      <vt:lpstr>Zážitková gastronomie – Jak šmakuje Moravskoslezsko: soutěž</vt:lpstr>
      <vt:lpstr> Jak šmakuje Moravskoslezsko: vítězové </vt:lpstr>
      <vt:lpstr>Zážitková gastronomie – Jak šmakuje Moravskoslezsko:  negativa pro poznání kulinárního dědictví</vt:lpstr>
      <vt:lpstr>Závěry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„Druhý život” kulinárního dědictví  Českého Slezska</dc:title>
  <dc:creator>Irena Korbelářová</dc:creator>
  <cp:lastModifiedBy>kuncikl</cp:lastModifiedBy>
  <cp:revision>286</cp:revision>
  <dcterms:created xsi:type="dcterms:W3CDTF">2020-02-16T17:39:23Z</dcterms:created>
  <dcterms:modified xsi:type="dcterms:W3CDTF">2020-11-10T18:43:44Z</dcterms:modified>
</cp:coreProperties>
</file>