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6" r:id="rId2"/>
    <p:sldId id="419" r:id="rId3"/>
    <p:sldId id="420" r:id="rId4"/>
    <p:sldId id="422" r:id="rId5"/>
    <p:sldId id="423" r:id="rId6"/>
    <p:sldId id="426" r:id="rId7"/>
    <p:sldId id="425" r:id="rId8"/>
    <p:sldId id="424" r:id="rId9"/>
    <p:sldId id="411" r:id="rId10"/>
    <p:sldId id="427" r:id="rId11"/>
    <p:sldId id="405" r:id="rId12"/>
    <p:sldId id="429" r:id="rId13"/>
    <p:sldId id="407" r:id="rId14"/>
    <p:sldId id="408" r:id="rId15"/>
    <p:sldId id="437" r:id="rId16"/>
    <p:sldId id="410" r:id="rId17"/>
    <p:sldId id="428" r:id="rId18"/>
    <p:sldId id="436" r:id="rId19"/>
    <p:sldId id="430" r:id="rId20"/>
    <p:sldId id="435" r:id="rId21"/>
    <p:sldId id="431" r:id="rId22"/>
    <p:sldId id="434" r:id="rId23"/>
    <p:sldId id="432" r:id="rId24"/>
    <p:sldId id="433" r:id="rId25"/>
    <p:sldId id="413" r:id="rId26"/>
  </p:sldIdLst>
  <p:sldSz cx="9144000" cy="5143500" type="screen16x9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rena Korbelářová" initials="IK" lastIdx="0" clrIdx="0">
    <p:extLst>
      <p:ext uri="{19B8F6BF-5375-455C-9EA6-DF929625EA0E}">
        <p15:presenceInfo xmlns:p15="http://schemas.microsoft.com/office/powerpoint/2012/main" userId="S-1-5-21-3306026621-2520302831-1395519488-100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256531"/>
    <a:srgbClr val="386D1D"/>
    <a:srgbClr val="395990"/>
    <a:srgbClr val="9F2B2B"/>
    <a:srgbClr val="D6A300"/>
    <a:srgbClr val="FFFFFF"/>
    <a:srgbClr val="981E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Styl s motivem 1 – zvýraznění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3457" autoAdjust="0"/>
  </p:normalViewPr>
  <p:slideViewPr>
    <p:cSldViewPr>
      <p:cViewPr varScale="1">
        <p:scale>
          <a:sx n="78" d="100"/>
          <a:sy n="78" d="100"/>
        </p:scale>
        <p:origin x="156" y="5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A33972-0C47-4223-9AC5-45E57806ED01}" type="datetimeFigureOut">
              <a:rPr lang="cs-CZ" smtClean="0"/>
              <a:t>20.09.2022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0F7748-143B-49F7-ADB3-90827BB83B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916013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097986-0C26-47DE-8982-7AD2B6842259}" type="datetimeFigureOut">
              <a:rPr lang="cs-CZ" smtClean="0"/>
              <a:t>20.09.2022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D4000A-37E1-4D72-B31A-77993FD77D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744566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756081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96515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751159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91945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745723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103393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534396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250838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28216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486620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703188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596719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250791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619669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397473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931092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150514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262451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800455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747226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751461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069017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899149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ní stra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2880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- obec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947415" y="226938"/>
            <a:ext cx="960070" cy="832643"/>
          </a:xfrm>
          <a:prstGeom prst="rect">
            <a:avLst/>
          </a:prstGeom>
        </p:spPr>
      </p:pic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251520" y="195486"/>
            <a:ext cx="4536504" cy="507703"/>
          </a:xfrm>
          <a:prstGeom prst="rect">
            <a:avLst/>
          </a:prstGeom>
          <a:noFill/>
          <a:ln>
            <a:noFill/>
          </a:ln>
        </p:spPr>
        <p:txBody>
          <a:bodyPr anchor="t">
            <a:noAutofit/>
          </a:bodyPr>
          <a:lstStyle>
            <a:lvl1pPr algn="l">
              <a:defRPr sz="2400">
                <a:solidFill>
                  <a:srgbClr val="395990"/>
                </a:solidFill>
              </a:defRPr>
            </a:lvl1pPr>
          </a:lstStyle>
          <a:p>
            <a:pPr algn="l"/>
            <a:r>
              <a:rPr lang="cs-CZ" sz="2400" dirty="0">
                <a:solidFill>
                  <a:srgbClr val="981E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Název listu</a:t>
            </a:r>
          </a:p>
        </p:txBody>
      </p:sp>
      <p:cxnSp>
        <p:nvCxnSpPr>
          <p:cNvPr id="9" name="Přímá spojnice 8"/>
          <p:cNvCxnSpPr/>
          <p:nvPr userDrawn="1"/>
        </p:nvCxnSpPr>
        <p:spPr>
          <a:xfrm>
            <a:off x="251520" y="699542"/>
            <a:ext cx="7416824" cy="0"/>
          </a:xfrm>
          <a:prstGeom prst="line">
            <a:avLst/>
          </a:prstGeom>
          <a:ln w="9525" cmpd="sng">
            <a:solidFill>
              <a:srgbClr val="395990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 userDrawn="1"/>
        </p:nvCxnSpPr>
        <p:spPr>
          <a:xfrm>
            <a:off x="251520" y="4731990"/>
            <a:ext cx="8660516" cy="0"/>
          </a:xfrm>
          <a:prstGeom prst="line">
            <a:avLst/>
          </a:prstGeom>
          <a:ln w="9525" cmpd="sng">
            <a:solidFill>
              <a:srgbClr val="395990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Zástupný symbol pro zápatí 18"/>
          <p:cNvSpPr>
            <a:spLocks noGrp="1"/>
          </p:cNvSpPr>
          <p:nvPr>
            <p:ph type="ftr" sz="quarter" idx="11"/>
          </p:nvPr>
        </p:nvSpPr>
        <p:spPr>
          <a:xfrm>
            <a:off x="236240" y="4731990"/>
            <a:ext cx="2895600" cy="273844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rgbClr val="395990"/>
                </a:solidFill>
              </a:defRPr>
            </a:lvl1pPr>
          </a:lstStyle>
          <a:p>
            <a:r>
              <a:rPr lang="cs-CZ" altLang="cs-CZ">
                <a:cs typeface="Times New Roman" panose="02020603050405020304" pitchFamily="18" charset="0"/>
              </a:rPr>
              <a:t>Prostor pro doplňující informace, poznámky</a:t>
            </a:r>
            <a:endParaRPr lang="cs-CZ" altLang="cs-CZ" dirty="0">
              <a:cs typeface="Times New Roman" panose="02020603050405020304" pitchFamily="18" charset="0"/>
            </a:endParaRPr>
          </a:p>
        </p:txBody>
      </p:sp>
      <p:sp>
        <p:nvSpPr>
          <p:cNvPr id="20" name="Zástupný symbol pro číslo snímku 19"/>
          <p:cNvSpPr>
            <a:spLocks noGrp="1"/>
          </p:cNvSpPr>
          <p:nvPr>
            <p:ph type="sldNum" sz="quarter" idx="12"/>
          </p:nvPr>
        </p:nvSpPr>
        <p:spPr>
          <a:xfrm>
            <a:off x="7812360" y="4731990"/>
            <a:ext cx="1080120" cy="273844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560808B9-4D1F-4069-9EB9-CD8802008F4E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90602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6820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845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240160" y="3513344"/>
            <a:ext cx="5616624" cy="1434670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algn="l"/>
            <a:r>
              <a:rPr lang="pl-PL" sz="2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Encyklopedie </a:t>
            </a:r>
            <a:br>
              <a:rPr lang="pl-PL" sz="2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kulinárního dědictví českých zemí. </a:t>
            </a:r>
            <a:br>
              <a:rPr lang="pl-PL" sz="2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Cíl, koncepce, stav přípravy</a:t>
            </a:r>
            <a:br>
              <a:rPr lang="pl-PL" sz="2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cs-CZ" sz="2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Podnadpis 2"/>
          <p:cNvSpPr txBox="1">
            <a:spLocks/>
          </p:cNvSpPr>
          <p:nvPr/>
        </p:nvSpPr>
        <p:spPr>
          <a:xfrm>
            <a:off x="6300192" y="4128502"/>
            <a:ext cx="2472676" cy="773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0"/>
              </a:spcBef>
            </a:pPr>
            <a:endParaRPr lang="cs-CZ" altLang="cs-CZ" sz="1200" dirty="0">
              <a:solidFill>
                <a:schemeClr val="tx2"/>
              </a:solidFill>
              <a:latin typeface="Usual" panose="020B060303040302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2B45E0D4-290B-E642-B85D-7204F14AC7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806" y="-308570"/>
            <a:ext cx="1428750" cy="1428750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A42346F0-70BA-4C29-A2B1-6080BF84C562}"/>
              </a:ext>
            </a:extLst>
          </p:cNvPr>
          <p:cNvSpPr/>
          <p:nvPr/>
        </p:nvSpPr>
        <p:spPr>
          <a:xfrm>
            <a:off x="252127" y="241325"/>
            <a:ext cx="25316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>
                <a:solidFill>
                  <a:srgbClr val="3959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XV Międzynarodowe Forum Muzeów Domowych</a:t>
            </a:r>
            <a:endParaRPr lang="cs-CZ" sz="1200" dirty="0">
              <a:solidFill>
                <a:srgbClr val="39599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l-PL" sz="1200" dirty="0">
                <a:solidFill>
                  <a:srgbClr val="3959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 sympozjum </a:t>
            </a:r>
            <a:endParaRPr lang="cs-CZ" sz="1200" dirty="0">
              <a:solidFill>
                <a:srgbClr val="39599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l-PL" sz="1200" dirty="0">
                <a:solidFill>
                  <a:srgbClr val="3959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„Kolekcje kresowe – Kresy w muzeach domowych”</a:t>
            </a:r>
            <a:endParaRPr lang="cs-CZ" sz="1200" dirty="0">
              <a:solidFill>
                <a:srgbClr val="39599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l-PL" sz="1200" dirty="0">
                <a:solidFill>
                  <a:srgbClr val="3959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Kudowa-Zdrój – Česká Skalice, </a:t>
            </a:r>
          </a:p>
          <a:p>
            <a:r>
              <a:rPr lang="pl-PL" sz="1200" dirty="0">
                <a:solidFill>
                  <a:srgbClr val="3959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23.-25. IX. 2022 </a:t>
            </a:r>
            <a:endParaRPr lang="cs-CZ" sz="1200" dirty="0">
              <a:solidFill>
                <a:srgbClr val="39599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9B848D5B-C795-4F89-BE47-CECB9D3CD80E}"/>
              </a:ext>
            </a:extLst>
          </p:cNvPr>
          <p:cNvSpPr/>
          <p:nvPr/>
        </p:nvSpPr>
        <p:spPr>
          <a:xfrm>
            <a:off x="6012160" y="3788717"/>
            <a:ext cx="2891680" cy="12346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0"/>
              </a:spcAft>
            </a:pPr>
            <a:endParaRPr lang="pl-PL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0"/>
              </a:spcAft>
            </a:pPr>
            <a:endParaRPr lang="pl-PL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pl-PL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prof. PhDr. Irena Korbelářová, Dr. </a:t>
            </a:r>
            <a:endParaRPr lang="cs-CZ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pl-PL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PhDr. Radmila Dluhošová, Ph.D. </a:t>
            </a:r>
            <a:endParaRPr lang="cs-CZ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pl-PL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prof. PhDr. Rudolf Žáček, Dr. </a:t>
            </a:r>
            <a:endParaRPr lang="cs-CZ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3" name="Obrázek 62">
            <a:extLst>
              <a:ext uri="{FF2B5EF4-FFF2-40B4-BE49-F238E27FC236}">
                <a16:creationId xmlns:a16="http://schemas.microsoft.com/office/drawing/2014/main" id="{90B07A58-E7DB-406B-9810-38AA6DEB1E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1" t="5109" r="14160" b="7333"/>
          <a:stretch/>
        </p:blipFill>
        <p:spPr>
          <a:xfrm>
            <a:off x="3956006" y="-16377"/>
            <a:ext cx="1534217" cy="1310305"/>
          </a:xfrm>
          <a:prstGeom prst="rect">
            <a:avLst/>
          </a:prstGeom>
        </p:spPr>
      </p:pic>
      <p:pic>
        <p:nvPicPr>
          <p:cNvPr id="64" name="Obrázek 63">
            <a:extLst>
              <a:ext uri="{FF2B5EF4-FFF2-40B4-BE49-F238E27FC236}">
                <a16:creationId xmlns:a16="http://schemas.microsoft.com/office/drawing/2014/main" id="{D57C4CC7-4D74-45D3-BF29-10E2E46C306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r="9754" b="13601"/>
          <a:stretch/>
        </p:blipFill>
        <p:spPr>
          <a:xfrm>
            <a:off x="5971585" y="1487979"/>
            <a:ext cx="1574198" cy="1361705"/>
          </a:xfrm>
          <a:prstGeom prst="rect">
            <a:avLst/>
          </a:prstGeom>
        </p:spPr>
      </p:pic>
      <p:pic>
        <p:nvPicPr>
          <p:cNvPr id="65" name="Obrázek 64">
            <a:extLst>
              <a:ext uri="{FF2B5EF4-FFF2-40B4-BE49-F238E27FC236}">
                <a16:creationId xmlns:a16="http://schemas.microsoft.com/office/drawing/2014/main" id="{DB315EB4-6067-4257-94DB-73EC38E42C9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1" t="9400" r="8519" b="8001"/>
          <a:stretch/>
        </p:blipFill>
        <p:spPr>
          <a:xfrm>
            <a:off x="4460306" y="1145339"/>
            <a:ext cx="1676450" cy="1415016"/>
          </a:xfrm>
          <a:prstGeom prst="rect">
            <a:avLst/>
          </a:prstGeom>
        </p:spPr>
      </p:pic>
      <p:pic>
        <p:nvPicPr>
          <p:cNvPr id="69" name="Obrázek 68">
            <a:extLst>
              <a:ext uri="{FF2B5EF4-FFF2-40B4-BE49-F238E27FC236}">
                <a16:creationId xmlns:a16="http://schemas.microsoft.com/office/drawing/2014/main" id="{B4E103D0-351B-438D-9969-54FCD5C0BEA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1" t="10800" r="6389" b="10800"/>
          <a:stretch/>
        </p:blipFill>
        <p:spPr>
          <a:xfrm>
            <a:off x="5856784" y="9913"/>
            <a:ext cx="1725113" cy="1343082"/>
          </a:xfrm>
          <a:prstGeom prst="rect">
            <a:avLst/>
          </a:prstGeom>
        </p:spPr>
      </p:pic>
      <p:pic>
        <p:nvPicPr>
          <p:cNvPr id="70" name="Obrázek 69">
            <a:extLst>
              <a:ext uri="{FF2B5EF4-FFF2-40B4-BE49-F238E27FC236}">
                <a16:creationId xmlns:a16="http://schemas.microsoft.com/office/drawing/2014/main" id="{24D58F78-7F7E-4FD5-B7C3-8D4D7BB5A8E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8" t="16401" r="20137" b="13601"/>
          <a:stretch/>
        </p:blipFill>
        <p:spPr>
          <a:xfrm>
            <a:off x="7330465" y="305157"/>
            <a:ext cx="1508384" cy="1426611"/>
          </a:xfrm>
          <a:prstGeom prst="rect">
            <a:avLst/>
          </a:prstGeom>
        </p:spPr>
      </p:pic>
      <p:pic>
        <p:nvPicPr>
          <p:cNvPr id="72" name="Obrázek 71">
            <a:extLst>
              <a:ext uri="{FF2B5EF4-FFF2-40B4-BE49-F238E27FC236}">
                <a16:creationId xmlns:a16="http://schemas.microsoft.com/office/drawing/2014/main" id="{C62130E9-BAC9-4B02-BB52-2B7C385AC3E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t="7881" r="23401"/>
          <a:stretch/>
        </p:blipFill>
        <p:spPr>
          <a:xfrm rot="5400000">
            <a:off x="7600174" y="1425168"/>
            <a:ext cx="1431605" cy="1643223"/>
          </a:xfrm>
          <a:prstGeom prst="rect">
            <a:avLst/>
          </a:prstGeom>
        </p:spPr>
      </p:pic>
      <p:pic>
        <p:nvPicPr>
          <p:cNvPr id="75" name="Obrázek 74">
            <a:extLst>
              <a:ext uri="{FF2B5EF4-FFF2-40B4-BE49-F238E27FC236}">
                <a16:creationId xmlns:a16="http://schemas.microsoft.com/office/drawing/2014/main" id="{30998C54-026D-4E15-905A-F345B43981A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1" t="6602" r="12571" b="8000"/>
          <a:stretch/>
        </p:blipFill>
        <p:spPr>
          <a:xfrm>
            <a:off x="2841275" y="1526320"/>
            <a:ext cx="1708841" cy="1433127"/>
          </a:xfrm>
          <a:prstGeom prst="rect">
            <a:avLst/>
          </a:prstGeom>
        </p:spPr>
      </p:pic>
      <p:pic>
        <p:nvPicPr>
          <p:cNvPr id="77" name="Obrázek 76">
            <a:extLst>
              <a:ext uri="{FF2B5EF4-FFF2-40B4-BE49-F238E27FC236}">
                <a16:creationId xmlns:a16="http://schemas.microsoft.com/office/drawing/2014/main" id="{B5D66577-38ED-46C6-8B15-34F19BB7376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5" t="3800" r="9051" b="15353"/>
          <a:stretch/>
        </p:blipFill>
        <p:spPr>
          <a:xfrm>
            <a:off x="4241984" y="2411766"/>
            <a:ext cx="1501526" cy="1356753"/>
          </a:xfrm>
          <a:prstGeom prst="rect">
            <a:avLst/>
          </a:prstGeom>
        </p:spPr>
      </p:pic>
      <p:pic>
        <p:nvPicPr>
          <p:cNvPr id="78" name="Obrázek 77">
            <a:extLst>
              <a:ext uri="{FF2B5EF4-FFF2-40B4-BE49-F238E27FC236}">
                <a16:creationId xmlns:a16="http://schemas.microsoft.com/office/drawing/2014/main" id="{90E7FBF7-1C05-4DE8-9CDC-584D26EA246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" t="30728" b="20600"/>
          <a:stretch/>
        </p:blipFill>
        <p:spPr>
          <a:xfrm>
            <a:off x="5644867" y="2814502"/>
            <a:ext cx="3499133" cy="128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334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23528" y="843558"/>
            <a:ext cx="7416824" cy="388843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cs-CZ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Zdroje:</a:t>
            </a:r>
          </a:p>
          <a:p>
            <a:pPr marL="0" lvl="0" indent="0">
              <a:buNone/>
            </a:pPr>
            <a:r>
              <a:rPr 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odborná literatura; </a:t>
            </a:r>
          </a:p>
          <a:p>
            <a:pPr marL="0" lvl="0" indent="0">
              <a:buNone/>
            </a:pPr>
            <a:r>
              <a:rPr 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archivní prameny, muzejní sbírky: písemnost, fotodokumentace, hmotné artefakty;</a:t>
            </a:r>
          </a:p>
          <a:p>
            <a:pPr marL="0" lvl="0" indent="0">
              <a:buNone/>
            </a:pPr>
            <a:r>
              <a:rPr 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 audiovizuální materiály;</a:t>
            </a:r>
          </a:p>
          <a:p>
            <a:pPr marL="0" lvl="0" indent="0">
              <a:buNone/>
            </a:pPr>
            <a:r>
              <a:rPr 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 privátní materiály (receptáře, fotodokumentace);</a:t>
            </a:r>
          </a:p>
          <a:p>
            <a:pPr marL="0" lvl="0" indent="0">
              <a:buNone/>
            </a:pPr>
            <a:r>
              <a:rPr 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terénní šetření (</a:t>
            </a:r>
            <a:r>
              <a:rPr lang="cs-CZ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eventy</a:t>
            </a:r>
            <a:r>
              <a:rPr 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gastronomické podniky, zážitkové akce, folklórní akce apod.);</a:t>
            </a:r>
          </a:p>
          <a:p>
            <a:pPr marL="0" lvl="0" indent="0">
              <a:buNone/>
            </a:pPr>
            <a:r>
              <a:rPr 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orální výpovědi;</a:t>
            </a:r>
          </a:p>
          <a:p>
            <a:pPr marL="0" lvl="0" indent="0">
              <a:buNone/>
            </a:pPr>
            <a:r>
              <a:rPr 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dotazníková šetření ad.</a:t>
            </a:r>
          </a:p>
          <a:p>
            <a:pPr marL="0" lvl="0" indent="0">
              <a:buNone/>
            </a:pPr>
            <a:endParaRPr lang="cs-CZ" sz="1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>
              <a:buNone/>
            </a:pPr>
            <a:r>
              <a:rPr lang="cs-CZ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Experimentální ověření, fotodokumentace:</a:t>
            </a:r>
          </a:p>
          <a:p>
            <a:pPr marL="0" lvl="0" indent="0">
              <a:buNone/>
            </a:pPr>
            <a:r>
              <a:rPr 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 příprava pokrmů s ohledem na původní podobu, rekonstrukce receptur, ověření surovin a technologií </a:t>
            </a:r>
            <a:r>
              <a:rPr lang="cs-CZ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apo</a:t>
            </a:r>
            <a:r>
              <a:rPr 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0" lvl="0" indent="0">
              <a:buNone/>
            </a:pPr>
            <a:endParaRPr lang="cs-CZ" sz="1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251520" y="195486"/>
            <a:ext cx="7488832" cy="504056"/>
          </a:xfrm>
        </p:spPr>
        <p:txBody>
          <a:bodyPr/>
          <a:lstStyle/>
          <a:p>
            <a:r>
              <a:rPr lang="cs-CZ" sz="2000" b="1" dirty="0">
                <a:solidFill>
                  <a:srgbClr val="9F2B2B"/>
                </a:solidFill>
              </a:rPr>
              <a:t> </a:t>
            </a:r>
            <a:r>
              <a:rPr lang="cs-CZ" sz="2000" b="1" dirty="0">
                <a:solidFill>
                  <a:schemeClr val="tx1"/>
                </a:solidFill>
              </a:rPr>
              <a:t>Encyklopedie kulinární dědictví českých zemí</a:t>
            </a:r>
          </a:p>
        </p:txBody>
      </p:sp>
    </p:spTree>
    <p:extLst>
      <p:ext uri="{BB962C8B-B14F-4D97-AF65-F5344CB8AC3E}">
        <p14:creationId xmlns:p14="http://schemas.microsoft.com/office/powerpoint/2010/main" val="23803574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23528" y="843558"/>
            <a:ext cx="4968552" cy="3888432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cs-CZ" sz="1600" b="1" dirty="0"/>
          </a:p>
          <a:p>
            <a:endParaRPr lang="cs-CZ" sz="1600" b="1" dirty="0"/>
          </a:p>
          <a:p>
            <a:endParaRPr lang="cs-CZ" sz="1600" b="1" dirty="0"/>
          </a:p>
          <a:p>
            <a:endParaRPr lang="cs-CZ" sz="1600" b="1" dirty="0"/>
          </a:p>
          <a:p>
            <a:endParaRPr lang="cs-CZ" sz="1600" b="1" dirty="0"/>
          </a:p>
          <a:p>
            <a:endParaRPr lang="cs-CZ" sz="1600" b="1" dirty="0"/>
          </a:p>
          <a:p>
            <a:endParaRPr lang="cs-CZ" sz="1300" dirty="0">
              <a:solidFill>
                <a:srgbClr val="395990"/>
              </a:solidFill>
              <a:latin typeface="Usual"/>
              <a:cs typeface="Calibri" panose="020F0502020204030204" pitchFamily="34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7560840" cy="507703"/>
          </a:xfrm>
        </p:spPr>
        <p:txBody>
          <a:bodyPr/>
          <a:lstStyle/>
          <a:p>
            <a:r>
              <a:rPr lang="cs-CZ" sz="2000" b="1" dirty="0">
                <a:solidFill>
                  <a:srgbClr val="386D1D"/>
                </a:solidFill>
              </a:rPr>
              <a:t>   </a:t>
            </a:r>
            <a:r>
              <a:rPr lang="cs-CZ" sz="2000" b="1" dirty="0">
                <a:solidFill>
                  <a:schemeClr val="tx1"/>
                </a:solidFill>
              </a:rPr>
              <a:t>Archivní prameny</a:t>
            </a:r>
            <a:endParaRPr lang="cs-CZ" sz="2000" b="1" dirty="0">
              <a:solidFill>
                <a:schemeClr val="tx1"/>
              </a:solidFill>
              <a:latin typeface="Usual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58D8EF0A-0C02-4CC3-9167-B75B49DC55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738" t="12599" r="14562" b="28602"/>
          <a:stretch/>
        </p:blipFill>
        <p:spPr>
          <a:xfrm>
            <a:off x="3419872" y="1791708"/>
            <a:ext cx="5184576" cy="302433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BE5EC9F3-CB7E-415D-AE7D-5947EF28C8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613" t="8001" r="36612" b="10800"/>
          <a:stretch/>
        </p:blipFill>
        <p:spPr>
          <a:xfrm>
            <a:off x="467544" y="771550"/>
            <a:ext cx="2448272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6523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7560840" cy="507703"/>
          </a:xfrm>
        </p:spPr>
        <p:txBody>
          <a:bodyPr/>
          <a:lstStyle/>
          <a:p>
            <a:r>
              <a:rPr lang="cs-CZ" sz="2000" b="1" dirty="0">
                <a:solidFill>
                  <a:srgbClr val="386D1D"/>
                </a:solidFill>
              </a:rPr>
              <a:t>  </a:t>
            </a:r>
            <a:r>
              <a:rPr lang="cs-CZ" sz="2000" b="1" dirty="0">
                <a:solidFill>
                  <a:schemeClr val="tx1"/>
                </a:solidFill>
              </a:rPr>
              <a:t>Ikonografické prameny</a:t>
            </a:r>
            <a:endParaRPr lang="cs-CZ" sz="2000" b="1" dirty="0">
              <a:solidFill>
                <a:schemeClr val="tx1"/>
              </a:solidFill>
              <a:latin typeface="Usual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FB019F4-2677-450B-86FA-ABDF80E9F7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095" y="0"/>
            <a:ext cx="3800764" cy="5143500"/>
          </a:xfrm>
          <a:prstGeom prst="rect">
            <a:avLst/>
          </a:prstGeom>
        </p:spPr>
      </p:pic>
      <p:pic>
        <p:nvPicPr>
          <p:cNvPr id="9" name="Zástupný symbol pro obsah 1">
            <a:extLst>
              <a:ext uri="{FF2B5EF4-FFF2-40B4-BE49-F238E27FC236}">
                <a16:creationId xmlns:a16="http://schemas.microsoft.com/office/drawing/2014/main" id="{33C3FC97-396C-43B9-9767-D61E3E0D96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543" t="7895" r="31579" b="5547"/>
          <a:stretch/>
        </p:blipFill>
        <p:spPr>
          <a:xfrm>
            <a:off x="3186574" y="14553"/>
            <a:ext cx="2770852" cy="356168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DFD71D80-D684-482F-9C5C-3D0D925F9D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468311"/>
            <a:ext cx="3340395" cy="260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7535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7560840" cy="507703"/>
          </a:xfrm>
        </p:spPr>
        <p:txBody>
          <a:bodyPr/>
          <a:lstStyle/>
          <a:p>
            <a:r>
              <a:rPr lang="cs-CZ" sz="2000" b="1" dirty="0">
                <a:solidFill>
                  <a:srgbClr val="386D1D"/>
                </a:solidFill>
              </a:rPr>
              <a:t>  </a:t>
            </a:r>
            <a:r>
              <a:rPr lang="cs-CZ" sz="2000" b="1" dirty="0">
                <a:solidFill>
                  <a:schemeClr val="tx1"/>
                </a:solidFill>
              </a:rPr>
              <a:t>Hmotné prameny</a:t>
            </a:r>
            <a:endParaRPr lang="cs-CZ" sz="2000" b="1" dirty="0">
              <a:solidFill>
                <a:schemeClr val="tx1"/>
              </a:solidFill>
              <a:latin typeface="Usual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46671E7-33A7-4E05-B93A-18F1D89B85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43437" y="642938"/>
            <a:ext cx="5143500" cy="385762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1D162B4B-E5EE-4673-8034-402A20BA32E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7" t="21830" r="9588" b="14476"/>
          <a:stretch/>
        </p:blipFill>
        <p:spPr>
          <a:xfrm>
            <a:off x="323528" y="3147814"/>
            <a:ext cx="3096344" cy="1584176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A251F1FB-A51A-4401-8E48-20B8AFA25F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700" y="897217"/>
            <a:ext cx="3084022" cy="205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2582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23528" y="843558"/>
            <a:ext cx="5472608" cy="3888432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cs-CZ" sz="1600" b="1" dirty="0"/>
          </a:p>
          <a:p>
            <a:endParaRPr lang="cs-CZ" sz="1600" b="1" dirty="0"/>
          </a:p>
          <a:p>
            <a:endParaRPr lang="cs-CZ" sz="1600" b="1" dirty="0"/>
          </a:p>
          <a:p>
            <a:endParaRPr lang="cs-CZ" sz="1300" dirty="0">
              <a:solidFill>
                <a:srgbClr val="395990"/>
              </a:solidFill>
              <a:latin typeface="Usual"/>
              <a:cs typeface="Calibri" panose="020F0502020204030204" pitchFamily="34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7560840" cy="507703"/>
          </a:xfrm>
        </p:spPr>
        <p:txBody>
          <a:bodyPr/>
          <a:lstStyle/>
          <a:p>
            <a:r>
              <a:rPr lang="cs-CZ" sz="2000" b="1" dirty="0">
                <a:solidFill>
                  <a:srgbClr val="9F2B2B"/>
                </a:solidFill>
              </a:rPr>
              <a:t>   </a:t>
            </a:r>
            <a:r>
              <a:rPr lang="cs-CZ" sz="2000" b="1" dirty="0">
                <a:solidFill>
                  <a:schemeClr val="tx1"/>
                </a:solidFill>
              </a:rPr>
              <a:t>Audiovizuální zdroje</a:t>
            </a:r>
            <a:endParaRPr lang="cs-CZ" sz="2000" b="1" dirty="0">
              <a:solidFill>
                <a:schemeClr val="tx1"/>
              </a:solidFill>
              <a:latin typeface="Usual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00F65F8-51E9-49BA-ABE0-8789D4F74B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r="10101" b="17801"/>
          <a:stretch/>
        </p:blipFill>
        <p:spPr>
          <a:xfrm>
            <a:off x="482835" y="838487"/>
            <a:ext cx="3992360" cy="316879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02653A56-8C17-4A2C-BA79-2CA9AC4ABD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1" r="5900" b="19201"/>
          <a:stretch/>
        </p:blipFill>
        <p:spPr>
          <a:xfrm>
            <a:off x="4556704" y="1625483"/>
            <a:ext cx="4104461" cy="311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236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7560840" cy="507703"/>
          </a:xfrm>
        </p:spPr>
        <p:txBody>
          <a:bodyPr/>
          <a:lstStyle/>
          <a:p>
            <a:r>
              <a:rPr lang="cs-CZ" sz="2000" b="1" dirty="0">
                <a:solidFill>
                  <a:schemeClr val="tx1"/>
                </a:solidFill>
              </a:rPr>
              <a:t>  Terénní šetření</a:t>
            </a:r>
            <a:endParaRPr lang="cs-CZ" sz="2000" b="1" dirty="0">
              <a:solidFill>
                <a:schemeClr val="tx1"/>
              </a:solidFill>
              <a:latin typeface="Usual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F073D2D-6416-486D-A282-2E3FABAAF1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798" y="31034"/>
            <a:ext cx="5947202" cy="446130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84F045E3-073D-48FD-8713-F197FD67E4B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7" t="15368" r="25795" b="15689"/>
          <a:stretch/>
        </p:blipFill>
        <p:spPr>
          <a:xfrm>
            <a:off x="2195736" y="3456281"/>
            <a:ext cx="2160240" cy="165618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8841B2A8-B28F-4388-A2DA-45F3CA08D0E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38800" r="17800" b="20134"/>
          <a:stretch/>
        </p:blipFill>
        <p:spPr>
          <a:xfrm rot="5400000">
            <a:off x="-828092" y="1469597"/>
            <a:ext cx="3240360" cy="1584176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2CA32222-9452-4ADB-AF85-52D7EC16FB1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15" t="31801" r="37503" b="24528"/>
          <a:stretch/>
        </p:blipFill>
        <p:spPr>
          <a:xfrm>
            <a:off x="1688154" y="988376"/>
            <a:ext cx="1404666" cy="2246219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74F60C6C-0EE5-40BD-8483-E425BC49851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5" t="11135" r="15408" b="8311"/>
          <a:stretch/>
        </p:blipFill>
        <p:spPr>
          <a:xfrm>
            <a:off x="179512" y="3012910"/>
            <a:ext cx="2232248" cy="193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5535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23528" y="843558"/>
            <a:ext cx="4392488" cy="3888432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cs-CZ" sz="1500" b="1" dirty="0"/>
          </a:p>
          <a:p>
            <a:endParaRPr lang="cs-CZ" sz="1500" b="1" dirty="0"/>
          </a:p>
          <a:p>
            <a:endParaRPr lang="cs-CZ" sz="1500" dirty="0">
              <a:solidFill>
                <a:srgbClr val="395990"/>
              </a:solidFill>
              <a:latin typeface="Usual"/>
              <a:cs typeface="Calibri" panose="020F0502020204030204" pitchFamily="34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7560840" cy="507703"/>
          </a:xfrm>
        </p:spPr>
        <p:txBody>
          <a:bodyPr/>
          <a:lstStyle/>
          <a:p>
            <a:r>
              <a:rPr lang="cs-CZ" sz="2000" b="1" dirty="0">
                <a:solidFill>
                  <a:srgbClr val="386D1D"/>
                </a:solidFill>
              </a:rPr>
              <a:t>  </a:t>
            </a:r>
            <a:r>
              <a:rPr lang="cs-CZ" sz="2000" b="1" dirty="0">
                <a:solidFill>
                  <a:schemeClr val="tx1"/>
                </a:solidFill>
              </a:rPr>
              <a:t>Experimentální retro-gastronomie</a:t>
            </a:r>
            <a:endParaRPr lang="cs-CZ" sz="2000" b="1" dirty="0">
              <a:solidFill>
                <a:schemeClr val="tx1"/>
              </a:solidFill>
              <a:latin typeface="Usual"/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2620DFDA-FA47-4F90-8B23-2DA1FF44AA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669832"/>
            <a:ext cx="5144193" cy="3430386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11501240-5BCC-4342-9F28-2100EA3A88A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" r="1"/>
          <a:stretch/>
        </p:blipFill>
        <p:spPr>
          <a:xfrm rot="5400000">
            <a:off x="5131555" y="1118672"/>
            <a:ext cx="5130559" cy="2893219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A22DD0AA-4E93-42A3-BE45-874231218E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84" r="26408"/>
          <a:stretch/>
        </p:blipFill>
        <p:spPr>
          <a:xfrm>
            <a:off x="107504" y="3194328"/>
            <a:ext cx="3019141" cy="197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310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23528" y="771550"/>
            <a:ext cx="7416824" cy="396044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cs-CZ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Struktura:</a:t>
            </a:r>
            <a:r>
              <a:rPr 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>
              <a:buNone/>
            </a:pPr>
            <a:r>
              <a:rPr 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Hesla jednotlivých pokrmů, nápojů, kompozic –  základní charakteristika (popis, funkce); územní příslušnost; vazba na kulturně-sociální, jazyková entita; časové zařazení, současný stav; informační zdroje.</a:t>
            </a:r>
          </a:p>
          <a:p>
            <a:pPr marL="0" lvl="0" indent="0">
              <a:buNone/>
            </a:pPr>
            <a:endParaRPr lang="cs-CZ" sz="9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Rozsah:</a:t>
            </a:r>
          </a:p>
          <a:p>
            <a:pPr marL="0" lvl="0" indent="0">
              <a:buNone/>
            </a:pPr>
            <a:r>
              <a:rPr 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Abecední řazení.</a:t>
            </a:r>
          </a:p>
          <a:p>
            <a:pPr marL="0" lvl="0" indent="0">
              <a:buNone/>
            </a:pPr>
            <a:r>
              <a:rPr 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Cca 400 až 500 hesel.</a:t>
            </a:r>
          </a:p>
          <a:p>
            <a:pPr marL="0" lvl="0" indent="0">
              <a:buNone/>
            </a:pPr>
            <a:endParaRPr lang="cs-CZ" sz="9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>
              <a:buNone/>
            </a:pPr>
            <a:r>
              <a:rPr lang="cs-CZ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Vyobrazení:</a:t>
            </a:r>
          </a:p>
          <a:p>
            <a:pPr marL="0" lvl="0" indent="0">
              <a:buNone/>
            </a:pPr>
            <a:r>
              <a:rPr 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Pokrmy  a nápoje - výhradně s využitím projektové přípravy / rekonstrukce</a:t>
            </a:r>
          </a:p>
          <a:p>
            <a:pPr marL="0" lvl="0" indent="0">
              <a:buNone/>
            </a:pPr>
            <a:r>
              <a:rPr 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Hmotné artefakty z muzejních a privátních sbírek</a:t>
            </a:r>
          </a:p>
          <a:p>
            <a:pPr marL="0" lvl="0" indent="0">
              <a:buNone/>
            </a:pPr>
            <a:r>
              <a:rPr 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Dobové fotografie (jen zlomek)</a:t>
            </a:r>
          </a:p>
          <a:p>
            <a:pPr marL="0" lvl="0" indent="0">
              <a:buNone/>
            </a:pPr>
            <a:endParaRPr lang="cs-CZ" sz="1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251520" y="195486"/>
            <a:ext cx="7488832" cy="504056"/>
          </a:xfrm>
        </p:spPr>
        <p:txBody>
          <a:bodyPr/>
          <a:lstStyle/>
          <a:p>
            <a:r>
              <a:rPr lang="cs-CZ" sz="2000" b="1" dirty="0">
                <a:solidFill>
                  <a:srgbClr val="9F2B2B"/>
                </a:solidFill>
              </a:rPr>
              <a:t> </a:t>
            </a:r>
            <a:r>
              <a:rPr lang="cs-CZ" sz="2000" b="1" dirty="0">
                <a:solidFill>
                  <a:schemeClr val="tx1"/>
                </a:solidFill>
              </a:rPr>
              <a:t>Encyklopedie kulinární dědictví českých zemí</a:t>
            </a:r>
          </a:p>
        </p:txBody>
      </p:sp>
    </p:spTree>
    <p:extLst>
      <p:ext uri="{BB962C8B-B14F-4D97-AF65-F5344CB8AC3E}">
        <p14:creationId xmlns:p14="http://schemas.microsoft.com/office/powerpoint/2010/main" val="10461291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23528" y="771550"/>
            <a:ext cx="8820472" cy="3960440"/>
          </a:xfrm>
          <a:prstGeom prst="rect">
            <a:avLst/>
          </a:prstGeom>
        </p:spPr>
        <p:txBody>
          <a:bodyPr numCol="5" spcCol="0">
            <a:noAutofit/>
          </a:bodyPr>
          <a:lstStyle/>
          <a:p>
            <a:pPr marL="0" indent="0">
              <a:buNone/>
            </a:pPr>
            <a:r>
              <a:rPr lang="cs-CZ" sz="11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Adapplaplatzla</a:t>
            </a:r>
            <a:endParaRPr lang="cs-CZ" sz="11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11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Arplfesl</a:t>
            </a:r>
            <a:endParaRPr lang="cs-CZ" sz="11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Babka</a:t>
            </a:r>
          </a:p>
          <a:p>
            <a:pPr marL="0" indent="0">
              <a:buNone/>
            </a:pPr>
            <a:r>
              <a:rPr lang="cs-CZ" sz="11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Bachora</a:t>
            </a:r>
            <a:endParaRPr lang="cs-CZ" sz="11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Baršč </a:t>
            </a:r>
            <a:r>
              <a:rPr lang="cs-CZ" sz="11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vilijovy</a:t>
            </a:r>
            <a:endParaRPr lang="cs-CZ" sz="11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11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Becoky</a:t>
            </a:r>
            <a:endParaRPr lang="cs-CZ" sz="11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Bílé rukávce</a:t>
            </a:r>
          </a:p>
          <a:p>
            <a:pPr marL="0" indent="0">
              <a:buNone/>
            </a:pPr>
            <a:r>
              <a:rPr lang="cs-CZ" sz="11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Biola</a:t>
            </a:r>
            <a:r>
              <a:rPr lang="cs-CZ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1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polyfka</a:t>
            </a:r>
            <a:endParaRPr lang="cs-CZ" sz="11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11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Bobáky</a:t>
            </a:r>
            <a:endParaRPr lang="cs-CZ" sz="11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Bol</a:t>
            </a:r>
          </a:p>
          <a:p>
            <a:pPr marL="0" indent="0">
              <a:buNone/>
            </a:pPr>
            <a:r>
              <a:rPr lang="cs-CZ" sz="11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Brotka</a:t>
            </a:r>
            <a:endParaRPr lang="cs-CZ" sz="11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11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Brutfaňok</a:t>
            </a:r>
            <a:endParaRPr lang="cs-CZ" sz="11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11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Bryja</a:t>
            </a:r>
            <a:endParaRPr lang="cs-CZ" sz="11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11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Copa</a:t>
            </a:r>
            <a:endParaRPr lang="cs-CZ" sz="11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11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Cvibak</a:t>
            </a:r>
            <a:endParaRPr lang="cs-CZ" sz="11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Černá mačka</a:t>
            </a:r>
          </a:p>
          <a:p>
            <a:pPr marL="0" indent="0">
              <a:buNone/>
            </a:pPr>
            <a:r>
              <a:rPr lang="cs-CZ" sz="11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Čyr</a:t>
            </a:r>
            <a:endParaRPr lang="cs-CZ" sz="11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11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Domikot</a:t>
            </a:r>
            <a:endParaRPr lang="cs-CZ" sz="11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Galušky </a:t>
            </a:r>
          </a:p>
          <a:p>
            <a:pPr marL="0" indent="0">
              <a:buNone/>
            </a:pPr>
            <a:r>
              <a:rPr lang="cs-CZ" sz="11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Chebzinková</a:t>
            </a:r>
            <a:r>
              <a:rPr lang="cs-CZ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1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bryja</a:t>
            </a:r>
            <a:endParaRPr lang="cs-CZ" sz="11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11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Chudo</a:t>
            </a:r>
            <a:r>
              <a:rPr lang="cs-CZ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1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Jeva</a:t>
            </a:r>
            <a:endParaRPr lang="cs-CZ" sz="11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11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Halečky</a:t>
            </a:r>
            <a:endParaRPr lang="cs-CZ" sz="11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11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Hefakliaßla</a:t>
            </a:r>
            <a:endParaRPr lang="cs-CZ" sz="11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11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Hekerle</a:t>
            </a:r>
            <a:endParaRPr lang="cs-CZ" sz="11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11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Hnětka</a:t>
            </a:r>
            <a:endParaRPr lang="cs-CZ" sz="11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11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Chábovica</a:t>
            </a:r>
            <a:endParaRPr lang="cs-CZ" sz="11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11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Chamula</a:t>
            </a:r>
            <a:endParaRPr lang="cs-CZ" sz="11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Jablečná polévka </a:t>
            </a:r>
          </a:p>
          <a:p>
            <a:pPr marL="0" indent="0">
              <a:buNone/>
            </a:pPr>
            <a:r>
              <a:rPr lang="cs-CZ" sz="11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Kanapky</a:t>
            </a:r>
            <a:endParaRPr lang="cs-CZ" sz="11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11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Kapalka</a:t>
            </a:r>
            <a:r>
              <a:rPr lang="cs-CZ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>
              <a:buNone/>
            </a:pPr>
            <a:r>
              <a:rPr lang="cs-CZ" sz="11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Kapušńok</a:t>
            </a:r>
            <a:endParaRPr lang="cs-CZ" sz="11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11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Katarajnský</a:t>
            </a:r>
            <a:r>
              <a:rPr lang="cs-CZ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šnycl</a:t>
            </a:r>
          </a:p>
          <a:p>
            <a:pPr marL="0" indent="0">
              <a:buNone/>
            </a:pPr>
            <a:r>
              <a:rPr lang="cs-CZ" sz="11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Koloč</a:t>
            </a:r>
            <a:endParaRPr lang="cs-CZ" sz="11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Kozí brada</a:t>
            </a:r>
          </a:p>
          <a:p>
            <a:pPr marL="0" indent="0">
              <a:buNone/>
            </a:pPr>
            <a:r>
              <a:rPr lang="cs-CZ" sz="11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Krybus</a:t>
            </a:r>
            <a:endParaRPr lang="cs-CZ" sz="11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11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Kreple</a:t>
            </a:r>
            <a:endParaRPr lang="cs-CZ" sz="11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11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Kubuš</a:t>
            </a:r>
            <a:r>
              <a:rPr lang="cs-CZ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>
              <a:buNone/>
            </a:pPr>
            <a:r>
              <a:rPr lang="cs-CZ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Kyselá vejce</a:t>
            </a:r>
          </a:p>
          <a:p>
            <a:pPr marL="0" indent="0">
              <a:buNone/>
            </a:pPr>
            <a:r>
              <a:rPr lang="cs-CZ" sz="11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Kyšely</a:t>
            </a:r>
            <a:r>
              <a:rPr lang="cs-CZ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1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herynek</a:t>
            </a:r>
            <a:r>
              <a:rPr lang="cs-CZ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>
              <a:buNone/>
            </a:pPr>
            <a:r>
              <a:rPr lang="cs-CZ" sz="11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Lejoki</a:t>
            </a:r>
            <a:endParaRPr lang="cs-CZ" sz="11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11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Lijačka</a:t>
            </a:r>
            <a:endParaRPr lang="cs-CZ" sz="11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11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Ludzena</a:t>
            </a:r>
            <a:endParaRPr lang="cs-CZ" sz="11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Makovka </a:t>
            </a:r>
          </a:p>
          <a:p>
            <a:pPr marL="0" indent="0">
              <a:buNone/>
            </a:pPr>
            <a:r>
              <a:rPr lang="cs-CZ" sz="11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Mulka</a:t>
            </a:r>
            <a:endParaRPr lang="cs-CZ" sz="11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11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Himmel</a:t>
            </a:r>
            <a:r>
              <a:rPr lang="cs-CZ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1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ud</a:t>
            </a:r>
            <a:r>
              <a:rPr lang="cs-CZ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1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Ȁäd</a:t>
            </a:r>
            <a:r>
              <a:rPr lang="cs-CZ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>
              <a:buNone/>
            </a:pPr>
            <a:r>
              <a:rPr lang="cs-CZ" sz="11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Netyja</a:t>
            </a:r>
            <a:r>
              <a:rPr lang="cs-CZ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</a:t>
            </a:r>
          </a:p>
          <a:p>
            <a:pPr marL="0" indent="0">
              <a:buNone/>
            </a:pPr>
            <a:r>
              <a:rPr lang="cs-CZ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Opavský koláč</a:t>
            </a:r>
          </a:p>
          <a:p>
            <a:pPr marL="0" indent="0">
              <a:buNone/>
            </a:pPr>
            <a:r>
              <a:rPr lang="cs-CZ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Ostravská klobása</a:t>
            </a:r>
          </a:p>
          <a:p>
            <a:pPr marL="0" indent="0">
              <a:buNone/>
            </a:pPr>
            <a:r>
              <a:rPr lang="cs-CZ" sz="11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Osuch</a:t>
            </a:r>
            <a:endParaRPr lang="cs-CZ" sz="11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Pecák </a:t>
            </a:r>
          </a:p>
          <a:p>
            <a:pPr marL="0" indent="0">
              <a:buNone/>
            </a:pPr>
            <a:r>
              <a:rPr lang="cs-CZ" sz="11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Placki</a:t>
            </a:r>
            <a:r>
              <a:rPr lang="cs-CZ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 </a:t>
            </a:r>
            <a:r>
              <a:rPr lang="cs-CZ" sz="11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blaše</a:t>
            </a:r>
            <a:endParaRPr lang="cs-CZ" sz="11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Plecovník</a:t>
            </a:r>
          </a:p>
          <a:p>
            <a:pPr marL="0" indent="0">
              <a:buNone/>
            </a:pPr>
            <a:r>
              <a:rPr lang="cs-CZ" sz="11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Podpluvníky</a:t>
            </a:r>
            <a:endParaRPr lang="cs-CZ" sz="11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11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Polešniki</a:t>
            </a:r>
            <a:endParaRPr lang="cs-CZ" sz="11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Polská omáčka</a:t>
            </a:r>
          </a:p>
          <a:p>
            <a:pPr marL="0" indent="0">
              <a:buNone/>
            </a:pPr>
            <a:r>
              <a:rPr lang="cs-CZ" sz="11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Pospolka</a:t>
            </a:r>
            <a:endParaRPr lang="cs-CZ" sz="11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Prasečí tanec </a:t>
            </a:r>
          </a:p>
          <a:p>
            <a:pPr marL="0" indent="0">
              <a:buNone/>
            </a:pPr>
            <a:r>
              <a:rPr lang="cs-CZ" sz="11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Prdelanka</a:t>
            </a:r>
            <a:endParaRPr lang="cs-CZ" sz="11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11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Půnčki</a:t>
            </a:r>
            <a:endParaRPr lang="cs-CZ" sz="11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11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Rampampula</a:t>
            </a:r>
            <a:endParaRPr lang="cs-CZ" sz="11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11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Rutsch</a:t>
            </a:r>
            <a:endParaRPr lang="cs-CZ" sz="11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Rybová mačka</a:t>
            </a:r>
          </a:p>
          <a:p>
            <a:pPr marL="0" indent="0">
              <a:buNone/>
            </a:pPr>
            <a:r>
              <a:rPr lang="cs-CZ" sz="11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Schläscher</a:t>
            </a:r>
            <a:r>
              <a:rPr lang="cs-CZ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1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Sträselkucha</a:t>
            </a:r>
            <a:endParaRPr lang="cs-CZ" sz="11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11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Schulmeister</a:t>
            </a:r>
            <a:r>
              <a:rPr lang="cs-CZ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>
              <a:buNone/>
            </a:pPr>
            <a:r>
              <a:rPr lang="cs-CZ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Slezská tlačenka</a:t>
            </a:r>
          </a:p>
          <a:p>
            <a:pPr marL="0" indent="0">
              <a:buNone/>
            </a:pPr>
            <a:r>
              <a:rPr lang="cs-CZ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Slezské koláče s </a:t>
            </a:r>
            <a:r>
              <a:rPr lang="cs-CZ" sz="11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uždib</a:t>
            </a:r>
            <a:r>
              <a:rPr lang="cs-CZ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posyp.</a:t>
            </a:r>
          </a:p>
          <a:p>
            <a:pPr marL="0" indent="0">
              <a:buNone/>
            </a:pPr>
            <a:r>
              <a:rPr lang="cs-CZ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Slezské nebe </a:t>
            </a:r>
          </a:p>
          <a:p>
            <a:pPr marL="0" indent="0">
              <a:buNone/>
            </a:pPr>
            <a:r>
              <a:rPr lang="cs-CZ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Slezský čtvercový koláč</a:t>
            </a:r>
          </a:p>
          <a:p>
            <a:pPr marL="0" indent="0">
              <a:buNone/>
            </a:pPr>
            <a:r>
              <a:rPr lang="cs-CZ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Slezský řízek</a:t>
            </a:r>
          </a:p>
          <a:p>
            <a:pPr marL="0" indent="0">
              <a:buNone/>
            </a:pPr>
            <a:r>
              <a:rPr lang="cs-CZ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Stírka</a:t>
            </a:r>
          </a:p>
          <a:p>
            <a:pPr marL="0" indent="0">
              <a:buNone/>
            </a:pPr>
            <a:r>
              <a:rPr lang="cs-CZ" sz="11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Stryki</a:t>
            </a:r>
            <a:endParaRPr lang="cs-CZ" sz="11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Suši </a:t>
            </a:r>
          </a:p>
          <a:p>
            <a:pPr marL="0" indent="0">
              <a:buNone/>
            </a:pPr>
            <a:r>
              <a:rPr lang="cs-CZ" sz="11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Šimlena</a:t>
            </a:r>
            <a:endParaRPr lang="cs-CZ" sz="11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11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Šmorák</a:t>
            </a:r>
            <a:endParaRPr lang="cs-CZ" sz="11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11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Šoldra</a:t>
            </a:r>
            <a:endParaRPr lang="cs-CZ" sz="11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11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Špyrka</a:t>
            </a:r>
            <a:endParaRPr lang="cs-CZ" sz="11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Štramberské uši</a:t>
            </a:r>
          </a:p>
          <a:p>
            <a:pPr marL="0" indent="0">
              <a:buNone/>
            </a:pPr>
            <a:r>
              <a:rPr lang="cs-CZ" sz="11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Trotscher</a:t>
            </a:r>
            <a:endParaRPr lang="cs-CZ" sz="11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Vařonka</a:t>
            </a:r>
          </a:p>
          <a:p>
            <a:pPr marL="0" indent="0">
              <a:buNone/>
            </a:pPr>
            <a:r>
              <a:rPr lang="cs-CZ" sz="11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Varmuška</a:t>
            </a:r>
            <a:endParaRPr lang="cs-CZ" sz="11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Varmuža I</a:t>
            </a:r>
          </a:p>
          <a:p>
            <a:pPr marL="0" indent="0">
              <a:buNone/>
            </a:pPr>
            <a:r>
              <a:rPr lang="cs-CZ" sz="11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Vilijová</a:t>
            </a:r>
            <a:r>
              <a:rPr lang="cs-CZ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mačka</a:t>
            </a:r>
          </a:p>
          <a:p>
            <a:pPr marL="0" indent="0">
              <a:buNone/>
            </a:pPr>
            <a:r>
              <a:rPr lang="cs-CZ" sz="11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Vodinka</a:t>
            </a:r>
            <a:r>
              <a:rPr lang="cs-CZ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>
              <a:buNone/>
            </a:pPr>
            <a:r>
              <a:rPr lang="cs-CZ" sz="11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Vodžuŋka</a:t>
            </a:r>
            <a:endParaRPr lang="cs-CZ" sz="11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Výslužka</a:t>
            </a:r>
          </a:p>
          <a:p>
            <a:pPr marL="0" indent="0">
              <a:buNone/>
            </a:pPr>
            <a:r>
              <a:rPr lang="cs-CZ" sz="11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Zalyvajka</a:t>
            </a:r>
            <a:r>
              <a:rPr lang="cs-CZ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>
              <a:buNone/>
            </a:pPr>
            <a:r>
              <a:rPr lang="cs-CZ" sz="11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Zavijanka</a:t>
            </a:r>
            <a:endParaRPr lang="cs-CZ" sz="11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Zelníky</a:t>
            </a:r>
          </a:p>
          <a:p>
            <a:pPr marL="0" indent="0">
              <a:buNone/>
            </a:pPr>
            <a:r>
              <a:rPr lang="cs-CZ" sz="11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Zista</a:t>
            </a:r>
            <a:endParaRPr lang="cs-CZ" sz="11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11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Žur</a:t>
            </a:r>
            <a:r>
              <a:rPr lang="cs-CZ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cs-CZ" sz="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251520" y="195486"/>
            <a:ext cx="7488832" cy="504056"/>
          </a:xfrm>
        </p:spPr>
        <p:txBody>
          <a:bodyPr/>
          <a:lstStyle/>
          <a:p>
            <a:r>
              <a:rPr lang="cs-CZ" sz="2000" b="1" dirty="0">
                <a:solidFill>
                  <a:schemeClr val="tx1"/>
                </a:solidFill>
              </a:rPr>
              <a:t>Encyklopedie – heslář slezských pokrmů</a:t>
            </a:r>
          </a:p>
        </p:txBody>
      </p:sp>
    </p:spTree>
    <p:extLst>
      <p:ext uri="{BB962C8B-B14F-4D97-AF65-F5344CB8AC3E}">
        <p14:creationId xmlns:p14="http://schemas.microsoft.com/office/powerpoint/2010/main" val="30817678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23528" y="699542"/>
            <a:ext cx="7416824" cy="403244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9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Bigos</a:t>
            </a:r>
            <a:endParaRPr lang="cs-CZ" sz="9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9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Zelný pokrm z Těšínska, Ostravska a dalších slezských oblastí připravovaný pod vlivem polských vzorů. V chudobných rodinách se kdysi dělával v podobě ohřáté vody z kysaného zelí, k níž se přikusoval chléb nebo brambory. V lepším případě se jednalo o poněkud bohatší pokrm z uvařených brambor zahuštěných moučnou zásmažkou a zalitých </a:t>
            </a:r>
            <a:r>
              <a:rPr lang="cs-CZ" sz="9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zielňačkum</a:t>
            </a:r>
            <a:r>
              <a:rPr lang="cs-CZ" sz="9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tedy zelným nálevem. Častěji je na Těšínsku </a:t>
            </a:r>
            <a:r>
              <a:rPr lang="cs-CZ" sz="9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bigos</a:t>
            </a:r>
            <a:r>
              <a:rPr lang="cs-CZ" sz="9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jinak také zvaný </a:t>
            </a:r>
            <a:r>
              <a:rPr lang="cs-CZ" sz="9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bigoš</a:t>
            </a:r>
            <a:r>
              <a:rPr lang="cs-CZ" sz="9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či </a:t>
            </a:r>
            <a:r>
              <a:rPr lang="cs-CZ" sz="9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bigus</a:t>
            </a:r>
            <a:r>
              <a:rPr lang="cs-CZ" sz="9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doložený jako hustší pokrm s podílem zelí, a to hned v několika různých variantách: například jako bezmasá zelná polévka, v podhorských oblastech s přidáním hub, dále zadělávaná zelná polévka s uzeným masem, anebo „</a:t>
            </a:r>
            <a:r>
              <a:rPr lang="cs-CZ" sz="9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gyŋsto</a:t>
            </a:r>
            <a:r>
              <a:rPr lang="cs-CZ" sz="9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9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polyfka</a:t>
            </a:r>
            <a:r>
              <a:rPr lang="cs-CZ" sz="9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9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žymjoki</a:t>
            </a:r>
            <a:r>
              <a:rPr lang="cs-CZ" sz="9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9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nakrote</a:t>
            </a:r>
            <a:r>
              <a:rPr lang="cs-CZ" sz="9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zeli, </a:t>
            </a:r>
            <a:r>
              <a:rPr lang="cs-CZ" sz="9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marekvje</a:t>
            </a:r>
            <a:r>
              <a:rPr lang="cs-CZ" sz="9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teš </a:t>
            </a:r>
            <a:r>
              <a:rPr lang="cs-CZ" sz="9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kyŋs</a:t>
            </a:r>
            <a:r>
              <a:rPr lang="cs-CZ" sz="9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9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mjyŋsa</a:t>
            </a:r>
            <a:r>
              <a:rPr lang="cs-CZ" sz="9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9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všycko</a:t>
            </a:r>
            <a:r>
              <a:rPr lang="cs-CZ" sz="9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9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dokupy</a:t>
            </a:r>
            <a:r>
              <a:rPr lang="cs-CZ" sz="9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“, tedy hustá polévka z brambor, mrkve a kousků masa. </a:t>
            </a:r>
            <a:r>
              <a:rPr lang="cs-CZ" sz="9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Bigos</a:t>
            </a:r>
            <a:r>
              <a:rPr lang="cs-CZ" sz="9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 ale na Těšínsku mohlo říkat jakékoli husté polévce s přídavkem zelí nebo zeleniny, jak dosvědčila pamětnice, když ohodnotila zasmažené jídlo s množstvím zeleniny, brambor, česneku slovy, že to byl „</a:t>
            </a:r>
            <a:r>
              <a:rPr lang="cs-CZ" sz="9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taki</a:t>
            </a:r>
            <a:r>
              <a:rPr lang="cs-CZ" sz="9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9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bigus</a:t>
            </a:r>
            <a:r>
              <a:rPr lang="cs-CZ" sz="9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co </a:t>
            </a:r>
            <a:r>
              <a:rPr lang="cs-CZ" sz="9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gdo</a:t>
            </a:r>
            <a:r>
              <a:rPr lang="cs-CZ" sz="9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měl na </a:t>
            </a:r>
            <a:r>
              <a:rPr lang="cs-CZ" sz="9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zahradce</a:t>
            </a:r>
            <a:r>
              <a:rPr lang="cs-CZ" sz="9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to tam dal</a:t>
            </a:r>
            <a:r>
              <a:rPr lang="cs-CZ" sz="9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“. Na Opavsku se v 19. století připravovalo vepřové maso vařené v zelí, pojmenované </a:t>
            </a:r>
            <a:r>
              <a:rPr lang="cs-CZ" sz="9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polské maso</a:t>
            </a:r>
            <a:r>
              <a:rPr lang="cs-CZ" sz="9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vzdáleně připomínalo právě </a:t>
            </a:r>
            <a:r>
              <a:rPr lang="cs-CZ" sz="9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bigos</a:t>
            </a:r>
            <a:r>
              <a:rPr lang="cs-CZ" sz="9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Také v německých oblastech Dolního a Horního Slezska se před druhu světovou válkou označovalo názvem </a:t>
            </a:r>
            <a:r>
              <a:rPr lang="cs-CZ" sz="9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Bigusch</a:t>
            </a:r>
            <a:r>
              <a:rPr lang="cs-CZ" sz="9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vepřové maso, někdy doplněné uzeným, dušené v kysaném zelí. Na Ostravsku a Karvinsku </a:t>
            </a:r>
            <a:r>
              <a:rPr lang="cs-CZ" sz="9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bigos</a:t>
            </a:r>
            <a:r>
              <a:rPr lang="cs-CZ" sz="9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zdomácněl v souvislosti s rozvojem průmyslové výroby po polovině 19. století, kdy sem přicházela početná migrace z Haliče a vařil se obvykle v podobě husté polévky s kysaným, někdy i hlávkovým zelím, masem či </a:t>
            </a:r>
            <a:r>
              <a:rPr lang="cs-CZ" sz="9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klobácou</a:t>
            </a:r>
            <a:r>
              <a:rPr lang="cs-CZ" sz="9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jinými ingrediencemi. </a:t>
            </a:r>
          </a:p>
          <a:p>
            <a:pPr marL="0" indent="0">
              <a:buNone/>
            </a:pPr>
            <a:r>
              <a:rPr lang="cs-CZ" sz="9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Bigos</a:t>
            </a:r>
            <a:r>
              <a:rPr lang="cs-CZ" sz="9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 stal v uvedených regionech v průběhu doby velmi oblíbeným jídlem, ať už se pod tímto názvem myslelo cokoli. Postup jeho přípravy a konkrétní suroviny se individuálně velmi lišily, společným jmenovatelem zůstávalo zelí.  V československém socialistickém veřejném stravování bylo možno se setkat například s </a:t>
            </a:r>
            <a:r>
              <a:rPr lang="cs-CZ" sz="9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hornoslezským </a:t>
            </a:r>
            <a:r>
              <a:rPr lang="cs-CZ" sz="9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bigosem</a:t>
            </a:r>
            <a:r>
              <a:rPr lang="cs-CZ" sz="9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(zapečeným pokrmem z vrstev brambor, zelí, pečeného masa a dalších přídatků) či </a:t>
            </a:r>
            <a:r>
              <a:rPr lang="cs-CZ" sz="9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těšínským </a:t>
            </a:r>
            <a:r>
              <a:rPr lang="cs-CZ" sz="9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bigusem</a:t>
            </a:r>
            <a:r>
              <a:rPr lang="cs-CZ" sz="9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(pokrmem ze zahuštěného uzeného vývaru s kysaným zelím a krájeným uzeným masem, zjemněný smetanou a podávaný s brambory). Pod pojmem </a:t>
            </a:r>
            <a:r>
              <a:rPr lang="cs-CZ" sz="9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slezský </a:t>
            </a:r>
            <a:r>
              <a:rPr lang="cs-CZ" sz="9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bigos</a:t>
            </a:r>
            <a:r>
              <a:rPr lang="cs-CZ" sz="9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 v současné české gastronomii a na kulinářských serverech prezentuje polévka ze směsi různých druhů masa a uzenin, se zelím, sušenými švestkami, dokonce rajským protlakem nebo paprikou. </a:t>
            </a:r>
          </a:p>
          <a:p>
            <a:pPr marL="0" indent="0">
              <a:buNone/>
            </a:pPr>
            <a:r>
              <a:rPr lang="cs-CZ" sz="9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Název uvedených variantních pokrmů odkazuje na polsko-litevský </a:t>
            </a:r>
            <a:r>
              <a:rPr lang="cs-CZ" sz="9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bigos</a:t>
            </a:r>
            <a:r>
              <a:rPr lang="cs-CZ" sz="9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doložený koncem 16. století jako označení pro huspeninu ze sekaného masa. Ve smyslu jídla z masa vařeného v zelí je poprvé zmiňován ve Slezsku, v soudních knihách města </a:t>
            </a:r>
            <a:r>
              <a:rPr lang="cs-CZ" sz="9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Tarnovice</a:t>
            </a:r>
            <a:r>
              <a:rPr lang="cs-CZ" sz="9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roku 1675, v polských pramenech až koncem 18. století. V Polsku, odkud pokrm pochází, je </a:t>
            </a:r>
            <a:r>
              <a:rPr lang="cs-CZ" sz="9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bigos</a:t>
            </a:r>
            <a:r>
              <a:rPr lang="cs-CZ" sz="9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stále živý; jedná se o velmi chutnou hustou směs připravovanou z dušeného hlávkového i kysaného zelí, masa a klobásy, ochucenou bobkovým listem, novým kořením a dalšími ingrediencemi, vařenou podle individuálních rodinných receptů. </a:t>
            </a:r>
            <a:r>
              <a:rPr lang="cs-CZ" sz="9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Bigos</a:t>
            </a:r>
            <a:r>
              <a:rPr lang="cs-CZ" sz="9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9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śląski</a:t>
            </a:r>
            <a:r>
              <a:rPr lang="cs-CZ" sz="9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(tedy </a:t>
            </a:r>
            <a:r>
              <a:rPr lang="cs-CZ" sz="9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slezský </a:t>
            </a:r>
            <a:r>
              <a:rPr lang="cs-CZ" sz="9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bigos</a:t>
            </a:r>
            <a:r>
              <a:rPr lang="cs-CZ" sz="9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ve smyslu hustého jídla z kysaného zelí, vepřového masa, malých </a:t>
            </a:r>
            <a:r>
              <a:rPr lang="cs-CZ" sz="9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klusků</a:t>
            </a:r>
            <a:r>
              <a:rPr lang="cs-CZ" sz="9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(knedlíčků) a koření je od roku 2008 na seznamu tradičních pokrmů Slezského vojvodství. </a:t>
            </a:r>
            <a:r>
              <a:rPr lang="cs-CZ" sz="9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Bigos</a:t>
            </a:r>
            <a:r>
              <a:rPr lang="cs-CZ" sz="9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9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wielkopolski</a:t>
            </a:r>
            <a:r>
              <a:rPr lang="cs-CZ" sz="9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(tedy </a:t>
            </a:r>
            <a:r>
              <a:rPr lang="cs-CZ" sz="9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velkopolský </a:t>
            </a:r>
            <a:r>
              <a:rPr lang="cs-CZ" sz="9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bigos</a:t>
            </a:r>
            <a:r>
              <a:rPr lang="cs-CZ" sz="9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dělaný ze zelí, vícero druhů masa, klobásy, hub, sušených švestek, ochucený česnekem je od roku 2009 zapsán na seznamu tradičních pokrmů Velkopolského vojvodství. </a:t>
            </a:r>
            <a:r>
              <a:rPr lang="cs-CZ" sz="9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FOTO</a:t>
            </a:r>
            <a:endParaRPr lang="cs-CZ" sz="9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Vyhlídal 1895, s. 447; Pozůstalost V. Hauera (před 1906); 100 +10 receptů 1978, s. 50, 62; </a:t>
            </a:r>
            <a:r>
              <a:rPr lang="cs-CZ" sz="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Gracová</a:t>
            </a:r>
            <a:r>
              <a:rPr lang="cs-CZ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1992, s. 11; </a:t>
            </a:r>
            <a:r>
              <a:rPr lang="cs-CZ" sz="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Bańkowski</a:t>
            </a:r>
            <a:r>
              <a:rPr lang="cs-CZ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2000, s. 51; </a:t>
            </a:r>
            <a:r>
              <a:rPr lang="cs-CZ" sz="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Raak</a:t>
            </a:r>
            <a:r>
              <a:rPr lang="cs-CZ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2003, s. 39; Bojková 2007, s. 33 (pamětnické výpovědi); </a:t>
            </a:r>
            <a:r>
              <a:rPr lang="cs-CZ" sz="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Stanisław</a:t>
            </a:r>
            <a:r>
              <a:rPr lang="cs-CZ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Czerniecki</a:t>
            </a:r>
            <a:r>
              <a:rPr lang="cs-CZ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2012, s. 182; </a:t>
            </a:r>
            <a:r>
              <a:rPr lang="cs-CZ" sz="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Przymusiała</a:t>
            </a:r>
            <a:r>
              <a:rPr lang="cs-CZ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cs-CZ" sz="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Świtała-Trybek</a:t>
            </a:r>
            <a:r>
              <a:rPr lang="cs-CZ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2021, s. 89; Akta </a:t>
            </a:r>
            <a:r>
              <a:rPr lang="cs-CZ" sz="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miasta</a:t>
            </a:r>
            <a:r>
              <a:rPr lang="cs-CZ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Tarnowskie</a:t>
            </a:r>
            <a:r>
              <a:rPr lang="cs-CZ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Góry</a:t>
            </a:r>
            <a:r>
              <a:rPr lang="cs-CZ" sz="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(1667-1675). 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251520" y="195486"/>
            <a:ext cx="7488832" cy="504056"/>
          </a:xfrm>
        </p:spPr>
        <p:txBody>
          <a:bodyPr/>
          <a:lstStyle/>
          <a:p>
            <a:r>
              <a:rPr lang="cs-CZ" sz="2000" b="1" dirty="0">
                <a:solidFill>
                  <a:schemeClr val="tx1"/>
                </a:solidFill>
              </a:rPr>
              <a:t> Příkladová hesla</a:t>
            </a:r>
          </a:p>
        </p:txBody>
      </p:sp>
    </p:spTree>
    <p:extLst>
      <p:ext uri="{BB962C8B-B14F-4D97-AF65-F5344CB8AC3E}">
        <p14:creationId xmlns:p14="http://schemas.microsoft.com/office/powerpoint/2010/main" val="10287852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23528" y="843558"/>
            <a:ext cx="7416824" cy="388843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Stravování – především pokrmy, nápoje a jejich uskupení; ustálené zvyky spojené jejich přípravou, podáváním a konzumací.</a:t>
            </a:r>
          </a:p>
          <a:p>
            <a:pPr marL="0" indent="0">
              <a:buNone/>
            </a:pPr>
            <a:endParaRPr lang="cs-CZ" sz="9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 případě kulinárního dědictví se formovaly v určitém geografickém, přírodním, kulturním a společenském prostředí a staly se součástí identity určité komunity. </a:t>
            </a:r>
          </a:p>
          <a:p>
            <a:pPr marL="0" indent="0">
              <a:buNone/>
            </a:pPr>
            <a:endParaRPr lang="cs-CZ" sz="9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Jedná se o významné, ba jedinečné součásti života společenství určitého území, které jsou výsledkem materiální a duchovní činnosti jeho předků předávané z generace na generaci, současně jsou projevem místní či regionální, v některých případech i nadregionální identity a nezbytností pro zachovávání její kontinuity a komunitního dialogu obyvatel.</a:t>
            </a:r>
          </a:p>
          <a:p>
            <a:pPr marL="0" indent="0">
              <a:buNone/>
            </a:pPr>
            <a:endParaRPr lang="cs-CZ" sz="9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1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Zjednodušeně: jídlo a pití, které hrálo </a:t>
            </a:r>
            <a:r>
              <a:rPr lang="cs-CZ" sz="1600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rozhodnou roli ve stravování a kultuře každodennosti</a:t>
            </a:r>
            <a:r>
              <a:rPr lang="cs-CZ" sz="1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přecházelo z pokolení na pokolení; dnes se možná nedělá, ale je v paměti a je vnímáno jeho hodnota pro naše předky.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7560840" cy="507703"/>
          </a:xfrm>
        </p:spPr>
        <p:txBody>
          <a:bodyPr/>
          <a:lstStyle/>
          <a:p>
            <a:r>
              <a:rPr lang="cs-CZ" sz="2000" b="1" dirty="0">
                <a:solidFill>
                  <a:schemeClr val="tx1"/>
                </a:solidFill>
              </a:rPr>
              <a:t>  Kulinární kultura a dědictví</a:t>
            </a:r>
          </a:p>
        </p:txBody>
      </p:sp>
    </p:spTree>
    <p:extLst>
      <p:ext uri="{BB962C8B-B14F-4D97-AF65-F5344CB8AC3E}">
        <p14:creationId xmlns:p14="http://schemas.microsoft.com/office/powerpoint/2010/main" val="40322547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287524" y="987574"/>
            <a:ext cx="4968552" cy="388843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endParaRPr lang="cs-CZ" sz="15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cs-CZ" sz="15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cs-CZ" sz="15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cs-CZ" sz="1500" dirty="0">
              <a:solidFill>
                <a:srgbClr val="000000"/>
              </a:solidFill>
            </a:endParaRPr>
          </a:p>
          <a:p>
            <a:endParaRPr lang="cs-CZ" sz="1600" b="1" dirty="0"/>
          </a:p>
          <a:p>
            <a:endParaRPr lang="cs-CZ" sz="1600" b="1" dirty="0"/>
          </a:p>
          <a:p>
            <a:endParaRPr lang="cs-CZ" sz="1300" dirty="0">
              <a:solidFill>
                <a:srgbClr val="395990"/>
              </a:solidFill>
              <a:latin typeface="Usual"/>
              <a:cs typeface="Calibri" panose="020F0502020204030204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30EFA13-4344-40BC-8156-CD65DA493C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493" y="1608377"/>
            <a:ext cx="4112306" cy="308360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6EE1FFD-B72C-48B5-A8BF-25C915FEBE3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10800" r="6951" b="10800"/>
          <a:stretch/>
        </p:blipFill>
        <p:spPr>
          <a:xfrm>
            <a:off x="549751" y="2016110"/>
            <a:ext cx="3886084" cy="2686164"/>
          </a:xfrm>
          <a:prstGeom prst="rect">
            <a:avLst/>
          </a:prstGeom>
        </p:spPr>
      </p:pic>
      <p:pic>
        <p:nvPicPr>
          <p:cNvPr id="9" name="Zástupný symbol pro obsah 3" descr="P1010068.JPG">
            <a:extLst>
              <a:ext uri="{FF2B5EF4-FFF2-40B4-BE49-F238E27FC236}">
                <a16:creationId xmlns:a16="http://schemas.microsoft.com/office/drawing/2014/main" id="{B3A20F14-F068-469A-99EF-BC9BF9ABB8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42440" t="16683" r="13334" b="68119"/>
          <a:stretch/>
        </p:blipFill>
        <p:spPr>
          <a:xfrm>
            <a:off x="3275856" y="49055"/>
            <a:ext cx="5782956" cy="1486985"/>
          </a:xfrm>
          <a:prstGeom prst="rect">
            <a:avLst/>
          </a:prstGeom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1D1E772B-88C2-40BB-A0C1-AF292E9B5F73}"/>
              </a:ext>
            </a:extLst>
          </p:cNvPr>
          <p:cNvSpPr/>
          <p:nvPr/>
        </p:nvSpPr>
        <p:spPr>
          <a:xfrm>
            <a:off x="287524" y="267494"/>
            <a:ext cx="24482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 err="1"/>
              <a:t>Bigos</a:t>
            </a:r>
            <a:r>
              <a:rPr lang="cs-CZ" sz="2000" b="1" dirty="0"/>
              <a:t> / slezský </a:t>
            </a:r>
            <a:r>
              <a:rPr lang="cs-CZ" sz="2000" b="1" dirty="0" err="1"/>
              <a:t>bigos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5205814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23528" y="771550"/>
            <a:ext cx="7416824" cy="396044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Pecák</a:t>
            </a:r>
            <a:r>
              <a:rPr 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>
              <a:buNone/>
            </a:pPr>
            <a:r>
              <a:rPr 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Slavnostní kynutý koláč ze světlé mouky z Kravařsku, regionu na pomezí Moravy a Slezska. Býval okrouhlý, větších rozměrů, namazaný povidly ze slív nebo sušených hrušek, makovou směsí nebo i dušeným zelím. Připravoval se hlavně na svatební hostiny, při nichž se krájel a konzumoval s kávou. Původně se pekl v chlebové peci, proto česky nazývaný </a:t>
            </a:r>
            <a:r>
              <a:rPr lang="cs-CZ" sz="16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pecák</a:t>
            </a:r>
            <a:r>
              <a:rPr 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do níž se sázel dřevěnou lopatou, proto také </a:t>
            </a:r>
            <a:r>
              <a:rPr lang="cs-CZ" sz="16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lopaťák</a:t>
            </a:r>
            <a:r>
              <a:rPr lang="cs-CZ" sz="16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Podobal se –&gt; </a:t>
            </a:r>
            <a:r>
              <a:rPr lang="cs-CZ" sz="16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vdolku</a:t>
            </a:r>
            <a:r>
              <a:rPr 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rozšířenému už nejpozději počátkem 19. století ve většině regionů severovýchodní Moravy, na Valašsku novodobě nazývanému –&gt; </a:t>
            </a:r>
            <a:r>
              <a:rPr lang="cs-CZ" sz="16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frgál</a:t>
            </a:r>
            <a:r>
              <a:rPr 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či opavskému koláči označovanému </a:t>
            </a:r>
            <a:r>
              <a:rPr lang="cs-CZ" sz="16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výslužka</a:t>
            </a:r>
            <a:r>
              <a:rPr 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který se po skončení </a:t>
            </a:r>
            <a:r>
              <a:rPr lang="cs-CZ" sz="16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veselí</a:t>
            </a:r>
            <a:r>
              <a:rPr 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neboli svatby dělil mezi hosty a býval „</a:t>
            </a:r>
            <a:r>
              <a:rPr lang="cs-CZ" sz="16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veliký jako lopata</a:t>
            </a:r>
            <a:r>
              <a:rPr 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“. Dnes už jsou všechny druhy uvedených koláčů pouze v paměti zájemců o staré obyčeje.</a:t>
            </a:r>
          </a:p>
          <a:p>
            <a:pPr marL="0" indent="0">
              <a:buNone/>
            </a:pPr>
            <a:r>
              <a:rPr lang="cs-CZ" sz="11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Zíbrt</a:t>
            </a:r>
            <a:r>
              <a:rPr lang="cs-CZ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1928 (</a:t>
            </a:r>
            <a:r>
              <a:rPr lang="cs-CZ" sz="11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Gallaš</a:t>
            </a:r>
            <a:r>
              <a:rPr lang="cs-CZ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1826), s. 55; Myslivec 1933, s. 65; Mapování tradic (2014), </a:t>
            </a:r>
            <a:r>
              <a:rPr lang="cs-CZ" sz="11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nestr</a:t>
            </a:r>
            <a:r>
              <a:rPr lang="cs-CZ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  <a:endParaRPr lang="cs-CZ" sz="12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>
              <a:buNone/>
            </a:pPr>
            <a:endParaRPr lang="cs-CZ" sz="1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251520" y="195486"/>
            <a:ext cx="7488832" cy="504056"/>
          </a:xfrm>
        </p:spPr>
        <p:txBody>
          <a:bodyPr/>
          <a:lstStyle/>
          <a:p>
            <a:r>
              <a:rPr lang="cs-CZ" sz="2000" b="1" dirty="0">
                <a:solidFill>
                  <a:schemeClr val="tx1"/>
                </a:solidFill>
              </a:rPr>
              <a:t> Slezsko - heslář</a:t>
            </a:r>
          </a:p>
        </p:txBody>
      </p:sp>
    </p:spTree>
    <p:extLst>
      <p:ext uri="{BB962C8B-B14F-4D97-AF65-F5344CB8AC3E}">
        <p14:creationId xmlns:p14="http://schemas.microsoft.com/office/powerpoint/2010/main" val="19552060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23528" y="843558"/>
            <a:ext cx="4968552" cy="3888432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cs-CZ" sz="1500" dirty="0">
              <a:solidFill>
                <a:srgbClr val="000000"/>
              </a:solidFill>
            </a:endParaRPr>
          </a:p>
          <a:p>
            <a:endParaRPr lang="cs-CZ" sz="1600" b="1" dirty="0"/>
          </a:p>
          <a:p>
            <a:endParaRPr lang="cs-CZ" sz="1600" b="1" dirty="0"/>
          </a:p>
          <a:p>
            <a:endParaRPr lang="cs-CZ" sz="1300" dirty="0">
              <a:solidFill>
                <a:srgbClr val="395990"/>
              </a:solidFill>
              <a:latin typeface="Usual"/>
              <a:cs typeface="Calibri" panose="020F050202020403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A91EAA7-C05F-4AFE-81B4-D1164CBA46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1" r="6601" b="3334"/>
          <a:stretch/>
        </p:blipFill>
        <p:spPr>
          <a:xfrm>
            <a:off x="2987824" y="84737"/>
            <a:ext cx="6050452" cy="4974025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14E3C332-7F01-48DB-95C5-5BF7265FAEDD}"/>
              </a:ext>
            </a:extLst>
          </p:cNvPr>
          <p:cNvSpPr/>
          <p:nvPr/>
        </p:nvSpPr>
        <p:spPr>
          <a:xfrm>
            <a:off x="323529" y="195486"/>
            <a:ext cx="23762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>
                <a:latin typeface="+mj-lt"/>
                <a:cs typeface="Calibri" panose="020F0502020204030204" pitchFamily="34" charset="0"/>
              </a:rPr>
              <a:t>Pecák</a:t>
            </a:r>
            <a:endParaRPr lang="cs-CZ" sz="2000" dirty="0"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64115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23528" y="699542"/>
            <a:ext cx="7416824" cy="403244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Koloč</a:t>
            </a:r>
            <a:r>
              <a:rPr lang="cs-CZ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 plech</a:t>
            </a:r>
            <a:endParaRPr lang="cs-CZ" sz="1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Moučný pokrm typický pro Těšínsko, </a:t>
            </a:r>
            <a:r>
              <a:rPr lang="cs-CZ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Ratibořsko</a:t>
            </a:r>
            <a:r>
              <a:rPr lang="cs-CZ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 další části Horního Slezska, pečený v peci, později v troubě na velkém pekáči nebo na plechu (odtud rozšířené pojmenování </a:t>
            </a:r>
            <a:r>
              <a:rPr lang="cs-CZ" sz="14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koloč</a:t>
            </a:r>
            <a:r>
              <a:rPr lang="cs-CZ" sz="14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 plech</a:t>
            </a:r>
            <a:r>
              <a:rPr lang="cs-CZ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 Tenké kynuté těsto se pokrývalo vyšší vrstvou tvarohové, makové nebo jiné směsi, případně sezónním ovocem, zejména krájenými jablky, švestkami, v podhorských oblastech Jesenicka v sezónně třeba i borůvkami. Nakonec se posypalo drobenkou z másla, mouky a cukru. Po upečení v troubě se koláč krájel na čtverce a pocukroval. </a:t>
            </a:r>
            <a:r>
              <a:rPr lang="cs-CZ" sz="14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Koloč</a:t>
            </a:r>
            <a:r>
              <a:rPr lang="cs-CZ" sz="14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 plech</a:t>
            </a:r>
            <a:r>
              <a:rPr lang="cs-CZ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 dříve se běžně dělával spíše v zámožnějších městských i selských domácnostech, jinde jen ve svátky. V německém prostředí se mu říkalo –&gt; </a:t>
            </a:r>
            <a:r>
              <a:rPr lang="cs-CZ" sz="14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Schläscher</a:t>
            </a:r>
            <a:r>
              <a:rPr lang="cs-CZ" sz="14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Kucha</a:t>
            </a:r>
            <a:r>
              <a:rPr lang="cs-CZ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14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Sträselkucha</a:t>
            </a:r>
            <a:r>
              <a:rPr lang="cs-CZ" sz="14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neboli </a:t>
            </a:r>
            <a:r>
              <a:rPr lang="cs-CZ" sz="14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Steuselkuchen</a:t>
            </a:r>
            <a:r>
              <a:rPr lang="cs-CZ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tedy –&gt; </a:t>
            </a:r>
            <a:r>
              <a:rPr lang="cs-CZ" sz="14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drobenkový koláč</a:t>
            </a:r>
            <a:r>
              <a:rPr lang="cs-CZ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 </a:t>
            </a:r>
            <a:r>
              <a:rPr lang="cs-CZ" sz="14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Koláč na plech</a:t>
            </a:r>
            <a:r>
              <a:rPr lang="cs-CZ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 v české a zejména v polské části Slezska stále připravuje, jeho variabilita je ale větší než dříve. Kromě tradičních makových a tvarohových pomazánek či švestek se peče i s meruňkami, rybízem i s jiným ovocem. V  roce 2007 byl zaevidován v soupise tradičních produktů Opolského vojvodství, roku 2011 byl uznán za produkt Slezského vojevodství chráněný zeměpisným označením EU. V poslední době se objevuje i v naší v obchodní síti ve slezské části česko-polského příhraničí, například v Opavě.</a:t>
            </a:r>
          </a:p>
          <a:p>
            <a:pPr marL="0" indent="0">
              <a:buNone/>
            </a:pPr>
            <a:r>
              <a:rPr lang="cs-CZ" sz="1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Olbrich</a:t>
            </a:r>
            <a:r>
              <a:rPr lang="cs-CZ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1994, s. 39; Peterková a kol. 2006, s. 46; </a:t>
            </a:r>
            <a:r>
              <a:rPr lang="cs-CZ" sz="1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Tinzová</a:t>
            </a:r>
            <a:r>
              <a:rPr lang="cs-CZ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cs-CZ" sz="1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Klaner</a:t>
            </a:r>
            <a:r>
              <a:rPr lang="cs-CZ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2011, s. 20; </a:t>
            </a:r>
            <a:r>
              <a:rPr lang="cs-CZ" sz="1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Przymusiała</a:t>
            </a:r>
            <a:r>
              <a:rPr lang="cs-CZ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cs-CZ" sz="1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Świtała-Trybek</a:t>
            </a:r>
            <a:r>
              <a:rPr lang="cs-CZ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2021, s. 292; </a:t>
            </a:r>
            <a:r>
              <a:rPr lang="cs-CZ" sz="1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Lista</a:t>
            </a:r>
            <a:r>
              <a:rPr lang="cs-CZ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produktów</a:t>
            </a:r>
            <a:r>
              <a:rPr lang="cs-CZ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tradycyjnych</a:t>
            </a:r>
            <a:r>
              <a:rPr lang="cs-CZ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terénní šetření Opavsko, Těšínsko 2019-2022.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251520" y="195486"/>
            <a:ext cx="7488832" cy="504056"/>
          </a:xfrm>
        </p:spPr>
        <p:txBody>
          <a:bodyPr/>
          <a:lstStyle/>
          <a:p>
            <a:r>
              <a:rPr lang="cs-CZ" sz="2000" b="1" dirty="0">
                <a:solidFill>
                  <a:schemeClr val="tx1"/>
                </a:solidFill>
              </a:rPr>
              <a:t> Příkladová hesla</a:t>
            </a:r>
          </a:p>
        </p:txBody>
      </p:sp>
    </p:spTree>
    <p:extLst>
      <p:ext uri="{BB962C8B-B14F-4D97-AF65-F5344CB8AC3E}">
        <p14:creationId xmlns:p14="http://schemas.microsoft.com/office/powerpoint/2010/main" val="34081962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251520" y="195486"/>
            <a:ext cx="7488832" cy="504056"/>
          </a:xfrm>
        </p:spPr>
        <p:txBody>
          <a:bodyPr/>
          <a:lstStyle/>
          <a:p>
            <a:r>
              <a:rPr lang="cs-CZ" sz="2000" b="1" dirty="0">
                <a:solidFill>
                  <a:schemeClr val="tx1"/>
                </a:solidFill>
              </a:rPr>
              <a:t> </a:t>
            </a:r>
            <a:r>
              <a:rPr lang="cs-CZ" sz="2000" b="1" dirty="0" err="1">
                <a:solidFill>
                  <a:schemeClr val="tx1"/>
                </a:solidFill>
              </a:rPr>
              <a:t>Koloč</a:t>
            </a:r>
            <a:r>
              <a:rPr lang="cs-CZ" sz="2000" b="1" dirty="0">
                <a:solidFill>
                  <a:schemeClr val="tx1"/>
                </a:solidFill>
              </a:rPr>
              <a:t> na plech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EA2382DE-7134-41DE-86D2-E2E43A11126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00" r="2401"/>
          <a:stretch/>
        </p:blipFill>
        <p:spPr>
          <a:xfrm>
            <a:off x="251520" y="1295721"/>
            <a:ext cx="5020023" cy="344098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196D66C3-A4B1-40A4-B86A-0FF7E061681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1" t="13601" r="5900" b="30400"/>
          <a:stretch/>
        </p:blipFill>
        <p:spPr>
          <a:xfrm>
            <a:off x="4718840" y="145940"/>
            <a:ext cx="4173945" cy="1918654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DE9872E7-9C2C-4775-92AB-E824A8CB30F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3" t="2501" r="10547" b="29912"/>
          <a:stretch/>
        </p:blipFill>
        <p:spPr>
          <a:xfrm>
            <a:off x="5148064" y="2229874"/>
            <a:ext cx="3888432" cy="231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2246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23528" y="843558"/>
            <a:ext cx="4968552" cy="388843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endParaRPr lang="cs-CZ" sz="15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cs-CZ" sz="15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cs-CZ" sz="15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cs-CZ" sz="15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Děkujeme za pozornost.</a:t>
            </a:r>
          </a:p>
          <a:p>
            <a:endParaRPr lang="cs-CZ" sz="1500" dirty="0">
              <a:solidFill>
                <a:srgbClr val="000000"/>
              </a:solidFill>
            </a:endParaRPr>
          </a:p>
          <a:p>
            <a:endParaRPr lang="cs-CZ" sz="1600" b="1" dirty="0"/>
          </a:p>
          <a:p>
            <a:endParaRPr lang="cs-CZ" sz="1600" b="1" dirty="0"/>
          </a:p>
          <a:p>
            <a:endParaRPr lang="cs-CZ" sz="1300" dirty="0">
              <a:solidFill>
                <a:srgbClr val="395990"/>
              </a:solidFill>
              <a:latin typeface="Usual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10578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23528" y="843558"/>
            <a:ext cx="7416824" cy="388843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600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Pokrmy a nápoje s prokázanou hodnotou kulinárního dědictví</a:t>
            </a:r>
          </a:p>
          <a:p>
            <a:pPr marL="0" indent="0">
              <a:buNone/>
            </a:pPr>
            <a:r>
              <a:rPr 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mohou být stále </a:t>
            </a:r>
            <a:r>
              <a:rPr lang="cs-CZ" sz="1600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přítomné ve stravování</a:t>
            </a:r>
            <a:r>
              <a:rPr 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původních entit v původním prostředí a území na úrovni běžné i příležitostné součásti všedního, svátečního či jinak motivovaného jídelníčku (</a:t>
            </a:r>
            <a:r>
              <a:rPr lang="cs-CZ" sz="16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bosáky, bramborový placek, černý </a:t>
            </a:r>
            <a:r>
              <a:rPr lang="cs-CZ" sz="16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kuba</a:t>
            </a:r>
            <a:r>
              <a:rPr lang="cs-CZ" sz="16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hovězí maso a křenová /svíčková omáčka, mazanec, </a:t>
            </a:r>
            <a:r>
              <a:rPr lang="cs-CZ" sz="16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vilijová</a:t>
            </a:r>
            <a:r>
              <a:rPr lang="cs-CZ" sz="16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mačka</a:t>
            </a:r>
            <a:r>
              <a:rPr 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 </a:t>
            </a:r>
          </a:p>
          <a:p>
            <a:pPr marL="0" indent="0">
              <a:buNone/>
            </a:pPr>
            <a:r>
              <a:rPr 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mohou být </a:t>
            </a:r>
            <a:r>
              <a:rPr lang="cs-CZ" sz="1600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identifikované v paměti</a:t>
            </a:r>
            <a:r>
              <a:rPr 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jednotlivců a kolektivu, ve stravování obyvatel příslušného území se už ale nevyskytují </a:t>
            </a:r>
            <a:r>
              <a:rPr lang="cs-CZ" sz="16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cs-CZ" sz="16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bryja</a:t>
            </a:r>
            <a:r>
              <a:rPr lang="cs-CZ" sz="16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16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čír</a:t>
            </a:r>
            <a:r>
              <a:rPr lang="cs-CZ" sz="16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16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dumlíkačka</a:t>
            </a:r>
            <a:r>
              <a:rPr lang="cs-CZ" sz="16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chudí rytíři, </a:t>
            </a:r>
            <a:r>
              <a:rPr lang="cs-CZ" sz="16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kapalka</a:t>
            </a:r>
            <a:r>
              <a:rPr lang="cs-CZ" sz="16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16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kapušňok</a:t>
            </a:r>
            <a:r>
              <a:rPr lang="cs-CZ" sz="16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podlesník, </a:t>
            </a:r>
            <a:r>
              <a:rPr lang="cs-CZ" sz="16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zista</a:t>
            </a:r>
            <a:r>
              <a:rPr lang="cs-CZ" sz="16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ad.).</a:t>
            </a:r>
          </a:p>
          <a:p>
            <a:pPr marL="0" indent="0">
              <a:buNone/>
            </a:pPr>
            <a:r>
              <a:rPr 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 mohou být </a:t>
            </a:r>
            <a:r>
              <a:rPr lang="cs-CZ" sz="1600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doložené jen v tradičních paměťových médiích</a:t>
            </a:r>
            <a:r>
              <a:rPr 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na původním území a v současných entitách autochtonních nebo nových obyvatel jsou neznámé, respektive zapomenuté nebo zaniklé (</a:t>
            </a:r>
            <a:r>
              <a:rPr lang="cs-CZ" sz="16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bachnakniala</a:t>
            </a:r>
            <a:r>
              <a:rPr lang="cs-CZ" sz="16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16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halapáč</a:t>
            </a:r>
            <a:r>
              <a:rPr lang="cs-CZ" sz="16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16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himmel</a:t>
            </a:r>
            <a:r>
              <a:rPr lang="cs-CZ" sz="16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</a:t>
            </a:r>
            <a:r>
              <a:rPr lang="cs-CZ" sz="16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ääd</a:t>
            </a:r>
            <a:r>
              <a:rPr lang="cs-CZ" sz="16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16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kugluf</a:t>
            </a:r>
            <a:r>
              <a:rPr lang="cs-CZ" sz="16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mladá husa, </a:t>
            </a:r>
            <a:r>
              <a:rPr lang="cs-CZ" sz="16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prügelkrapfen</a:t>
            </a:r>
            <a:r>
              <a:rPr lang="cs-CZ" sz="16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16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schläsche</a:t>
            </a:r>
            <a:r>
              <a:rPr lang="cs-CZ" sz="16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kucha</a:t>
            </a:r>
            <a:r>
              <a:rPr lang="cs-CZ" sz="16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16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trotscher</a:t>
            </a:r>
            <a:r>
              <a:rPr lang="cs-CZ" sz="16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16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zelniky</a:t>
            </a:r>
            <a:r>
              <a:rPr lang="cs-CZ" sz="16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 </a:t>
            </a:r>
            <a:r>
              <a:rPr lang="cs-CZ" sz="16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hvito</a:t>
            </a:r>
            <a:r>
              <a:rPr 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7560840" cy="507703"/>
          </a:xfrm>
        </p:spPr>
        <p:txBody>
          <a:bodyPr/>
          <a:lstStyle/>
          <a:p>
            <a:r>
              <a:rPr lang="cs-CZ" sz="2000" b="1" dirty="0">
                <a:solidFill>
                  <a:schemeClr val="tx1"/>
                </a:solidFill>
              </a:rPr>
              <a:t>  Kulinární dědictví – stratifikace a verifikace</a:t>
            </a:r>
          </a:p>
        </p:txBody>
      </p:sp>
    </p:spTree>
    <p:extLst>
      <p:ext uri="{BB962C8B-B14F-4D97-AF65-F5344CB8AC3E}">
        <p14:creationId xmlns:p14="http://schemas.microsoft.com/office/powerpoint/2010/main" val="11677655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23528" y="843558"/>
            <a:ext cx="7416824" cy="388843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cs-CZ" sz="1600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Pokrm a nápoje s potenciální hodnotou kulinárního dědictví </a:t>
            </a:r>
            <a:r>
              <a:rPr 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bez rozdílu územní a společenské provenience, s hodnověrnými rysy z hlediska složení, způsobu přípravy, času či společenské relevance, </a:t>
            </a:r>
            <a:r>
              <a:rPr lang="cs-CZ" sz="1600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dokladované však zatím jen ve velmi malém vzorku zdrojů</a:t>
            </a:r>
            <a:r>
              <a:rPr 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neumožňující nezávislou komparaci a kritiku, případně s některými </a:t>
            </a:r>
            <a:r>
              <a:rPr lang="cs-CZ" sz="1600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nevyjasněnými vlastnostmi</a:t>
            </a:r>
            <a:r>
              <a:rPr 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 do provenience, sociálních vazeb, originálního či starobylého postupu přípravy apod.; jedná se o prvky stravování „čekající na zápis“.  </a:t>
            </a:r>
          </a:p>
          <a:p>
            <a:pPr marL="0" indent="0">
              <a:buNone/>
            </a:pPr>
            <a:endParaRPr lang="cs-CZ" sz="9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>
              <a:buNone/>
            </a:pPr>
            <a:r>
              <a:rPr 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Pokrmy a nápoje </a:t>
            </a:r>
            <a:r>
              <a:rPr lang="cs-CZ" sz="1600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málo významné / bezvýznamné prvky</a:t>
            </a:r>
            <a:r>
              <a:rPr 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tvořící příležitostnou součást jídelníčku jen některých vrstev (pokrmy ze zvěřiny a mořských ryb, pokrmy z náhražkových surovin).</a:t>
            </a:r>
          </a:p>
          <a:p>
            <a:pPr marL="0" lvl="0" indent="0">
              <a:buNone/>
            </a:pPr>
            <a:endParaRPr lang="cs-CZ" sz="9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>
              <a:buNone/>
            </a:pPr>
            <a:r>
              <a:rPr lang="cs-CZ" sz="1600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Cizorodé prvky </a:t>
            </a:r>
            <a:r>
              <a:rPr 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stravování daného území a komunity z hlediska jejích tradice, dědictví, kulturně-historických souvislostí. (anglický </a:t>
            </a:r>
            <a:r>
              <a:rPr lang="cs-CZ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rostbeef</a:t>
            </a:r>
            <a:r>
              <a:rPr 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boršč, „</a:t>
            </a:r>
            <a:r>
              <a:rPr lang="cs-CZ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čína</a:t>
            </a:r>
            <a:r>
              <a:rPr 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“, langoš, pizza, </a:t>
            </a:r>
            <a:r>
              <a:rPr lang="cs-CZ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staeky</a:t>
            </a:r>
            <a:r>
              <a:rPr 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apod.).  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7560840" cy="507703"/>
          </a:xfrm>
        </p:spPr>
        <p:txBody>
          <a:bodyPr/>
          <a:lstStyle/>
          <a:p>
            <a:r>
              <a:rPr lang="cs-CZ" sz="2000" b="1" dirty="0">
                <a:solidFill>
                  <a:schemeClr val="tx1"/>
                </a:solidFill>
              </a:rPr>
              <a:t>  Kulinární dědictví – stratifikace a verifikace</a:t>
            </a:r>
          </a:p>
        </p:txBody>
      </p:sp>
    </p:spTree>
    <p:extLst>
      <p:ext uri="{BB962C8B-B14F-4D97-AF65-F5344CB8AC3E}">
        <p14:creationId xmlns:p14="http://schemas.microsoft.com/office/powerpoint/2010/main" val="26880050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23528" y="843558"/>
            <a:ext cx="7416824" cy="388843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Několik slov k </a:t>
            </a:r>
            <a:r>
              <a:rPr lang="cs-CZ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</a:t>
            </a:r>
            <a:r>
              <a:rPr 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-historii díla:</a:t>
            </a:r>
          </a:p>
          <a:p>
            <a:pPr marL="0" lvl="0" indent="0">
              <a:buNone/>
            </a:pPr>
            <a:r>
              <a:rPr 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Představení encyklopedie na </a:t>
            </a:r>
            <a:r>
              <a:rPr lang="cs-CZ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Forum</a:t>
            </a:r>
            <a:r>
              <a:rPr 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Muzeów</a:t>
            </a:r>
            <a:r>
              <a:rPr 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Domowych</a:t>
            </a:r>
            <a:r>
              <a:rPr 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není samoúčelné.</a:t>
            </a:r>
          </a:p>
          <a:p>
            <a:pPr marL="0" lvl="0" indent="0">
              <a:buNone/>
            </a:pPr>
            <a:r>
              <a:rPr lang="cs-CZ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2013</a:t>
            </a:r>
            <a:r>
              <a:rPr 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zde proslovený příspěvek </a:t>
            </a:r>
            <a:r>
              <a:rPr lang="cs-CZ" sz="16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Vícejazyčný slovník pokrmů</a:t>
            </a:r>
            <a:r>
              <a:rPr 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cs-CZ" sz="10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IKor</a:t>
            </a:r>
            <a:r>
              <a:rPr lang="cs-CZ" sz="10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cs-CZ" sz="10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RŽač</a:t>
            </a:r>
            <a:r>
              <a:rPr 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představil koncept aktivit, jejichž součástí měla být </a:t>
            </a:r>
            <a:r>
              <a:rPr lang="cs-CZ" sz="1600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databáze</a:t>
            </a:r>
            <a:r>
              <a:rPr 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názvů a popisů tradičních krajových jídel ze Slezska a česko-polského (slovenského) příhraničí;</a:t>
            </a:r>
          </a:p>
          <a:p>
            <a:pPr marL="0" lvl="0" indent="0">
              <a:buNone/>
            </a:pPr>
            <a:r>
              <a:rPr lang="cs-CZ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2014</a:t>
            </a:r>
            <a:r>
              <a:rPr 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ustavení týmu z pracovníků </a:t>
            </a:r>
            <a:r>
              <a:rPr lang="cs-CZ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VCKDSl</a:t>
            </a:r>
            <a:r>
              <a:rPr 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cs-CZ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ÚLGaT</a:t>
            </a:r>
            <a:r>
              <a:rPr 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 přípravu </a:t>
            </a:r>
            <a:r>
              <a:rPr lang="cs-CZ" sz="1600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korpusu </a:t>
            </a:r>
            <a:r>
              <a:rPr 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cs-CZ" sz="9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IKor</a:t>
            </a:r>
            <a:r>
              <a:rPr lang="cs-CZ" sz="9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cs-CZ" sz="9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RDlu</a:t>
            </a:r>
            <a:r>
              <a:rPr lang="cs-CZ" sz="9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cs-CZ" sz="9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RŽač</a:t>
            </a:r>
            <a:r>
              <a:rPr 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); cíle: výzkum, terénní šetření, </a:t>
            </a:r>
            <a:r>
              <a:rPr lang="cs-CZ" sz="1600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databáze</a:t>
            </a:r>
            <a:r>
              <a:rPr 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1600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bibliografie</a:t>
            </a:r>
            <a:r>
              <a:rPr 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publikované výstupy;</a:t>
            </a:r>
          </a:p>
          <a:p>
            <a:pPr marL="0" lvl="0" indent="0">
              <a:buNone/>
            </a:pPr>
            <a:r>
              <a:rPr 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– představení konceptu na </a:t>
            </a:r>
            <a:r>
              <a:rPr lang="cs-CZ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Forum</a:t>
            </a:r>
            <a:r>
              <a:rPr 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 marL="0" lvl="0" indent="0">
              <a:buNone/>
            </a:pPr>
            <a:r>
              <a:rPr lang="cs-CZ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2018</a:t>
            </a:r>
            <a:r>
              <a:rPr 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zahájení projektu MK NAKI II Kulinární kultura českých zemí (</a:t>
            </a:r>
            <a:r>
              <a:rPr lang="cs-CZ" sz="9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IKor</a:t>
            </a:r>
            <a:r>
              <a:rPr lang="cs-CZ" sz="9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cs-CZ" sz="9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RDluh</a:t>
            </a:r>
            <a:r>
              <a:rPr lang="cs-CZ" sz="9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cs-CZ" sz="9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RŽač</a:t>
            </a:r>
            <a:r>
              <a:rPr lang="cs-CZ" sz="9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–; </a:t>
            </a:r>
            <a:r>
              <a:rPr lang="cs-CZ" sz="9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NMor</a:t>
            </a:r>
            <a:r>
              <a:rPr lang="cs-CZ" sz="9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ad.</a:t>
            </a:r>
            <a:r>
              <a:rPr 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);</a:t>
            </a:r>
            <a:endParaRPr lang="cs-CZ" sz="16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>
              <a:buNone/>
            </a:pPr>
            <a:r>
              <a:rPr lang="cs-CZ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2022</a:t>
            </a:r>
            <a:r>
              <a:rPr 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 </a:t>
            </a:r>
            <a:r>
              <a:rPr lang="cs-CZ" sz="1600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bibliografie</a:t>
            </a:r>
            <a:r>
              <a:rPr 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(v tisku)</a:t>
            </a:r>
          </a:p>
          <a:p>
            <a:pPr marL="0" lvl="0" indent="0">
              <a:buNone/>
            </a:pPr>
            <a:r>
              <a:rPr 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– </a:t>
            </a:r>
            <a:r>
              <a:rPr lang="cs-CZ" sz="1600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specializovaná mapa</a:t>
            </a:r>
          </a:p>
          <a:p>
            <a:pPr marL="0" lvl="0" indent="0">
              <a:buNone/>
            </a:pPr>
            <a:r>
              <a:rPr 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– </a:t>
            </a:r>
            <a:r>
              <a:rPr lang="cs-CZ" sz="1600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encyklopedie</a:t>
            </a:r>
            <a:r>
              <a:rPr 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kulinárního dědictví - na základě výzkumu, terénního a orálního                          šetření, korpusu (finalizace)</a:t>
            </a:r>
          </a:p>
          <a:p>
            <a:pPr marL="0" lvl="0" indent="0">
              <a:buNone/>
            </a:pPr>
            <a:r>
              <a:rPr 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– prezentace na </a:t>
            </a:r>
            <a:r>
              <a:rPr lang="cs-CZ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Forum</a:t>
            </a:r>
            <a:r>
              <a:rPr 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cs-CZ" sz="1600" dirty="0">
              <a:solidFill>
                <a:srgbClr val="000000"/>
              </a:solidFill>
            </a:endParaRPr>
          </a:p>
          <a:p>
            <a:pPr marL="0" lvl="0" indent="0">
              <a:buNone/>
            </a:pPr>
            <a:endParaRPr lang="cs-CZ" sz="1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323528" y="195486"/>
            <a:ext cx="7416824" cy="1008112"/>
          </a:xfrm>
        </p:spPr>
        <p:txBody>
          <a:bodyPr/>
          <a:lstStyle/>
          <a:p>
            <a:r>
              <a:rPr lang="cs-CZ" sz="2000" b="1" dirty="0">
                <a:solidFill>
                  <a:schemeClr val="tx1"/>
                </a:solidFill>
              </a:rPr>
              <a:t>Kořeny encyklopedie: databáze, korpus, bibliografe kulinárního   dědictví</a:t>
            </a:r>
          </a:p>
        </p:txBody>
      </p:sp>
    </p:spTree>
    <p:extLst>
      <p:ext uri="{BB962C8B-B14F-4D97-AF65-F5344CB8AC3E}">
        <p14:creationId xmlns:p14="http://schemas.microsoft.com/office/powerpoint/2010/main" val="29024917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4D87DA-8F07-497B-A2C4-1A4E00A00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tx1"/>
                </a:solidFill>
              </a:rPr>
              <a:t>  Bibliografe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84406BB-6F3E-4734-BFA7-B4A2F810E7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50" t="17801" r="39763" b="6600"/>
          <a:stretch/>
        </p:blipFill>
        <p:spPr>
          <a:xfrm>
            <a:off x="3808192" y="0"/>
            <a:ext cx="5335808" cy="5054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0582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4D87DA-8F07-497B-A2C4-1A4E00A00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tx1"/>
                </a:solidFill>
              </a:rPr>
              <a:t>  Mapa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4330A14-5049-4C66-8CD6-22728B445E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75" t="6601" r="14563" b="5201"/>
          <a:stretch/>
        </p:blipFill>
        <p:spPr>
          <a:xfrm>
            <a:off x="1835696" y="76695"/>
            <a:ext cx="7208051" cy="499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2728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23528" y="843558"/>
            <a:ext cx="7416824" cy="388843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cs-CZ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Cíl:</a:t>
            </a:r>
            <a:r>
              <a:rPr 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lvl="0" indent="0">
              <a:buNone/>
            </a:pPr>
            <a:r>
              <a:rPr 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Představit pokrmy (jídla), nápoje a jiné složky stravování formou </a:t>
            </a:r>
            <a:r>
              <a:rPr lang="cs-CZ" sz="1600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hesel</a:t>
            </a:r>
            <a:r>
              <a:rPr 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obsahujících jejich základní charakteristiku (popis, funkce); územní příslušnost; vazbu na kulturně-sociální, jazykovou entitu; časové zařazení, současný stav; informační zdroje.</a:t>
            </a:r>
          </a:p>
          <a:p>
            <a:pPr marL="0" lvl="0" indent="0">
              <a:buNone/>
            </a:pPr>
            <a:endParaRPr lang="cs-CZ" sz="9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>
              <a:buNone/>
            </a:pPr>
            <a:r>
              <a:rPr lang="cs-CZ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Území vymezení:</a:t>
            </a:r>
          </a:p>
          <a:p>
            <a:pPr marL="0" lvl="0" indent="0">
              <a:buNone/>
            </a:pPr>
            <a:r>
              <a:rPr 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současné </a:t>
            </a:r>
            <a:r>
              <a:rPr lang="cs-CZ" sz="1600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Česko</a:t>
            </a:r>
            <a:r>
              <a:rPr 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 potřebnými kulturně historickými přesahy</a:t>
            </a:r>
          </a:p>
          <a:p>
            <a:pPr marL="0" lvl="0" indent="0">
              <a:buNone/>
            </a:pPr>
            <a:r>
              <a:rPr 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východisko: </a:t>
            </a:r>
            <a:r>
              <a:rPr lang="cs-CZ" sz="1600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etnografické a kulturně historické oblasti</a:t>
            </a:r>
            <a:r>
              <a:rPr 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(lidové stravování); české země (měšťanská kuchyně =&gt; moderní, někdy </a:t>
            </a:r>
            <a:r>
              <a:rPr lang="cs-CZ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zv</a:t>
            </a:r>
            <a:r>
              <a:rPr 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národní kuchyně).</a:t>
            </a:r>
          </a:p>
          <a:p>
            <a:pPr marL="0" lvl="0" indent="0">
              <a:buNone/>
            </a:pPr>
            <a:endParaRPr lang="cs-CZ" sz="9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>
              <a:buNone/>
            </a:pPr>
            <a:r>
              <a:rPr lang="cs-CZ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Entity:</a:t>
            </a:r>
          </a:p>
          <a:p>
            <a:pPr marL="0" lvl="0" indent="0">
              <a:buNone/>
            </a:pPr>
            <a:r>
              <a:rPr 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 </a:t>
            </a:r>
            <a:r>
              <a:rPr lang="cs-CZ" sz="1600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napříč</a:t>
            </a:r>
            <a:r>
              <a:rPr 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socio</a:t>
            </a:r>
            <a:r>
              <a:rPr 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-kulturním a jazykovým / národnostním spektrem obyvatel.</a:t>
            </a:r>
          </a:p>
          <a:p>
            <a:pPr marL="0" lvl="0" indent="0">
              <a:buNone/>
            </a:pPr>
            <a:endParaRPr lang="cs-CZ" sz="9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>
              <a:buNone/>
            </a:pPr>
            <a:r>
              <a:rPr lang="cs-CZ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Časové vymezení:</a:t>
            </a:r>
          </a:p>
          <a:p>
            <a:pPr marL="0" lvl="0" indent="0">
              <a:buNone/>
            </a:pPr>
            <a:r>
              <a:rPr 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těžiště v 19. a 20. století; uchopení kořenů a současné pozice ve stravování / paměti.</a:t>
            </a:r>
          </a:p>
          <a:p>
            <a:pPr marL="0" lvl="0" indent="0">
              <a:buNone/>
            </a:pPr>
            <a:endParaRPr lang="cs-CZ" sz="1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>
              <a:buNone/>
            </a:pPr>
            <a:endParaRPr lang="cs-CZ" sz="1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251520" y="195486"/>
            <a:ext cx="7488832" cy="504056"/>
          </a:xfrm>
        </p:spPr>
        <p:txBody>
          <a:bodyPr/>
          <a:lstStyle/>
          <a:p>
            <a:r>
              <a:rPr lang="cs-CZ" sz="2000" b="1" dirty="0">
                <a:solidFill>
                  <a:srgbClr val="9F2B2B"/>
                </a:solidFill>
              </a:rPr>
              <a:t> </a:t>
            </a:r>
            <a:r>
              <a:rPr lang="cs-CZ" sz="2000" b="1" dirty="0">
                <a:solidFill>
                  <a:schemeClr val="tx1"/>
                </a:solidFill>
              </a:rPr>
              <a:t>Encyklopedie kulinární dědictví českých zemí</a:t>
            </a:r>
          </a:p>
        </p:txBody>
      </p:sp>
    </p:spTree>
    <p:extLst>
      <p:ext uri="{BB962C8B-B14F-4D97-AF65-F5344CB8AC3E}">
        <p14:creationId xmlns:p14="http://schemas.microsoft.com/office/powerpoint/2010/main" val="4205643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23528" y="843558"/>
            <a:ext cx="4320479" cy="388843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endParaRPr lang="cs-CZ" sz="1600" b="1" dirty="0"/>
          </a:p>
          <a:p>
            <a:endParaRPr lang="cs-CZ" sz="1300" dirty="0">
              <a:solidFill>
                <a:srgbClr val="395990"/>
              </a:solidFill>
              <a:latin typeface="Usual"/>
              <a:cs typeface="Calibri" panose="020F0502020204030204" pitchFamily="34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7560840" cy="507703"/>
          </a:xfrm>
        </p:spPr>
        <p:txBody>
          <a:bodyPr/>
          <a:lstStyle/>
          <a:p>
            <a:r>
              <a:rPr lang="cs-CZ" sz="2000" b="1" dirty="0">
                <a:solidFill>
                  <a:schemeClr val="tx1"/>
                </a:solidFill>
              </a:rPr>
              <a:t>  Etnografické oblasti</a:t>
            </a:r>
            <a:endParaRPr lang="cs-CZ" sz="2000" b="1" dirty="0">
              <a:solidFill>
                <a:schemeClr val="tx1"/>
              </a:solidFill>
              <a:latin typeface="Usual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01C2C8E-7726-4232-AC03-7602C7AF31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" t="9401" r="1701" b="13601"/>
          <a:stretch/>
        </p:blipFill>
        <p:spPr>
          <a:xfrm>
            <a:off x="647564" y="843558"/>
            <a:ext cx="6624736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764655"/>
      </p:ext>
    </p:extLst>
  </p:cSld>
  <p:clrMapOvr>
    <a:masterClrMapping/>
  </p:clrMapOvr>
</p:sld>
</file>

<file path=ppt/theme/theme1.xml><?xml version="1.0" encoding="utf-8"?>
<a:theme xmlns:a="http://schemas.openxmlformats.org/drawingml/2006/main" name="SLU">
  <a:themeElements>
    <a:clrScheme name="FPF">
      <a:dk1>
        <a:srgbClr val="39599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LU-pismo_Time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15220</TotalTime>
  <Words>2303</Words>
  <Application>Microsoft Office PowerPoint</Application>
  <PresentationFormat>Předvádění na obrazovce (16:9)</PresentationFormat>
  <Paragraphs>217</Paragraphs>
  <Slides>25</Slides>
  <Notes>23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30" baseType="lpstr">
      <vt:lpstr>Arial</vt:lpstr>
      <vt:lpstr>Calibri</vt:lpstr>
      <vt:lpstr>Times New Roman</vt:lpstr>
      <vt:lpstr>Usual</vt:lpstr>
      <vt:lpstr>SLU</vt:lpstr>
      <vt:lpstr>Encyklopedie  kulinárního dědictví českých zemí.  Cíl, koncepce, stav přípravy </vt:lpstr>
      <vt:lpstr>  Kulinární kultura a dědictví</vt:lpstr>
      <vt:lpstr>  Kulinární dědictví – stratifikace a verifikace</vt:lpstr>
      <vt:lpstr>  Kulinární dědictví – stratifikace a verifikace</vt:lpstr>
      <vt:lpstr>Kořeny encyklopedie: databáze, korpus, bibliografe kulinárního   dědictví</vt:lpstr>
      <vt:lpstr>  Bibliografe</vt:lpstr>
      <vt:lpstr>  Mapa</vt:lpstr>
      <vt:lpstr> Encyklopedie kulinární dědictví českých zemí</vt:lpstr>
      <vt:lpstr>  Etnografické oblasti</vt:lpstr>
      <vt:lpstr> Encyklopedie kulinární dědictví českých zemí</vt:lpstr>
      <vt:lpstr>   Archivní prameny</vt:lpstr>
      <vt:lpstr>  Ikonografické prameny</vt:lpstr>
      <vt:lpstr>  Hmotné prameny</vt:lpstr>
      <vt:lpstr>   Audiovizuální zdroje</vt:lpstr>
      <vt:lpstr>  Terénní šetření</vt:lpstr>
      <vt:lpstr>  Experimentální retro-gastronomie</vt:lpstr>
      <vt:lpstr> Encyklopedie kulinární dědictví českých zemí</vt:lpstr>
      <vt:lpstr>Encyklopedie – heslář slezských pokrmů</vt:lpstr>
      <vt:lpstr> Příkladová hesla</vt:lpstr>
      <vt:lpstr>Prezentace aplikace PowerPoint</vt:lpstr>
      <vt:lpstr> Slezsko - heslář</vt:lpstr>
      <vt:lpstr>Prezentace aplikace PowerPoint</vt:lpstr>
      <vt:lpstr> Příkladová hesla</vt:lpstr>
      <vt:lpstr> Koloč na plech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Název prezentace</dc:title>
  <dc:creator>Václav Minařík</dc:creator>
  <cp:lastModifiedBy>Irena Korbelářová</cp:lastModifiedBy>
  <cp:revision>636</cp:revision>
  <cp:lastPrinted>2018-02-28T15:52:40Z</cp:lastPrinted>
  <dcterms:created xsi:type="dcterms:W3CDTF">2016-07-06T15:42:34Z</dcterms:created>
  <dcterms:modified xsi:type="dcterms:W3CDTF">2022-09-23T15:37:16Z</dcterms:modified>
</cp:coreProperties>
</file>