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74" r:id="rId3"/>
    <p:sldId id="265" r:id="rId4"/>
    <p:sldId id="377" r:id="rId5"/>
    <p:sldId id="376" r:id="rId6"/>
    <p:sldId id="392" r:id="rId7"/>
    <p:sldId id="363" r:id="rId8"/>
    <p:sldId id="331" r:id="rId9"/>
    <p:sldId id="379" r:id="rId10"/>
    <p:sldId id="380" r:id="rId11"/>
    <p:sldId id="378" r:id="rId12"/>
    <p:sldId id="388" r:id="rId13"/>
    <p:sldId id="332" r:id="rId14"/>
    <p:sldId id="325" r:id="rId15"/>
    <p:sldId id="339" r:id="rId16"/>
    <p:sldId id="381" r:id="rId17"/>
    <p:sldId id="385" r:id="rId18"/>
    <p:sldId id="382" r:id="rId19"/>
    <p:sldId id="384" r:id="rId20"/>
    <p:sldId id="383" r:id="rId21"/>
    <p:sldId id="393" r:id="rId22"/>
    <p:sldId id="386" r:id="rId23"/>
    <p:sldId id="387" r:id="rId24"/>
    <p:sldId id="389" r:id="rId25"/>
    <p:sldId id="391" r:id="rId26"/>
    <p:sldId id="394" r:id="rId27"/>
    <p:sldId id="390" r:id="rId28"/>
  </p:sldIdLst>
  <p:sldSz cx="9144000" cy="5143500" type="screen16x9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a Korbelářová" initials="IK" lastIdx="0" clrIdx="0">
    <p:extLst>
      <p:ext uri="{19B8F6BF-5375-455C-9EA6-DF929625EA0E}">
        <p15:presenceInfo xmlns:p15="http://schemas.microsoft.com/office/powerpoint/2012/main" userId="S-1-5-21-3306026621-2520302831-1395519488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FFFFFF"/>
    <a:srgbClr val="981E3A"/>
    <a:srgbClr val="395990"/>
    <a:srgbClr val="000000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0" y="5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33972-0C47-4223-9AC5-45E57806ED01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F7748-143B-49F7-ADB3-90827BB83B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1601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183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813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00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919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57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5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641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402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36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308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600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162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864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5015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4599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157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091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15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4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46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67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896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51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672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299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7415" y="226938"/>
            <a:ext cx="960070" cy="83264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>
                <a:solidFill>
                  <a:srgbClr val="395990"/>
                </a:solidFill>
              </a:defRPr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9599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9599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95990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0E0B11-0B08-EF40-9F61-5A6746C24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5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3131840" y="0"/>
            <a:ext cx="6004708" cy="3507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40160" y="3219822"/>
            <a:ext cx="5616624" cy="172819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br>
              <a:rPr lang="cs-CZ" sz="2800" b="1" dirty="0">
                <a:solidFill>
                  <a:schemeClr val="bg1"/>
                </a:solidFill>
                <a:latin typeface="Usual" panose="020B060303040302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tradicím pěstování a konzumace vína ve Slezsku v minulosti </a:t>
            </a:r>
            <a:br>
              <a:rPr lang="pl-PL" sz="24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jejich současné reminiscence</a:t>
            </a:r>
            <a:endParaRPr lang="it-IT" sz="2000" dirty="0">
              <a:solidFill>
                <a:srgbClr val="D6A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sual" panose="020B06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 rot="207790">
            <a:off x="5316948" y="4041277"/>
            <a:ext cx="3384376" cy="925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cs-CZ" alt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sual" panose="020B0603030403020204" pitchFamily="34" charset="0"/>
                <a:cs typeface="Calibri" panose="020F0502020204030204" pitchFamily="34" charset="0"/>
              </a:rPr>
              <a:t>prof. PhDr. Irena Korbelářová, Dr.</a:t>
            </a:r>
          </a:p>
          <a:p>
            <a:pPr algn="r">
              <a:spcBef>
                <a:spcPts val="0"/>
              </a:spcBef>
            </a:pPr>
            <a:r>
              <a:rPr lang="cs-CZ" altLang="cs-CZ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sual" panose="020B0603030403020204" pitchFamily="34" charset="0"/>
                <a:cs typeface="Calibri" panose="020F0502020204030204" pitchFamily="34" charset="0"/>
              </a:rPr>
              <a:t>prof. PhDr. Rudolf Žáček, Dr</a:t>
            </a:r>
            <a:r>
              <a:rPr lang="cs-CZ" altLang="cs-CZ" sz="1200" dirty="0">
                <a:solidFill>
                  <a:schemeClr val="tx1"/>
                </a:solidFill>
                <a:latin typeface="Usual" panose="020B0603030403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B45E0D4-290B-E642-B85D-7204F14AC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06" y="-308570"/>
            <a:ext cx="1428750" cy="142875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42346F0-70BA-4C29-A2B1-6080BF84C562}"/>
              </a:ext>
            </a:extLst>
          </p:cNvPr>
          <p:cNvSpPr/>
          <p:nvPr/>
        </p:nvSpPr>
        <p:spPr>
          <a:xfrm>
            <a:off x="240160" y="195486"/>
            <a:ext cx="2531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C000"/>
                </a:solidFill>
              </a:rPr>
              <a:t>„Nápojová kultura a její specifické aspekty ve vztahu k českým zemím“  </a:t>
            </a:r>
          </a:p>
          <a:p>
            <a:endParaRPr lang="cs-CZ" sz="1200" dirty="0">
              <a:solidFill>
                <a:srgbClr val="FFC000"/>
              </a:solidFill>
            </a:endParaRPr>
          </a:p>
          <a:p>
            <a:r>
              <a:rPr lang="cs-CZ" sz="1200" dirty="0">
                <a:solidFill>
                  <a:srgbClr val="FFC000"/>
                </a:solidFill>
              </a:rPr>
              <a:t>Workshop konaný v rámci projektu NAKI II,  DG18P02OVV067</a:t>
            </a:r>
            <a:r>
              <a:rPr lang="cs-CZ" sz="1200" i="1" dirty="0">
                <a:solidFill>
                  <a:srgbClr val="FFC000"/>
                </a:solidFill>
              </a:rPr>
              <a:t> </a:t>
            </a:r>
          </a:p>
          <a:p>
            <a:r>
              <a:rPr lang="cs-CZ" sz="1200" b="1" i="1" dirty="0">
                <a:solidFill>
                  <a:srgbClr val="FFC000"/>
                </a:solidFill>
              </a:rPr>
              <a:t>Kulinární dědictví českých zemí: paměť, prezentace a edukace</a:t>
            </a:r>
          </a:p>
          <a:p>
            <a:r>
              <a:rPr lang="cs-CZ" sz="1200" b="1" dirty="0">
                <a:solidFill>
                  <a:srgbClr val="FFC000"/>
                </a:solidFill>
              </a:rPr>
              <a:t>7. září 2021, Želiv</a:t>
            </a:r>
            <a:endParaRPr lang="cs-CZ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87574"/>
            <a:ext cx="7416824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/>
            <a:r>
              <a:rPr lang="cs-CZ" sz="1600" dirty="0"/>
              <a:t>Lokalita nedaleko města </a:t>
            </a:r>
            <a:r>
              <a:rPr lang="cs-CZ" sz="1600" dirty="0" err="1"/>
              <a:t>Volov</a:t>
            </a:r>
            <a:endParaRPr lang="cs-CZ" sz="1600" dirty="0"/>
          </a:p>
          <a:p>
            <a:pPr marL="457200" indent="-457200"/>
            <a:r>
              <a:rPr lang="cs-CZ" sz="1600" dirty="0"/>
              <a:t>1218 první zmínky o vsi</a:t>
            </a:r>
          </a:p>
          <a:p>
            <a:pPr marL="457200" indent="-457200"/>
            <a:r>
              <a:rPr lang="cs-CZ" sz="1600" dirty="0"/>
              <a:t>1282 povýšení na město</a:t>
            </a:r>
          </a:p>
          <a:p>
            <a:pPr marL="0" indent="0">
              <a:buNone/>
            </a:pPr>
            <a:endParaRPr lang="cs-CZ" sz="1400" dirty="0"/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just" fontAlgn="base">
              <a:spcBef>
                <a:spcPct val="0"/>
              </a:spcBef>
              <a:buNone/>
            </a:pPr>
            <a:endParaRPr lang="cs-CZ" sz="1400" dirty="0">
              <a:solidFill>
                <a:srgbClr val="395990"/>
              </a:solidFill>
              <a:latin typeface="Usual" panose="020B0603030403020204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 err="1">
                <a:solidFill>
                  <a:srgbClr val="D6A300"/>
                </a:solidFill>
              </a:rPr>
              <a:t>Vincik</a:t>
            </a:r>
            <a:r>
              <a:rPr lang="cs-CZ" sz="2000" b="1" dirty="0">
                <a:solidFill>
                  <a:srgbClr val="D6A300"/>
                </a:solidFill>
              </a:rPr>
              <a:t> / </a:t>
            </a:r>
            <a:r>
              <a:rPr lang="cs-CZ" sz="2000" b="1" dirty="0" err="1">
                <a:solidFill>
                  <a:srgbClr val="D6A300"/>
                </a:solidFill>
              </a:rPr>
              <a:t>Winzig</a:t>
            </a:r>
            <a:r>
              <a:rPr lang="cs-CZ" sz="2000" b="1" dirty="0">
                <a:solidFill>
                  <a:srgbClr val="D6A300"/>
                </a:solidFill>
              </a:rPr>
              <a:t> / </a:t>
            </a:r>
            <a:r>
              <a:rPr lang="cs-CZ" sz="2000" b="1" dirty="0" err="1">
                <a:solidFill>
                  <a:srgbClr val="D6A300"/>
                </a:solidFill>
              </a:rPr>
              <a:t>Wińsk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symbol pro obsah 5">
            <a:extLst>
              <a:ext uri="{FF2B5EF4-FFF2-40B4-BE49-F238E27FC236}">
                <a16:creationId xmlns:a16="http://schemas.microsoft.com/office/drawing/2014/main" id="{DF7FEE55-FDFC-40B8-B137-958123C7D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1630"/>
            <a:ext cx="2948940" cy="31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1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Předpoklady pro rozvoj vínařství ve Slezsku ve středověku 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915566"/>
            <a:ext cx="8280920" cy="421653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cs-CZ" sz="1600" b="1" dirty="0"/>
              <a:t>Geografické a přírodní předpoklady</a:t>
            </a:r>
          </a:p>
          <a:p>
            <a:r>
              <a:rPr lang="cs-CZ" sz="1600" b="1" dirty="0"/>
              <a:t>Kdysi ve střední Evropě teplejší klima – pěstování vinné révy podstatně severněji</a:t>
            </a:r>
            <a:r>
              <a:rPr lang="cs-CZ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Alsasko 48</a:t>
            </a:r>
            <a:r>
              <a:rPr lang="cs-CZ" sz="1600" baseline="30000" dirty="0"/>
              <a:t>o</a:t>
            </a:r>
            <a:r>
              <a:rPr lang="cs-CZ" sz="1600" dirty="0"/>
              <a:t>30´ s. š.; </a:t>
            </a:r>
            <a:r>
              <a:rPr lang="cs-CZ" sz="1600" dirty="0" err="1"/>
              <a:t>Koblenz</a:t>
            </a:r>
            <a:r>
              <a:rPr lang="cs-CZ" sz="1600" dirty="0"/>
              <a:t> 50</a:t>
            </a:r>
            <a:r>
              <a:rPr lang="cs-CZ" sz="1600" baseline="30000" dirty="0"/>
              <a:t>o</a:t>
            </a:r>
            <a:r>
              <a:rPr lang="cs-CZ" sz="1600" dirty="0"/>
              <a:t>21 s. š. </a:t>
            </a:r>
          </a:p>
          <a:p>
            <a:endParaRPr lang="cs-CZ" sz="1600" dirty="0"/>
          </a:p>
          <a:p>
            <a:r>
              <a:rPr lang="cs-CZ" sz="1600" b="1" dirty="0"/>
              <a:t>Slezská města s rozvinutým středověkým vinařstvím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Grünberk</a:t>
            </a:r>
            <a:r>
              <a:rPr lang="cs-CZ" sz="1600" dirty="0"/>
              <a:t>/</a:t>
            </a:r>
            <a:r>
              <a:rPr lang="cs-CZ" sz="1600" dirty="0" err="1"/>
              <a:t>Grünberg</a:t>
            </a:r>
            <a:r>
              <a:rPr lang="cs-CZ" sz="1600" dirty="0"/>
              <a:t>/</a:t>
            </a:r>
            <a:r>
              <a:rPr lang="cs-CZ" sz="1600" dirty="0" err="1"/>
              <a:t>Ziełona</a:t>
            </a:r>
            <a:r>
              <a:rPr lang="cs-CZ" sz="1600" dirty="0"/>
              <a:t> </a:t>
            </a:r>
            <a:r>
              <a:rPr lang="cs-CZ" sz="1600" dirty="0" err="1"/>
              <a:t>Góra</a:t>
            </a:r>
            <a:r>
              <a:rPr lang="cs-CZ" sz="1600" dirty="0"/>
              <a:t> 51</a:t>
            </a:r>
            <a:r>
              <a:rPr lang="cs-CZ" sz="1600" baseline="30000" dirty="0"/>
              <a:t>o</a:t>
            </a:r>
            <a:r>
              <a:rPr lang="cs-CZ" sz="1600" dirty="0"/>
              <a:t>56´s. 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Středa/</a:t>
            </a:r>
            <a:r>
              <a:rPr lang="cs-CZ" sz="1600" dirty="0" err="1"/>
              <a:t>Neustadt</a:t>
            </a:r>
            <a:r>
              <a:rPr lang="cs-CZ" sz="1600" dirty="0"/>
              <a:t>/</a:t>
            </a:r>
            <a:r>
              <a:rPr lang="cs-CZ" sz="1600" dirty="0" err="1"/>
              <a:t>Środa</a:t>
            </a:r>
            <a:r>
              <a:rPr lang="cs-CZ" sz="1600" dirty="0"/>
              <a:t>, 51</a:t>
            </a:r>
            <a:r>
              <a:rPr lang="cs-CZ" sz="1600" baseline="30000" dirty="0"/>
              <a:t>o</a:t>
            </a:r>
            <a:r>
              <a:rPr lang="cs-CZ" sz="1600" dirty="0"/>
              <a:t>09´ s. 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Sobotka/</a:t>
            </a:r>
            <a:r>
              <a:rPr lang="cs-CZ" sz="1600" dirty="0" err="1"/>
              <a:t>Zobten</a:t>
            </a:r>
            <a:r>
              <a:rPr lang="cs-CZ" sz="1600" dirty="0"/>
              <a:t>/</a:t>
            </a:r>
            <a:r>
              <a:rPr lang="cs-CZ" sz="1600" dirty="0" err="1"/>
              <a:t>Sobótka</a:t>
            </a:r>
            <a:r>
              <a:rPr lang="cs-CZ" sz="1600" dirty="0"/>
              <a:t> 50</a:t>
            </a:r>
            <a:r>
              <a:rPr lang="cs-CZ" sz="1600" baseline="30000" dirty="0"/>
              <a:t>o </a:t>
            </a:r>
            <a:r>
              <a:rPr lang="cs-CZ" sz="1600" dirty="0"/>
              <a:t>28´ s. 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Stínava/</a:t>
            </a:r>
            <a:r>
              <a:rPr lang="cs-CZ" sz="1600" dirty="0" err="1"/>
              <a:t>Steinau</a:t>
            </a:r>
            <a:r>
              <a:rPr lang="cs-CZ" sz="1600" dirty="0"/>
              <a:t>/</a:t>
            </a:r>
            <a:r>
              <a:rPr lang="cs-CZ" sz="1600" dirty="0" err="1"/>
              <a:t>Ścinawa</a:t>
            </a:r>
            <a:r>
              <a:rPr lang="cs-CZ" sz="1600" dirty="0"/>
              <a:t>, 51</a:t>
            </a:r>
            <a:r>
              <a:rPr lang="cs-CZ" sz="1600" baseline="30000" dirty="0"/>
              <a:t>o</a:t>
            </a:r>
            <a:r>
              <a:rPr lang="cs-CZ" sz="1600" dirty="0"/>
              <a:t>24´s. 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Milíč/</a:t>
            </a:r>
            <a:r>
              <a:rPr lang="cs-CZ" sz="1600" dirty="0" err="1"/>
              <a:t>Militsch</a:t>
            </a:r>
            <a:r>
              <a:rPr lang="cs-CZ" sz="1600" dirty="0"/>
              <a:t>/</a:t>
            </a:r>
            <a:r>
              <a:rPr lang="cs-CZ" sz="1600" dirty="0" err="1"/>
              <a:t>Milicz</a:t>
            </a:r>
            <a:r>
              <a:rPr lang="cs-CZ" sz="1600" dirty="0"/>
              <a:t>,  51</a:t>
            </a:r>
            <a:r>
              <a:rPr lang="cs-CZ" sz="1600" baseline="30000" dirty="0"/>
              <a:t>o</a:t>
            </a:r>
            <a:r>
              <a:rPr lang="cs-CZ" sz="1600" dirty="0"/>
              <a:t>32 s. š. ´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Frajštat</a:t>
            </a:r>
            <a:r>
              <a:rPr lang="cs-CZ" sz="1600" dirty="0"/>
              <a:t>/</a:t>
            </a:r>
            <a:r>
              <a:rPr lang="cs-CZ" sz="1600" dirty="0" err="1"/>
              <a:t>Freistadt</a:t>
            </a:r>
            <a:r>
              <a:rPr lang="cs-CZ" sz="1600" dirty="0"/>
              <a:t>/</a:t>
            </a:r>
            <a:r>
              <a:rPr lang="cs-CZ" sz="1600" dirty="0" err="1"/>
              <a:t>Kożuchów</a:t>
            </a:r>
            <a:r>
              <a:rPr lang="cs-CZ" sz="1600" dirty="0"/>
              <a:t> 51</a:t>
            </a:r>
            <a:r>
              <a:rPr lang="cs-CZ" sz="1600" baseline="30000" dirty="0"/>
              <a:t>o</a:t>
            </a:r>
            <a:r>
              <a:rPr lang="cs-CZ" sz="1600" dirty="0"/>
              <a:t>44´s. š. </a:t>
            </a:r>
          </a:p>
          <a:p>
            <a:endParaRPr lang="cs-CZ" sz="1600" dirty="0"/>
          </a:p>
          <a:p>
            <a:r>
              <a:rPr lang="cs-CZ" sz="1600" b="1" dirty="0"/>
              <a:t>Společenské předpoklady</a:t>
            </a:r>
          </a:p>
          <a:p>
            <a:r>
              <a:rPr lang="cs-CZ" sz="1600" dirty="0"/>
              <a:t>Poptávka po mešním vínu.</a:t>
            </a:r>
          </a:p>
          <a:p>
            <a:r>
              <a:rPr lang="cs-CZ" sz="1600" dirty="0"/>
              <a:t>Poptávka městských odběratelů.</a:t>
            </a:r>
          </a:p>
          <a:p>
            <a:endParaRPr lang="cs-CZ" sz="1400" dirty="0"/>
          </a:p>
          <a:p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4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Měšťanské vinařství na sklonku středověku a prahu novověku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536" y="915566"/>
            <a:ext cx="8424936" cy="200054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cs-CZ" sz="1600" b="1" dirty="0"/>
              <a:t>Změna ve struktuře pěstitelů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Např. na </a:t>
            </a:r>
            <a:r>
              <a:rPr lang="cs-CZ" sz="1600" dirty="0" err="1"/>
              <a:t>Hlohovsku</a:t>
            </a:r>
            <a:r>
              <a:rPr lang="cs-CZ" sz="1600" dirty="0"/>
              <a:t> přešla už v 15. století část klášterních pozemkových majetků do rukou měšťanů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Podpora ze strany vévodů, např. Jindřich IX. se osobně zasadil o dovoz révy z Uher.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Další změny během reformace; rozchvácení církevního majetku; nižší potřeba vína pro liturgii.</a:t>
            </a:r>
          </a:p>
          <a:p>
            <a:endParaRPr lang="cs-CZ" sz="1400" dirty="0"/>
          </a:p>
          <a:p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15566"/>
            <a:ext cx="7416824" cy="38164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Vratislav /</a:t>
            </a:r>
            <a:r>
              <a:rPr lang="cs-CZ" sz="1600" b="1" dirty="0" err="1"/>
              <a:t>Wroclaw</a:t>
            </a:r>
            <a:r>
              <a:rPr lang="cs-CZ" sz="1600" b="1" dirty="0"/>
              <a:t> – od středověku snaha o získání monopolu</a:t>
            </a:r>
          </a:p>
          <a:p>
            <a:r>
              <a:rPr lang="cs-CZ" sz="1600" dirty="0"/>
              <a:t>1273 Jindřich IV. </a:t>
            </a:r>
            <a:r>
              <a:rPr lang="cs-CZ" sz="1600" dirty="0" err="1"/>
              <a:t>Probus</a:t>
            </a:r>
            <a:r>
              <a:rPr lang="cs-CZ" sz="1600" dirty="0"/>
              <a:t> vydal „</a:t>
            </a:r>
            <a:r>
              <a:rPr lang="cs-CZ" sz="1600" dirty="0" err="1"/>
              <a:t>šrotovní</a:t>
            </a:r>
            <a:r>
              <a:rPr lang="cs-CZ" sz="1600" dirty="0"/>
              <a:t>“ privilegium (</a:t>
            </a:r>
            <a:r>
              <a:rPr lang="cs-CZ" sz="1600" dirty="0" err="1"/>
              <a:t>Schrotrecht</a:t>
            </a:r>
            <a:r>
              <a:rPr lang="cs-CZ" sz="1600" dirty="0"/>
              <a:t>), mj. monopol na obchod s vínem v bečkách.</a:t>
            </a:r>
          </a:p>
          <a:p>
            <a:r>
              <a:rPr lang="cs-CZ" sz="1600" dirty="0"/>
              <a:t>Vinárna, výčep v centru měst (č. p. 32, dnes </a:t>
            </a:r>
            <a:r>
              <a:rPr lang="cs-CZ" sz="1600" dirty="0" err="1"/>
              <a:t>Feniks</a:t>
            </a:r>
            <a:r>
              <a:rPr lang="cs-CZ" sz="1600" dirty="0"/>
              <a:t>), „slezské víno“ zde bylo osvobozeno od cla.</a:t>
            </a:r>
          </a:p>
          <a:p>
            <a:r>
              <a:rPr lang="cs-CZ" sz="1600" dirty="0"/>
              <a:t>Doklady o bohatých zásobách v měšťanských domech: 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Svídnice</a:t>
            </a:r>
            <a:r>
              <a:rPr lang="cs-CZ" sz="1600" dirty="0"/>
              <a:t> </a:t>
            </a:r>
          </a:p>
          <a:p>
            <a:r>
              <a:rPr lang="cs-CZ" sz="1600" dirty="0"/>
              <a:t>2. pol. 17. století - vína uherská, rakouská i francouzská. </a:t>
            </a:r>
          </a:p>
          <a:p>
            <a:r>
              <a:rPr lang="cs-CZ" sz="1600" dirty="0"/>
              <a:t>Ocenění v řádech až tisíců tolarů slezských.</a:t>
            </a: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400" b="1" dirty="0">
                <a:latin typeface="Usual" panose="020B0603030403020204"/>
                <a:cs typeface="Calibri" panose="020F0502020204030204" pitchFamily="34" charset="0"/>
              </a:rPr>
              <a:t>						</a:t>
            </a: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400" dirty="0">
              <a:latin typeface="Usual" panose="020B0603030403020204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Města a měšťané: obchod s vínem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93266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843558"/>
            <a:ext cx="7704856" cy="33843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cs-CZ" sz="1600" b="1" dirty="0"/>
              <a:t>Královská a knížecí města - </a:t>
            </a:r>
            <a:r>
              <a:rPr lang="cs-CZ" sz="1600" dirty="0"/>
              <a:t>disponovala </a:t>
            </a:r>
            <a:r>
              <a:rPr lang="cs-CZ" sz="1600" b="1" dirty="0"/>
              <a:t>právem vinného </a:t>
            </a:r>
            <a:r>
              <a:rPr lang="cs-CZ" sz="1600" b="1" dirty="0" err="1"/>
              <a:t>šenku</a:t>
            </a:r>
            <a:r>
              <a:rPr lang="cs-CZ" sz="1600" dirty="0"/>
              <a:t> a mezi měšťany náleželi majitelé domů jak s právem vařit pivo, tak </a:t>
            </a:r>
            <a:r>
              <a:rPr lang="cs-CZ" sz="1600" b="1" dirty="0"/>
              <a:t>domy s </a:t>
            </a:r>
            <a:r>
              <a:rPr lang="cs-CZ" sz="1600" b="1" dirty="0" err="1"/>
              <a:t>propinačním</a:t>
            </a:r>
            <a:r>
              <a:rPr lang="cs-CZ" sz="1600" b="1" dirty="0"/>
              <a:t> právem vínu</a:t>
            </a:r>
            <a:r>
              <a:rPr lang="cs-CZ" sz="1600" dirty="0"/>
              <a:t>:</a:t>
            </a:r>
          </a:p>
          <a:p>
            <a:r>
              <a:rPr lang="cs-CZ" sz="1600" dirty="0" err="1"/>
              <a:t>Hlohov</a:t>
            </a:r>
            <a:r>
              <a:rPr lang="cs-CZ" sz="1600" dirty="0"/>
              <a:t>, Svídnice, </a:t>
            </a:r>
            <a:r>
              <a:rPr lang="cs-CZ" sz="1600" dirty="0" err="1"/>
              <a:t>Lehnice</a:t>
            </a:r>
            <a:r>
              <a:rPr lang="cs-CZ" sz="1600" dirty="0"/>
              <a:t>, Břeh. </a:t>
            </a:r>
          </a:p>
          <a:p>
            <a:r>
              <a:rPr lang="cs-CZ" sz="1600" b="1" dirty="0"/>
              <a:t>Opava </a:t>
            </a:r>
            <a:r>
              <a:rPr lang="cs-CZ" sz="1600" dirty="0"/>
              <a:t>(600 měšťanských domů, 170 </a:t>
            </a:r>
            <a:r>
              <a:rPr lang="cs-CZ" sz="1600" dirty="0" err="1"/>
              <a:t>propinační</a:t>
            </a:r>
            <a:r>
              <a:rPr lang="cs-CZ" sz="1600" dirty="0"/>
              <a:t> právo k pivu; 70 </a:t>
            </a:r>
            <a:r>
              <a:rPr lang="cs-CZ" sz="1600" dirty="0" err="1"/>
              <a:t>propinační</a:t>
            </a:r>
            <a:r>
              <a:rPr lang="cs-CZ" sz="1600" dirty="0"/>
              <a:t> právo k vínu)</a:t>
            </a:r>
            <a:endParaRPr lang="cs-CZ" sz="1600" b="1" dirty="0"/>
          </a:p>
          <a:p>
            <a:r>
              <a:rPr lang="cs-CZ" sz="1600" b="1" dirty="0" err="1"/>
              <a:t>Krmov</a:t>
            </a:r>
            <a:r>
              <a:rPr lang="cs-CZ" sz="1600" b="1" dirty="0"/>
              <a:t> </a:t>
            </a:r>
            <a:r>
              <a:rPr lang="cs-CZ" sz="1600" dirty="0"/>
              <a:t>(417 měšťanských domů, 164 </a:t>
            </a:r>
            <a:r>
              <a:rPr lang="cs-CZ" sz="1600" dirty="0" err="1"/>
              <a:t>propinační</a:t>
            </a:r>
            <a:r>
              <a:rPr lang="cs-CZ" sz="1600" dirty="0"/>
              <a:t> právo k vínu)</a:t>
            </a:r>
            <a:r>
              <a:rPr lang="cs-CZ" sz="1600" b="1" dirty="0"/>
              <a:t> </a:t>
            </a:r>
          </a:p>
          <a:p>
            <a:r>
              <a:rPr lang="cs-CZ" sz="1600" b="1" dirty="0"/>
              <a:t>Těšín </a:t>
            </a:r>
            <a:r>
              <a:rPr lang="cs-CZ" sz="1600" dirty="0"/>
              <a:t>(539 měšťanských domů, 110 </a:t>
            </a:r>
            <a:r>
              <a:rPr lang="cs-CZ" sz="1600" dirty="0" err="1"/>
              <a:t>propinační</a:t>
            </a:r>
            <a:r>
              <a:rPr lang="cs-CZ" sz="1600" dirty="0"/>
              <a:t> právo k vínu)</a:t>
            </a:r>
          </a:p>
          <a:p>
            <a:r>
              <a:rPr lang="cs-CZ" sz="1600" dirty="0"/>
              <a:t>Dovozová vína – uherská, rýnská, vlašská, také moravská.</a:t>
            </a:r>
          </a:p>
          <a:p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cs-CZ" sz="1400" dirty="0">
              <a:solidFill>
                <a:srgbClr val="FF0000"/>
              </a:solidFill>
              <a:latin typeface="Usual"/>
              <a:cs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endParaRPr lang="cs-CZ" sz="1600" b="1" dirty="0">
              <a:solidFill>
                <a:srgbClr val="FF000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Města a měšťané: </a:t>
            </a:r>
            <a:r>
              <a:rPr lang="cs-CZ" sz="2000" b="1" dirty="0" err="1">
                <a:solidFill>
                  <a:srgbClr val="D6A300"/>
                </a:solidFill>
              </a:rPr>
              <a:t>propinační</a:t>
            </a:r>
            <a:r>
              <a:rPr lang="cs-CZ" sz="2000" b="1" dirty="0">
                <a:solidFill>
                  <a:srgbClr val="D6A300"/>
                </a:solidFill>
              </a:rPr>
              <a:t> právo k vínu</a:t>
            </a:r>
            <a:endParaRPr lang="cs-CZ" sz="2000" dirty="0">
              <a:solidFill>
                <a:srgbClr val="D6A300"/>
              </a:solidFill>
              <a:latin typeface="Usual"/>
            </a:endParaRPr>
          </a:p>
        </p:txBody>
      </p:sp>
    </p:spTree>
    <p:extLst>
      <p:ext uri="{BB962C8B-B14F-4D97-AF65-F5344CB8AC3E}">
        <p14:creationId xmlns:p14="http://schemas.microsoft.com/office/powerpoint/2010/main" val="12442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Konzumace vína ve Slezsku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Světské a řeholní duchovenstvo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Liturgie.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Konzumace jako součást stravování.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cs-CZ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Měšťané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Prvek obchodních a úředních aktivit .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Privátní spotřeba.</a:t>
            </a:r>
          </a:p>
          <a:p>
            <a:pPr>
              <a:spcBef>
                <a:spcPts val="0"/>
              </a:spcBef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Aristokracie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Vévodové – zeměpáni.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Panský a rytířský stav.</a:t>
            </a:r>
          </a:p>
        </p:txBody>
      </p:sp>
    </p:spTree>
    <p:extLst>
      <p:ext uri="{BB962C8B-B14F-4D97-AF65-F5344CB8AC3E}">
        <p14:creationId xmlns:p14="http://schemas.microsoft.com/office/powerpoint/2010/main" val="3935539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Víno součástí měšťanské každodennosti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Veřejná sféra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1422 obdržela městská rada Vratislavi od Zikmunda Lucemburského právo speciálního sudu vína z proslulé Svídnické krčmy.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15. století doložena zvyklost, připíjet vínem při sázení nové městské rady ze speciálního poháru (odcházející a nastupující purkmistr).</a:t>
            </a:r>
          </a:p>
          <a:p>
            <a:pPr>
              <a:spcBef>
                <a:spcPts val="0"/>
              </a:spcBef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Zapíjení vínem </a:t>
            </a: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litkupu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(uzavřeného obchodu.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Privátní sféra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Víno převážně jen zámožnější rodiny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Přechodové </a:t>
            </a:r>
            <a:r>
              <a:rPr lang="cs-CZ" sz="1600" dirty="0" err="1"/>
              <a:t>festivity</a:t>
            </a:r>
            <a:r>
              <a:rPr lang="cs-CZ" sz="1600" dirty="0"/>
              <a:t> - regulace spotřeby =&gt;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/>
              <a:t>	Vratislav, 16.-18. století, na svatbě směli podávat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cs-CZ" sz="1600" dirty="0"/>
              <a:t>		měšťané až 3 druhy vína (těžší, rýnské a </a:t>
            </a:r>
            <a:r>
              <a:rPr lang="cs-CZ" sz="1600" b="1" dirty="0"/>
              <a:t>zemské/slezské</a:t>
            </a:r>
            <a:r>
              <a:rPr lang="cs-CZ" sz="1600" dirty="0"/>
              <a:t>);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cs-CZ" sz="1600" dirty="0"/>
              <a:t>		řemeslníci 2 druhy vína (rýnské a uherské nebo moravské).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3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Vévodské a šlechtické dvory - slavnosti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Pohřeb Alžběty Magdaleny </a:t>
            </a:r>
            <a:r>
              <a:rPr lang="cs-CZ" sz="1600" b="1" dirty="0" err="1"/>
              <a:t>Minsterbersko</a:t>
            </a:r>
            <a:r>
              <a:rPr lang="cs-CZ" sz="1600" b="1" dirty="0"/>
              <a:t>-Olešnické, rozené </a:t>
            </a:r>
            <a:r>
              <a:rPr lang="cs-CZ" sz="1600" b="1" dirty="0" err="1"/>
              <a:t>Lehnicko-Břežské</a:t>
            </a:r>
            <a:r>
              <a:rPr lang="cs-CZ" sz="1600" b="1" dirty="0"/>
              <a:t>, 1630:</a:t>
            </a:r>
          </a:p>
          <a:p>
            <a:r>
              <a:rPr lang="cs-CZ" sz="1600" dirty="0"/>
              <a:t>Vinný sklep pro hostiny: </a:t>
            </a:r>
          </a:p>
          <a:p>
            <a:pPr marL="0" indent="0">
              <a:buNone/>
            </a:pPr>
            <a:r>
              <a:rPr lang="cs-CZ" sz="1600" dirty="0"/>
              <a:t>	rakouské „běžné letošní“ (</a:t>
            </a:r>
            <a:r>
              <a:rPr lang="cs-CZ" sz="1600" i="1" dirty="0" err="1"/>
              <a:t>gemeine</a:t>
            </a:r>
            <a:r>
              <a:rPr lang="cs-CZ" sz="1600" i="1" dirty="0"/>
              <a:t> </a:t>
            </a:r>
            <a:r>
              <a:rPr lang="cs-CZ" sz="1600" i="1" dirty="0" err="1"/>
              <a:t>Heuriger</a:t>
            </a:r>
            <a:r>
              <a:rPr lang="cs-CZ" sz="1600" i="1" dirty="0"/>
              <a:t> </a:t>
            </a:r>
            <a:r>
              <a:rPr lang="cs-CZ" sz="1600" i="1" dirty="0" err="1"/>
              <a:t>als</a:t>
            </a:r>
            <a:r>
              <a:rPr lang="cs-CZ" sz="1600" i="1" dirty="0"/>
              <a:t> </a:t>
            </a:r>
            <a:r>
              <a:rPr lang="cs-CZ" sz="1600" i="1" dirty="0" err="1"/>
              <a:t>Pelssdorffen</a:t>
            </a:r>
            <a:r>
              <a:rPr lang="cs-CZ" sz="1600" i="1" dirty="0"/>
              <a:t>, 40 věder</a:t>
            </a:r>
            <a:r>
              <a:rPr lang="cs-CZ" sz="1600" dirty="0"/>
              <a:t>), </a:t>
            </a:r>
          </a:p>
          <a:p>
            <a:pPr marL="0" indent="0">
              <a:buNone/>
            </a:pPr>
            <a:r>
              <a:rPr lang="cs-CZ" sz="1600" dirty="0"/>
              <a:t>	„dobré letošní“ (</a:t>
            </a:r>
            <a:r>
              <a:rPr lang="cs-CZ" sz="1600" i="1" dirty="0" err="1"/>
              <a:t>gute</a:t>
            </a:r>
            <a:r>
              <a:rPr lang="cs-CZ" sz="1600" i="1" dirty="0"/>
              <a:t> </a:t>
            </a:r>
            <a:r>
              <a:rPr lang="cs-CZ" sz="1600" i="1" dirty="0" err="1"/>
              <a:t>Heuriger</a:t>
            </a:r>
            <a:r>
              <a:rPr lang="cs-CZ" sz="1600" i="1" dirty="0"/>
              <a:t>, 20 věder</a:t>
            </a:r>
            <a:r>
              <a:rPr lang="cs-CZ" sz="1600" dirty="0"/>
              <a:t>), </a:t>
            </a:r>
          </a:p>
          <a:p>
            <a:pPr marL="0" indent="0">
              <a:buNone/>
            </a:pPr>
            <a:r>
              <a:rPr lang="cs-CZ" sz="1600" dirty="0"/>
              <a:t>	zralé tokajské (</a:t>
            </a:r>
            <a:r>
              <a:rPr lang="cs-CZ" sz="1600" i="1" dirty="0"/>
              <a:t>alte </a:t>
            </a:r>
            <a:r>
              <a:rPr lang="cs-CZ" sz="1600" i="1" dirty="0" err="1"/>
              <a:t>ungarische</a:t>
            </a:r>
            <a:r>
              <a:rPr lang="cs-CZ" sz="1600" i="1" dirty="0"/>
              <a:t> </a:t>
            </a:r>
            <a:r>
              <a:rPr lang="cs-CZ" sz="1600" i="1" dirty="0" err="1"/>
              <a:t>Duckeyer</a:t>
            </a:r>
            <a:r>
              <a:rPr lang="cs-CZ" sz="1600" i="1" dirty="0"/>
              <a:t>, 6 věder</a:t>
            </a:r>
            <a:r>
              <a:rPr lang="cs-CZ" sz="1600" dirty="0"/>
              <a:t>), </a:t>
            </a:r>
          </a:p>
          <a:p>
            <a:pPr marL="0" indent="0">
              <a:buNone/>
            </a:pPr>
            <a:r>
              <a:rPr lang="cs-CZ" sz="1600" dirty="0"/>
              <a:t>	„nejlepší sorty“ (10 věder), </a:t>
            </a:r>
          </a:p>
          <a:p>
            <a:pPr marL="0" indent="0">
              <a:buNone/>
            </a:pPr>
            <a:r>
              <a:rPr lang="cs-CZ" sz="1600" dirty="0"/>
              <a:t>	něco málo </a:t>
            </a:r>
            <a:r>
              <a:rPr lang="cs-CZ" sz="1600" dirty="0" err="1"/>
              <a:t>alikantu</a:t>
            </a:r>
            <a:r>
              <a:rPr lang="cs-CZ" sz="1600" dirty="0"/>
              <a:t>, muškátu a </a:t>
            </a:r>
            <a:r>
              <a:rPr lang="cs-CZ" sz="1600" dirty="0" err="1"/>
              <a:t>malvázie</a:t>
            </a:r>
            <a:r>
              <a:rPr lang="cs-CZ" sz="1600" dirty="0"/>
              <a:t>(po 1 vědru).</a:t>
            </a:r>
          </a:p>
          <a:p>
            <a:r>
              <a:rPr lang="cs-CZ" sz="1600" b="1" dirty="0"/>
              <a:t>Celkem asi 4.500 litrů vína 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Plánován 1.200 hostí „ke stolu“, z toho 500 osob servírováno víno; 3 jídla/hostiny (</a:t>
            </a:r>
            <a:r>
              <a:rPr lang="cs-CZ" sz="1600" i="1" dirty="0" err="1"/>
              <a:t>Mahlzeiten</a:t>
            </a:r>
            <a:r>
              <a:rPr lang="cs-CZ" sz="1600" dirty="0"/>
              <a:t>), tedy 1500 „přídělů“, celkem 75 věder, tedy 3</a:t>
            </a:r>
            <a:r>
              <a:rPr lang="cs-CZ" sz="1600" u="sng" dirty="0"/>
              <a:t> litry na osobu</a:t>
            </a:r>
            <a:r>
              <a:rPr lang="cs-CZ" sz="1600" dirty="0"/>
              <a:t>.</a:t>
            </a:r>
          </a:p>
          <a:p>
            <a:r>
              <a:rPr lang="cs-CZ" sz="1600" dirty="0"/>
              <a:t>Pro běžnou spotřebu a vaření dále v knížecím sklepě 400 věder letošního rýnského vína (</a:t>
            </a:r>
            <a:r>
              <a:rPr lang="cs-CZ" sz="1600" i="1" dirty="0" err="1"/>
              <a:t>Reinwein</a:t>
            </a:r>
            <a:r>
              <a:rPr lang="cs-CZ" sz="1600" i="1" dirty="0"/>
              <a:t> </a:t>
            </a:r>
            <a:r>
              <a:rPr lang="cs-CZ" sz="1600" i="1" dirty="0" err="1"/>
              <a:t>neu</a:t>
            </a:r>
            <a:r>
              <a:rPr lang="cs-CZ" sz="1600" i="1" dirty="0"/>
              <a:t> </a:t>
            </a:r>
            <a:r>
              <a:rPr lang="cs-CZ" sz="1600" i="1" dirty="0" err="1"/>
              <a:t>Abla</a:t>
            </a:r>
            <a:r>
              <a:rPr lang="cs-CZ" sz="1600" i="1" dirty="0"/>
              <a:t>β</a:t>
            </a:r>
            <a:r>
              <a:rPr lang="cs-CZ" sz="1600" dirty="0"/>
              <a:t>).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2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Vévodské a šlechtické dvory - slavnosti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Svatba knížete Jiřího III. </a:t>
            </a:r>
            <a:r>
              <a:rPr lang="cs-CZ" sz="1600" b="1" dirty="0" err="1"/>
              <a:t>Břežského</a:t>
            </a:r>
            <a:r>
              <a:rPr lang="cs-CZ" sz="1600" b="1" dirty="0"/>
              <a:t> a Alžběty Marie Karolíny, 1660:</a:t>
            </a:r>
          </a:p>
          <a:p>
            <a:r>
              <a:rPr lang="cs-CZ" sz="1600" dirty="0"/>
              <a:t>Víno: uherské (140 věder), rýnské (3 vědra), rakouské (2,5 vědra) a španělské (3 věder), 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dirty="0" err="1"/>
              <a:t>alikant</a:t>
            </a:r>
            <a:r>
              <a:rPr lang="cs-CZ" sz="1600" dirty="0"/>
              <a:t> (18 hrnců) a </a:t>
            </a:r>
            <a:r>
              <a:rPr lang="cs-CZ" sz="1600" dirty="0" err="1"/>
              <a:t>malvasia</a:t>
            </a:r>
            <a:r>
              <a:rPr lang="cs-CZ" sz="1600" dirty="0"/>
              <a:t> (4 hrnce).</a:t>
            </a:r>
          </a:p>
          <a:p>
            <a:r>
              <a:rPr lang="cs-CZ" sz="1600" b="1" dirty="0"/>
              <a:t>Celkem 7840 litrů vína </a:t>
            </a:r>
            <a:r>
              <a:rPr lang="cs-CZ" sz="1600" dirty="0"/>
              <a:t>(a</a:t>
            </a:r>
            <a:r>
              <a:rPr lang="cs-CZ" sz="1600" b="1" dirty="0"/>
              <a:t> </a:t>
            </a:r>
            <a:r>
              <a:rPr lang="cs-CZ" sz="1600" dirty="0"/>
              <a:t>93 tisíce litrů piva)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Svatební slavnosti trvaly 3 dny/s dojezdy a odjezdy 10 dní</a:t>
            </a:r>
          </a:p>
          <a:p>
            <a:r>
              <a:rPr lang="cs-CZ" sz="1600" dirty="0"/>
              <a:t>Okolo 800-1000 hostí, </a:t>
            </a:r>
            <a:r>
              <a:rPr lang="cs-CZ" sz="1600" baseline="30000" dirty="0"/>
              <a:t>1</a:t>
            </a:r>
            <a:r>
              <a:rPr lang="cs-CZ" sz="1600" dirty="0"/>
              <a:t>/2 až </a:t>
            </a:r>
            <a:r>
              <a:rPr lang="cs-CZ" sz="1600" baseline="30000" dirty="0"/>
              <a:t>2</a:t>
            </a:r>
            <a:r>
              <a:rPr lang="cs-CZ" sz="1600" dirty="0"/>
              <a:t>/3 polovina hostí s konzumací alkoholu, tedy </a:t>
            </a:r>
            <a:r>
              <a:rPr lang="cs-CZ" sz="1600" u="sng" dirty="0"/>
              <a:t>1 až 1,5 litru na osobu / den.</a:t>
            </a:r>
          </a:p>
          <a:p>
            <a:endParaRPr lang="cs-CZ" sz="1600" i="1" dirty="0"/>
          </a:p>
          <a:p>
            <a:endParaRPr lang="cs-CZ" sz="1600" i="1" dirty="0"/>
          </a:p>
          <a:p>
            <a:pPr marL="0" indent="0">
              <a:buNone/>
            </a:pPr>
            <a:endParaRPr lang="cs-CZ" sz="1600" i="1" dirty="0"/>
          </a:p>
          <a:p>
            <a:pPr marL="0" indent="0">
              <a:buNone/>
            </a:pPr>
            <a:r>
              <a:rPr lang="cs-CZ" sz="1200" i="1" dirty="0"/>
              <a:t>(Jednotky: 1 hrnec = 0,695 l, 1 vědro = 55,6 l)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9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Vévodské a šlechtické dvory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rázek 5">
            <a:extLst>
              <a:ext uri="{FF2B5EF4-FFF2-40B4-BE49-F238E27FC236}">
                <a16:creationId xmlns:a16="http://schemas.microsoft.com/office/drawing/2014/main" id="{71BE932C-626C-4769-874F-CB25F5DC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12293" r="16273" b="55708"/>
          <a:stretch/>
        </p:blipFill>
        <p:spPr>
          <a:xfrm>
            <a:off x="0" y="67502"/>
            <a:ext cx="7590969" cy="50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600" b="1" dirty="0"/>
              <a:t>Počátky</a:t>
            </a:r>
            <a:r>
              <a:rPr lang="cs-CZ" sz="1600" dirty="0"/>
              <a:t> pěstování a konzumace vína ve střední Evropě jsou </a:t>
            </a:r>
            <a:r>
              <a:rPr lang="cs-CZ" sz="1600" b="1" dirty="0"/>
              <a:t>spojeny s Římany</a:t>
            </a:r>
            <a:r>
              <a:rPr lang="cs-CZ" sz="1600" dirty="0"/>
              <a:t>/římským impériem.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Středověká Evropa</a:t>
            </a:r>
            <a:r>
              <a:rPr lang="cs-CZ" sz="1600" dirty="0"/>
              <a:t>: další rozvoj vinařství a užívání vína spojeny s šířením </a:t>
            </a:r>
            <a:r>
              <a:rPr lang="cs-CZ" sz="1600" b="1" dirty="0"/>
              <a:t>křesťanství</a:t>
            </a:r>
            <a:r>
              <a:rPr lang="cs-CZ" sz="1600" dirty="0"/>
              <a:t>.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b="1" dirty="0"/>
              <a:t>Víno bylo nedílnou součástí liturgie a pronikalo do každodennosti zejména vyšších vrstev</a:t>
            </a:r>
            <a:r>
              <a:rPr lang="cs-CZ" sz="1600" b="1" dirty="0">
                <a:solidFill>
                  <a:srgbClr val="981E3A"/>
                </a:solidFill>
              </a:rPr>
              <a:t>. </a:t>
            </a:r>
          </a:p>
          <a:p>
            <a:pPr marL="0" indent="0">
              <a:buNone/>
            </a:pPr>
            <a:r>
              <a:rPr lang="cs-CZ" sz="1600" b="1" dirty="0">
                <a:solidFill>
                  <a:srgbClr val="981E3A"/>
                </a:solidFill>
              </a:rPr>
              <a:t>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Počátky konzumace a pěstování vína</a:t>
            </a:r>
            <a:r>
              <a:rPr lang="cs-CZ" sz="2000" dirty="0">
                <a:solidFill>
                  <a:srgbClr val="D6A300"/>
                </a:solidFill>
              </a:rPr>
              <a:t> </a:t>
            </a:r>
            <a:endParaRPr lang="cs-CZ" sz="2000" dirty="0">
              <a:solidFill>
                <a:srgbClr val="D6A300"/>
              </a:solidFill>
              <a:latin typeface="Usual"/>
            </a:endParaRPr>
          </a:p>
        </p:txBody>
      </p:sp>
    </p:spTree>
    <p:extLst>
      <p:ext uri="{BB962C8B-B14F-4D97-AF65-F5344CB8AC3E}">
        <p14:creationId xmlns:p14="http://schemas.microsoft.com/office/powerpoint/2010/main" val="327670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Vévodské a šlechtické – všední konzumace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Běžná spotřeba v domácnosti mladičké vévodkyně </a:t>
            </a:r>
            <a:r>
              <a:rPr lang="cs-CZ" sz="1600" dirty="0"/>
              <a:t>Anny Sidonie, rozené Těšínské, a jejího manžela Jakub Hannibal z </a:t>
            </a:r>
            <a:r>
              <a:rPr lang="cs-CZ" sz="1600" dirty="0" err="1"/>
              <a:t>Hohenemsu</a:t>
            </a:r>
            <a:endParaRPr lang="cs-CZ" sz="1600" dirty="0"/>
          </a:p>
          <a:p>
            <a:r>
              <a:rPr lang="cs-CZ" sz="1600" dirty="0"/>
              <a:t>1617: předpokládaná spotřeba dvora mladého páru - 5,5 tisíce litrů vína / rok, </a:t>
            </a:r>
          </a:p>
          <a:p>
            <a:pPr marL="0" indent="0">
              <a:buNone/>
            </a:pPr>
            <a:r>
              <a:rPr lang="cs-CZ" sz="1600" dirty="0"/>
              <a:t>	z toho </a:t>
            </a:r>
          </a:p>
          <a:p>
            <a:pPr marL="0" indent="0">
              <a:buNone/>
            </a:pPr>
            <a:r>
              <a:rPr lang="cs-CZ" sz="1600" dirty="0"/>
              <a:t>	- asi 2,8 litru pro každého z manželů na den; </a:t>
            </a:r>
          </a:p>
          <a:p>
            <a:pPr marL="0" indent="0">
              <a:buNone/>
            </a:pPr>
            <a:r>
              <a:rPr lang="cs-CZ" sz="1600" dirty="0"/>
              <a:t>	- komorníci a pážata 1,4 litrů/den </a:t>
            </a:r>
          </a:p>
          <a:p>
            <a:pPr marL="0" indent="0">
              <a:buNone/>
            </a:pPr>
            <a:r>
              <a:rPr lang="cs-CZ" sz="1600" dirty="0"/>
              <a:t>	- každá z členek fraucimoru 0,6 litrů/den.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(Instrukce Marka </a:t>
            </a:r>
            <a:r>
              <a:rPr lang="cs-CZ" sz="1600" dirty="0" err="1"/>
              <a:t>Sitticha</a:t>
            </a:r>
            <a:r>
              <a:rPr lang="cs-CZ" sz="1600" dirty="0"/>
              <a:t> z </a:t>
            </a:r>
            <a:r>
              <a:rPr lang="cs-CZ" sz="1600" dirty="0" err="1"/>
              <a:t>Hohenemsu</a:t>
            </a:r>
            <a:r>
              <a:rPr lang="cs-CZ" sz="1600" dirty="0"/>
              <a:t>, solnohradského biskupa, strýce )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1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Vévodské a šlechtické – všední konzumace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Osobní zvyklosti vévodkyně Anny Sidonie</a:t>
            </a:r>
            <a:r>
              <a:rPr lang="cs-CZ" sz="1600" dirty="0"/>
              <a:t>, </a:t>
            </a:r>
          </a:p>
          <a:p>
            <a:pPr marL="0" indent="0">
              <a:buNone/>
            </a:pPr>
            <a:r>
              <a:rPr lang="cs-CZ" sz="1600" dirty="0"/>
              <a:t>rozené Těšínské, a jejího manžela Jakub Hannibal z </a:t>
            </a:r>
            <a:r>
              <a:rPr lang="cs-CZ" sz="1600" dirty="0" err="1"/>
              <a:t>Hohenemsu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Mladý pár byl v korespondenci označován za poněkud prostopášný, </a:t>
            </a:r>
          </a:p>
          <a:p>
            <a:pPr marL="0" indent="0">
              <a:buNone/>
            </a:pPr>
            <a:r>
              <a:rPr lang="cs-CZ" sz="1600" dirty="0"/>
              <a:t>přesmíru holdující vínu, neustále se věnující jen zábavě a </a:t>
            </a:r>
          </a:p>
          <a:p>
            <a:pPr marL="0" indent="0">
              <a:buNone/>
            </a:pPr>
            <a:r>
              <a:rPr lang="cs-CZ" sz="1600" dirty="0"/>
              <a:t>dennímu popíjení. Mladá vévodkyně byla kritizována za to, </a:t>
            </a:r>
          </a:p>
          <a:p>
            <a:pPr marL="0" indent="0">
              <a:buNone/>
            </a:pPr>
            <a:r>
              <a:rPr lang="cs-CZ" sz="1600" dirty="0"/>
              <a:t>že si nechá nosit jídlo do komnat, místo aby jedla jen v jídelně </a:t>
            </a:r>
          </a:p>
          <a:p>
            <a:pPr marL="0" indent="0">
              <a:buNone/>
            </a:pPr>
            <a:r>
              <a:rPr lang="cs-CZ" sz="1600" dirty="0"/>
              <a:t>či jiných společenských prostorách.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0CBF7-BFF5-41C7-9C50-C86769A20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56" y="171226"/>
            <a:ext cx="2720340" cy="4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2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Úpadek vinařství, rozvoj obchodu s vínem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Změna klimatu, ochlazení </a:t>
            </a:r>
          </a:p>
          <a:p>
            <a:r>
              <a:rPr lang="cs-CZ" sz="1600" dirty="0"/>
              <a:t>konec 17. století </a:t>
            </a:r>
            <a:r>
              <a:rPr lang="cs-CZ" sz="1600" b="1" dirty="0"/>
              <a:t>úpadek vinohradnictví</a:t>
            </a:r>
            <a:r>
              <a:rPr lang="cs-CZ" sz="1600" dirty="0"/>
              <a:t>, poslední vinice v okolí Středy, zbytky u </a:t>
            </a:r>
            <a:r>
              <a:rPr lang="cs-CZ" sz="1600" dirty="0" err="1"/>
              <a:t>Grünbersku</a:t>
            </a:r>
            <a:endParaRPr lang="cs-CZ" sz="1600" dirty="0"/>
          </a:p>
          <a:p>
            <a:r>
              <a:rPr lang="cs-CZ" sz="1600" dirty="0"/>
              <a:t>většina vinohradů zdivočela, hlavy byly místy doloženy ještě v 19. století; místy dokonce existovaly obdělávané vinice na </a:t>
            </a:r>
            <a:r>
              <a:rPr lang="cs-CZ" sz="1600" dirty="0" err="1"/>
              <a:t>Hlohovsku</a:t>
            </a:r>
            <a:r>
              <a:rPr lang="cs-CZ" sz="1600" dirty="0"/>
              <a:t> (</a:t>
            </a:r>
            <a:r>
              <a:rPr lang="cs-CZ" sz="1600" dirty="0" err="1"/>
              <a:t>Bytom</a:t>
            </a:r>
            <a:r>
              <a:rPr lang="cs-CZ" sz="1600" dirty="0"/>
              <a:t> nad Odrou, Slava, Sedlisko).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Víno přesto žádaným artiklem =&gt; </a:t>
            </a:r>
          </a:p>
          <a:p>
            <a:r>
              <a:rPr lang="cs-CZ" sz="1600" dirty="0"/>
              <a:t>18. století – </a:t>
            </a:r>
            <a:r>
              <a:rPr lang="cs-CZ" sz="1600" b="1" dirty="0"/>
              <a:t>pobídky Fridricha Velkého</a:t>
            </a:r>
            <a:r>
              <a:rPr lang="cs-CZ" sz="1600" dirty="0"/>
              <a:t> Pruského: </a:t>
            </a:r>
          </a:p>
          <a:p>
            <a:pPr marL="0" indent="0">
              <a:buNone/>
            </a:pPr>
            <a:r>
              <a:rPr lang="cs-CZ" sz="1600" dirty="0"/>
              <a:t>      odměna 20 tolarů za každý 1tisíc vysázených kusů/hlav révy, avšak bez větších výsledků</a:t>
            </a:r>
          </a:p>
          <a:p>
            <a:r>
              <a:rPr lang="cs-CZ" sz="1600" dirty="0"/>
              <a:t>1. polovina 20. století – podpora obnovy vinic ze strany německého státu</a:t>
            </a:r>
          </a:p>
          <a:p>
            <a:r>
              <a:rPr lang="cs-CZ" sz="1600" dirty="0"/>
              <a:t>před II. světovou válkou v Dolním Slezsku jen 200 ha vinohradu</a:t>
            </a:r>
          </a:p>
          <a:p>
            <a:endParaRPr lang="cs-CZ" sz="1600" dirty="0"/>
          </a:p>
          <a:p>
            <a:r>
              <a:rPr lang="cs-CZ" sz="1600" b="1" u="sng" dirty="0"/>
              <a:t>Většina spotřeby vína z dovozu</a:t>
            </a:r>
          </a:p>
          <a:p>
            <a:r>
              <a:rPr lang="cs-CZ" sz="1600" dirty="0"/>
              <a:t>Tento stav trvá i počátkem 21. století</a:t>
            </a:r>
          </a:p>
          <a:p>
            <a:pPr marL="0" indent="0">
              <a:buNone/>
            </a:pPr>
            <a:endParaRPr lang="cs-CZ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9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Současné reminiscence slezského vinařství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/>
              <a:t>Zvýšení zájmu o slezské / německé kulturní dědictví, včetně vinařství</a:t>
            </a:r>
          </a:p>
          <a:p>
            <a:r>
              <a:rPr lang="cs-CZ" sz="1600" dirty="0"/>
              <a:t>90. léta /20. století - obnova vinic  novou výsadbou</a:t>
            </a:r>
          </a:p>
          <a:p>
            <a:r>
              <a:rPr lang="cs-CZ" sz="1600" dirty="0"/>
              <a:t>Oblast okolo Sobotky a hory </a:t>
            </a:r>
            <a:r>
              <a:rPr lang="cs-CZ" sz="1600" dirty="0" err="1"/>
              <a:t>Sleza</a:t>
            </a:r>
            <a:endParaRPr lang="cs-CZ" sz="1600" dirty="0"/>
          </a:p>
          <a:p>
            <a:r>
              <a:rPr lang="cs-CZ" sz="1600" dirty="0"/>
              <a:t>vznikly soukromé vinohrady a  vinařství.  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Slezské víno /</a:t>
            </a:r>
            <a:r>
              <a:rPr lang="cs-CZ" sz="1400" b="1" dirty="0"/>
              <a:t> </a:t>
            </a:r>
            <a:r>
              <a:rPr lang="cs-CZ" sz="1400" b="1" dirty="0" err="1"/>
              <a:t>W</a:t>
            </a:r>
            <a:r>
              <a:rPr lang="cs-CZ" sz="1600" b="1" dirty="0" err="1"/>
              <a:t>ino</a:t>
            </a:r>
            <a:r>
              <a:rPr lang="cs-CZ" sz="1600" b="1" dirty="0"/>
              <a:t> </a:t>
            </a:r>
            <a:r>
              <a:rPr lang="cs-CZ" sz="1600" b="1" dirty="0" err="1"/>
              <a:t>śląskie</a:t>
            </a:r>
            <a:endParaRPr lang="cs-CZ" sz="1600" dirty="0"/>
          </a:p>
          <a:p>
            <a:pPr marL="0" indent="0">
              <a:buNone/>
            </a:pPr>
            <a:r>
              <a:rPr lang="cs-CZ" sz="1600" dirty="0"/>
              <a:t>Produkt zapsaný 11. ž. 2007 na soupis tradičních produktů Ministerstva zemědělství a rozvoje vesnice (</a:t>
            </a:r>
            <a:r>
              <a:rPr lang="cs-CZ" sz="1600" i="1" dirty="0" err="1"/>
              <a:t>Lista</a:t>
            </a:r>
            <a:r>
              <a:rPr lang="cs-CZ" sz="1600" i="1" dirty="0"/>
              <a:t> </a:t>
            </a:r>
            <a:r>
              <a:rPr lang="cs-CZ" sz="1600" i="1" dirty="0" err="1"/>
              <a:t>produktów</a:t>
            </a:r>
            <a:r>
              <a:rPr lang="cs-CZ" sz="1600" i="1" dirty="0"/>
              <a:t> </a:t>
            </a:r>
            <a:r>
              <a:rPr lang="cs-CZ" sz="1600" i="1" dirty="0" err="1"/>
              <a:t>tradycyjnych</a:t>
            </a:r>
            <a:r>
              <a:rPr lang="cs-CZ" sz="1600" i="1" dirty="0"/>
              <a:t> </a:t>
            </a:r>
            <a:r>
              <a:rPr lang="cs-CZ" sz="1600" i="1" dirty="0" err="1"/>
              <a:t>MRiRW</a:t>
            </a:r>
            <a:r>
              <a:rPr lang="cs-CZ" sz="1600" i="1" dirty="0"/>
              <a:t> PR</a:t>
            </a:r>
            <a:r>
              <a:rPr lang="cs-CZ" sz="1600" dirty="0"/>
              <a:t>), kategorie Nápoje vojvodství dolnoslezského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víno jako nápoj, produkt původem z Dolního Slezska, z místní vypěstované révy; nikoli vinná réva, odrůda.</a:t>
            </a:r>
          </a:p>
        </p:txBody>
      </p:sp>
    </p:spTree>
    <p:extLst>
      <p:ext uri="{BB962C8B-B14F-4D97-AF65-F5344CB8AC3E}">
        <p14:creationId xmlns:p14="http://schemas.microsoft.com/office/powerpoint/2010/main" val="1015135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Současné územní rozložení slezského vinařství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dirty="0"/>
              <a:t>V roce 2014 vznika Společnost dolnoslezské vinice s cílem spojit dolnoslezské producenty vína a podporovat oživující se polské vinařství.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88AD98-E0D9-42D4-8934-19A2FD1A3B03}"/>
              </a:ext>
            </a:extLst>
          </p:cNvPr>
          <p:cNvPicPr/>
          <p:nvPr/>
        </p:nvPicPr>
        <p:blipFill rotWithShape="1">
          <a:blip r:embed="rId3"/>
          <a:srcRect l="7399" t="36735" r="35012" b="12698"/>
          <a:stretch/>
        </p:blipFill>
        <p:spPr bwMode="auto">
          <a:xfrm>
            <a:off x="611560" y="1443045"/>
            <a:ext cx="4388282" cy="2167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910E20-D28E-45A7-BFB8-96CBF034BEB1}"/>
              </a:ext>
            </a:extLst>
          </p:cNvPr>
          <p:cNvPicPr/>
          <p:nvPr/>
        </p:nvPicPr>
        <p:blipFill rotWithShape="1">
          <a:blip r:embed="rId4"/>
          <a:srcRect l="7871" t="36921" r="37224" b="14990"/>
          <a:stretch/>
        </p:blipFill>
        <p:spPr bwMode="auto">
          <a:xfrm>
            <a:off x="4566249" y="2526759"/>
            <a:ext cx="4183761" cy="2061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64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Současná slezská vinařství na: https://winnicedolnoslaskie.pl/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139C5D-EF87-4E67-90FB-36D0D10A7505}"/>
              </a:ext>
            </a:extLst>
          </p:cNvPr>
          <p:cNvPicPr/>
          <p:nvPr/>
        </p:nvPicPr>
        <p:blipFill rotWithShape="1">
          <a:blip r:embed="rId3"/>
          <a:srcRect l="3571" t="36804" r="33598" b="7230"/>
          <a:stretch/>
        </p:blipFill>
        <p:spPr bwMode="auto">
          <a:xfrm>
            <a:off x="184252" y="749187"/>
            <a:ext cx="3619500" cy="1813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FFE35B-851A-4637-AD37-26BC96AE803A}"/>
              </a:ext>
            </a:extLst>
          </p:cNvPr>
          <p:cNvPicPr/>
          <p:nvPr/>
        </p:nvPicPr>
        <p:blipFill rotWithShape="1">
          <a:blip r:embed="rId4"/>
          <a:srcRect l="4696" t="37624" r="36154" b="5200"/>
          <a:stretch/>
        </p:blipFill>
        <p:spPr bwMode="auto">
          <a:xfrm>
            <a:off x="3851920" y="757535"/>
            <a:ext cx="366903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1BF2156-0C3E-45F8-9115-FE6D7644F214}"/>
              </a:ext>
            </a:extLst>
          </p:cNvPr>
          <p:cNvPicPr/>
          <p:nvPr/>
        </p:nvPicPr>
        <p:blipFill rotWithShape="1">
          <a:blip r:embed="rId5"/>
          <a:srcRect l="4893" t="36332" r="35023" b="5468"/>
          <a:stretch/>
        </p:blipFill>
        <p:spPr bwMode="auto">
          <a:xfrm>
            <a:off x="203433" y="2711041"/>
            <a:ext cx="3657600" cy="1885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EE61A1F-C917-4E17-A9B4-666790B81A02}"/>
              </a:ext>
            </a:extLst>
          </p:cNvPr>
          <p:cNvPicPr/>
          <p:nvPr/>
        </p:nvPicPr>
        <p:blipFill rotWithShape="1">
          <a:blip r:embed="rId6"/>
          <a:srcRect l="5437" t="62925" r="29708" b="11611"/>
          <a:stretch/>
        </p:blipFill>
        <p:spPr bwMode="auto">
          <a:xfrm>
            <a:off x="3937199" y="2831056"/>
            <a:ext cx="3653790" cy="822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4668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 err="1">
                <a:solidFill>
                  <a:srgbClr val="D6A300"/>
                </a:solidFill>
              </a:rPr>
              <a:t>Minidegustace</a:t>
            </a:r>
            <a:r>
              <a:rPr lang="cs-CZ" sz="2000" b="1" dirty="0">
                <a:solidFill>
                  <a:srgbClr val="D6A300"/>
                </a:solidFill>
              </a:rPr>
              <a:t> pro workshop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6D2712A-608F-4469-B8AE-4C2EC4088BB9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7992888" cy="3816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FA7A93-A1CE-4C56-9EC7-6EE6AFD2E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2" t="31799" r="20076" b="12201"/>
          <a:stretch/>
        </p:blipFill>
        <p:spPr>
          <a:xfrm>
            <a:off x="1043608" y="1635646"/>
            <a:ext cx="62646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0E0B11-0B08-EF40-9F61-5A6746C24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5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46118" y="-20538"/>
            <a:ext cx="6004708" cy="35078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843808" y="3723878"/>
            <a:ext cx="5832648" cy="12241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r"/>
            <a: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 pohledem na vinice pod bájnou horou </a:t>
            </a:r>
            <a:r>
              <a:rPr lang="cs-CZ" sz="1600" b="1" dirty="0" err="1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Sleza</a:t>
            </a:r>
            <a: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poblíž města Sobotka, Dolní Slezsko,</a:t>
            </a:r>
            <a:b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1600" b="1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děkujeme </a:t>
            </a:r>
            <a:r>
              <a:rPr lang="cs-CZ" sz="1600" b="1" dirty="0">
                <a:solidFill>
                  <a:srgbClr val="D6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pozornost. </a:t>
            </a:r>
            <a:endParaRPr lang="it-IT" sz="1200" dirty="0">
              <a:solidFill>
                <a:srgbClr val="D6A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B45E0D4-290B-E642-B85D-7204F14AC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06" y="-30857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0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Počátky vínařství v českých zemích ve středověku 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699542"/>
            <a:ext cx="8280920" cy="249299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cs-CZ" sz="1600" b="1" dirty="0"/>
              <a:t>Velká Morava</a:t>
            </a:r>
            <a:r>
              <a:rPr lang="cs-CZ" sz="1600" dirty="0"/>
              <a:t> (zčásti zasahovala na území Slezska) – archeologické nálezy </a:t>
            </a:r>
          </a:p>
          <a:p>
            <a:r>
              <a:rPr lang="cs-CZ" sz="1600" dirty="0"/>
              <a:t>       vinných semen.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Čechy</a:t>
            </a:r>
            <a:r>
              <a:rPr lang="cs-CZ" sz="1600" dirty="0"/>
              <a:t> doklady v 9./10.  století, Mělnicko (sv. Václav).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Morava</a:t>
            </a:r>
            <a:r>
              <a:rPr lang="cs-CZ" sz="1600" dirty="0"/>
              <a:t> písemné doklady o vinicích 1101.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Slezsko</a:t>
            </a:r>
            <a:r>
              <a:rPr lang="cs-CZ" sz="1600" dirty="0"/>
              <a:t> písemné doklady o vinicích 1216.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0EEFE4-521B-464F-A25D-A08CAD874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6" y="2694240"/>
            <a:ext cx="4191000" cy="20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Slezsko v českém státě (1327-1742 / 1742-dosud)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915566"/>
            <a:ext cx="8280920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E08AA1-A65D-4BE0-B1C1-01CA42A2E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4285" b="3508"/>
          <a:stretch/>
        </p:blipFill>
        <p:spPr>
          <a:xfrm>
            <a:off x="251520" y="767687"/>
            <a:ext cx="4896544" cy="4172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5D4F9A6-B572-4762-AD2E-C7B2A9401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03316"/>
            <a:ext cx="3844290" cy="24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</a:rPr>
              <a:t>Slezské vínařství ve středověku – písemné prameny</a:t>
            </a:r>
            <a:endParaRPr lang="cs-CZ" sz="2000" dirty="0">
              <a:solidFill>
                <a:srgbClr val="D6A300"/>
              </a:solidFill>
              <a:latin typeface="Usual" panose="020B0603030403020204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915566"/>
            <a:ext cx="8280920" cy="350865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cs-CZ" sz="1600" b="1" dirty="0"/>
              <a:t>Písemné prameny</a:t>
            </a:r>
          </a:p>
          <a:p>
            <a:endParaRPr lang="cs-CZ" sz="1600" b="1" dirty="0"/>
          </a:p>
          <a:p>
            <a:r>
              <a:rPr lang="cs-CZ" sz="1600" b="1" dirty="0"/>
              <a:t>Pěstování a výroba vína zřejmě zprvu převážně v režii řeholních řádů</a:t>
            </a:r>
            <a:r>
              <a:rPr lang="cs-CZ" sz="1600" dirty="0"/>
              <a:t> / klášterů, zejména cisterciáků.</a:t>
            </a:r>
          </a:p>
          <a:p>
            <a:r>
              <a:rPr lang="cs-CZ" sz="1600" b="1" dirty="0"/>
              <a:t>Poměrně záhy je realizováno i městy a soukromými osobami.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1216 zmínka o vinicích v okolí  v okolí Milíče v majetku cisterciaček v </a:t>
            </a:r>
            <a:r>
              <a:rPr lang="cs-CZ" sz="1600" dirty="0" err="1"/>
              <a:t>Třebnici</a:t>
            </a:r>
            <a:r>
              <a:rPr lang="cs-CZ" sz="1600" dirty="0"/>
              <a:t>/</a:t>
            </a:r>
            <a:r>
              <a:rPr lang="cs-CZ" sz="1600" dirty="0" err="1"/>
              <a:t>Trebnitz</a:t>
            </a:r>
            <a:r>
              <a:rPr lang="cs-CZ" sz="1600" dirty="0"/>
              <a:t>/</a:t>
            </a:r>
            <a:r>
              <a:rPr lang="cs-CZ" sz="1600" dirty="0" err="1"/>
              <a:t>Trzebnica</a:t>
            </a:r>
            <a:r>
              <a:rPr lang="cs-CZ" sz="1600" dirty="0"/>
              <a:t> připomínány roku 1216 v listině papeže Inocence III.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1220 -1232 potvrzení desátku z vinic u města </a:t>
            </a:r>
            <a:r>
              <a:rPr lang="cs-CZ" sz="1600" dirty="0" err="1"/>
              <a:t>Frajštat</a:t>
            </a:r>
            <a:r>
              <a:rPr lang="cs-CZ" sz="1600" dirty="0"/>
              <a:t>/</a:t>
            </a:r>
            <a:r>
              <a:rPr lang="cs-CZ" sz="1600" dirty="0" err="1"/>
              <a:t>Freistadt</a:t>
            </a:r>
            <a:r>
              <a:rPr lang="cs-CZ" sz="1600" dirty="0"/>
              <a:t>/</a:t>
            </a:r>
            <a:r>
              <a:rPr lang="cs-CZ" sz="1600" dirty="0" err="1"/>
              <a:t>Kožichova</a:t>
            </a:r>
            <a:r>
              <a:rPr lang="cs-CZ" sz="1600" dirty="0"/>
              <a:t> v majetku jakéhosi Jaška pro pro vratislavského biskupa.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1227 potvrzení desátku z vinic pro klášter v </a:t>
            </a:r>
            <a:r>
              <a:rPr lang="cs-CZ" sz="1600" dirty="0" err="1"/>
              <a:t>Lubuši</a:t>
            </a:r>
            <a:r>
              <a:rPr lang="cs-CZ" sz="1600" dirty="0"/>
              <a:t>/</a:t>
            </a:r>
            <a:r>
              <a:rPr lang="cs-CZ" sz="1600" dirty="0" err="1"/>
              <a:t>Leubus</a:t>
            </a:r>
            <a:r>
              <a:rPr lang="cs-CZ" sz="1600" dirty="0"/>
              <a:t>/</a:t>
            </a:r>
            <a:r>
              <a:rPr lang="cs-CZ" sz="1600" dirty="0" err="1"/>
              <a:t>Lubiąż</a:t>
            </a:r>
            <a:r>
              <a:rPr lang="cs-CZ" sz="1600" dirty="0"/>
              <a:t>.  </a:t>
            </a:r>
          </a:p>
          <a:p>
            <a:endParaRPr lang="cs-CZ" sz="1400" b="1" dirty="0">
              <a:latin typeface="Usual" panose="020B060303040302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7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47354" y="843558"/>
            <a:ext cx="8280920" cy="3312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600" b="1" dirty="0"/>
              <a:t>Toponomastika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/>
              <a:t>Výmluvným dokladem je názvosloví starých kolonizačních obcí ve Slezsku</a:t>
            </a:r>
            <a:endParaRPr lang="cs-CZ" sz="1600" dirty="0"/>
          </a:p>
          <a:p>
            <a:r>
              <a:rPr lang="cs-CZ" sz="1600" dirty="0" err="1"/>
              <a:t>Weinperk</a:t>
            </a:r>
            <a:r>
              <a:rPr lang="cs-CZ" sz="1600" dirty="0"/>
              <a:t> / </a:t>
            </a:r>
            <a:r>
              <a:rPr lang="cs-CZ" sz="1600" dirty="0" err="1"/>
              <a:t>Weinberg</a:t>
            </a:r>
            <a:r>
              <a:rPr lang="cs-CZ" sz="1600" dirty="0"/>
              <a:t> /</a:t>
            </a:r>
            <a:r>
              <a:rPr lang="cs-CZ" sz="1600" dirty="0" err="1"/>
              <a:t>Winna</a:t>
            </a:r>
            <a:r>
              <a:rPr lang="cs-CZ" sz="1600" dirty="0"/>
              <a:t> </a:t>
            </a:r>
            <a:r>
              <a:rPr lang="cs-CZ" sz="1600" dirty="0" err="1"/>
              <a:t>Góra</a:t>
            </a:r>
            <a:r>
              <a:rPr lang="cs-CZ" sz="1600" dirty="0"/>
              <a:t>, gmina </a:t>
            </a:r>
            <a:r>
              <a:rPr lang="cs-CZ" sz="1600" dirty="0" err="1"/>
              <a:t>Jordanów</a:t>
            </a:r>
            <a:r>
              <a:rPr lang="cs-CZ" sz="1600" dirty="0"/>
              <a:t> </a:t>
            </a:r>
            <a:r>
              <a:rPr lang="cs-CZ" sz="1600" dirty="0" err="1"/>
              <a:t>Śląski</a:t>
            </a:r>
            <a:r>
              <a:rPr lang="cs-CZ" sz="1600" dirty="0"/>
              <a:t>, Dolní Slezsko</a:t>
            </a:r>
          </a:p>
          <a:p>
            <a:r>
              <a:rPr lang="cs-CZ" sz="1600" dirty="0"/>
              <a:t>Víno/</a:t>
            </a:r>
            <a:r>
              <a:rPr lang="cs-CZ" sz="1600" dirty="0" err="1"/>
              <a:t>Weine</a:t>
            </a:r>
            <a:r>
              <a:rPr lang="cs-CZ" sz="1600" dirty="0"/>
              <a:t>, součást Slezských Rudoltic, okr. Bruntál, České Slezsko.</a:t>
            </a:r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Slezské vinařství ve Slezsku – jazykové prameny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1923678"/>
            <a:ext cx="8208912" cy="2736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base">
              <a:spcBef>
                <a:spcPct val="0"/>
              </a:spcBef>
              <a:spcAft>
                <a:spcPts val="300"/>
              </a:spcAft>
              <a:buNone/>
            </a:pPr>
            <a:endParaRPr lang="cs-CZ" sz="1400" dirty="0">
              <a:solidFill>
                <a:srgbClr val="3959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C9C74B-C9FB-4419-B87A-078611D4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b="16481"/>
          <a:stretch/>
        </p:blipFill>
        <p:spPr>
          <a:xfrm>
            <a:off x="4769740" y="2490892"/>
            <a:ext cx="3053706" cy="20882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DDDB83-A72B-43B7-B65D-5E4E88CE0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051" r="5901" b="12602"/>
          <a:stretch/>
        </p:blipFill>
        <p:spPr>
          <a:xfrm>
            <a:off x="515726" y="2508591"/>
            <a:ext cx="3823596" cy="20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71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47354" y="843558"/>
            <a:ext cx="8280920" cy="3312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600" b="1" dirty="0"/>
              <a:t>Heraldické prameny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/>
              <a:t>Zajímavými doklady časného rozvoje vinařství ve slezských  městech je vinná réva,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b="1" dirty="0"/>
              <a:t>vinné listy a s vinařstvím spojená materie v jejich znacích.</a:t>
            </a:r>
          </a:p>
          <a:p>
            <a:pPr marL="0" indent="0">
              <a:buNone/>
            </a:pPr>
            <a:r>
              <a:rPr lang="cs-CZ" sz="1600" dirty="0"/>
              <a:t> </a:t>
            </a:r>
          </a:p>
          <a:p>
            <a:pPr marL="0" indent="0">
              <a:buNone/>
            </a:pPr>
            <a:r>
              <a:rPr lang="cs-CZ" sz="1600" dirty="0"/>
              <a:t>Tři města, která měla ve znaku prvek související s vínem a vinařstvím, a to </a:t>
            </a:r>
          </a:p>
          <a:p>
            <a:r>
              <a:rPr lang="cs-CZ" sz="1600" dirty="0"/>
              <a:t>Středa / </a:t>
            </a:r>
            <a:r>
              <a:rPr lang="cs-CZ" sz="1600" dirty="0" err="1"/>
              <a:t>Neumarkt</a:t>
            </a:r>
            <a:r>
              <a:rPr lang="cs-CZ" sz="1600" dirty="0"/>
              <a:t> / </a:t>
            </a:r>
            <a:r>
              <a:rPr lang="cs-CZ" sz="1600" dirty="0" err="1"/>
              <a:t>Śróda</a:t>
            </a:r>
            <a:r>
              <a:rPr lang="cs-CZ" sz="1600" dirty="0"/>
              <a:t> </a:t>
            </a:r>
            <a:r>
              <a:rPr lang="cs-CZ" sz="1600" dirty="0" err="1"/>
              <a:t>Śląska</a:t>
            </a:r>
            <a:r>
              <a:rPr lang="cs-CZ" sz="1600" dirty="0"/>
              <a:t>, </a:t>
            </a:r>
            <a:r>
              <a:rPr lang="cs-CZ" sz="1600" dirty="0" err="1"/>
              <a:t>Vratislavsko</a:t>
            </a:r>
            <a:endParaRPr lang="cs-CZ" sz="1600" dirty="0"/>
          </a:p>
          <a:p>
            <a:r>
              <a:rPr lang="cs-CZ" sz="1600" dirty="0" err="1"/>
              <a:t>Vincik</a:t>
            </a:r>
            <a:r>
              <a:rPr lang="cs-CZ" sz="1600" dirty="0"/>
              <a:t> / </a:t>
            </a:r>
            <a:r>
              <a:rPr lang="cs-CZ" sz="1600" dirty="0" err="1"/>
              <a:t>Winzig</a:t>
            </a:r>
            <a:r>
              <a:rPr lang="cs-CZ" sz="1600" dirty="0"/>
              <a:t> / </a:t>
            </a:r>
            <a:r>
              <a:rPr lang="cs-CZ" sz="1600" dirty="0" err="1"/>
              <a:t>Wińsk</a:t>
            </a:r>
            <a:r>
              <a:rPr lang="cs-CZ" sz="1600" dirty="0"/>
              <a:t>, </a:t>
            </a:r>
            <a:r>
              <a:rPr lang="cs-CZ" sz="1600" dirty="0" err="1"/>
              <a:t>Volovsko</a:t>
            </a:r>
            <a:endParaRPr lang="cs-CZ" sz="1600" dirty="0"/>
          </a:p>
          <a:p>
            <a:r>
              <a:rPr lang="cs-CZ" sz="1600" dirty="0" err="1"/>
              <a:t>Profanov</a:t>
            </a:r>
            <a:r>
              <a:rPr lang="cs-CZ" sz="1600" dirty="0"/>
              <a:t> / </a:t>
            </a:r>
            <a:r>
              <a:rPr lang="cs-CZ" sz="1600" dirty="0" err="1"/>
              <a:t>Profen</a:t>
            </a:r>
            <a:r>
              <a:rPr lang="cs-CZ" sz="1600" dirty="0"/>
              <a:t> / </a:t>
            </a:r>
            <a:r>
              <a:rPr lang="cs-CZ" sz="1600" dirty="0" err="1"/>
              <a:t>Mściwojow</a:t>
            </a:r>
            <a:r>
              <a:rPr lang="cs-CZ" sz="1600" dirty="0"/>
              <a:t>, </a:t>
            </a:r>
            <a:r>
              <a:rPr lang="cs-CZ" sz="1600" dirty="0" err="1"/>
              <a:t>Javorsko</a:t>
            </a:r>
            <a:r>
              <a:rPr lang="cs-CZ" sz="1600" dirty="0"/>
              <a:t>.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Všechny přísluší k Dolnímu Slezsku.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Slezské vinařství ve Slezsku - komunální erbovní symbolika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1923678"/>
            <a:ext cx="8208912" cy="27363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base">
              <a:spcBef>
                <a:spcPct val="0"/>
              </a:spcBef>
              <a:spcAft>
                <a:spcPts val="300"/>
              </a:spcAft>
              <a:buNone/>
            </a:pPr>
            <a:endParaRPr lang="cs-CZ" sz="1400" dirty="0">
              <a:solidFill>
                <a:srgbClr val="3959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6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87574"/>
            <a:ext cx="7416824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/>
            <a:r>
              <a:rPr lang="cs-CZ" sz="1600" dirty="0"/>
              <a:t>Město nedaleko Vratislavi</a:t>
            </a:r>
          </a:p>
          <a:p>
            <a:pPr marL="457200" indent="-457200"/>
            <a:r>
              <a:rPr lang="cs-CZ" sz="1600" dirty="0"/>
              <a:t>1323 nejstarší vyobrazení vinné révy na pečeti</a:t>
            </a:r>
          </a:p>
          <a:p>
            <a:pPr marL="457200" indent="-457200"/>
            <a:r>
              <a:rPr lang="cs-CZ" sz="1600" dirty="0"/>
              <a:t>1440 cech vinařů</a:t>
            </a:r>
          </a:p>
          <a:p>
            <a:pPr marL="457200" indent="-457200"/>
            <a:endParaRPr lang="cs-CZ" sz="1600" dirty="0"/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200" dirty="0"/>
              <a:t>(Jan ze Středy, kancléř Karla IV.)</a:t>
            </a:r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just" fontAlgn="base">
              <a:spcBef>
                <a:spcPct val="0"/>
              </a:spcBef>
              <a:buNone/>
            </a:pPr>
            <a:endParaRPr lang="cs-CZ" sz="1400" dirty="0">
              <a:solidFill>
                <a:srgbClr val="395990"/>
              </a:solidFill>
              <a:latin typeface="Usual" panose="020B0603030403020204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Středa / </a:t>
            </a:r>
            <a:r>
              <a:rPr lang="cs-CZ" sz="2000" b="1" dirty="0" err="1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Neumarkt</a:t>
            </a:r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2000" b="1" dirty="0" err="1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Środa</a:t>
            </a:r>
            <a:r>
              <a:rPr lang="cs-CZ" sz="2000" b="1" dirty="0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D6A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Śl</a:t>
            </a:r>
            <a:r>
              <a:rPr lang="cs-CZ" sz="2000" b="1" dirty="0" err="1">
                <a:solidFill>
                  <a:srgbClr val="D6A300"/>
                </a:solidFill>
              </a:rPr>
              <a:t>ąska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06351C1-7166-488E-83B8-4A9FC5682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9622"/>
            <a:ext cx="283464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987574"/>
            <a:ext cx="7416824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/>
            <a:r>
              <a:rPr lang="cs-CZ" sz="1600" dirty="0"/>
              <a:t>Vesnice severně od města Javor</a:t>
            </a:r>
          </a:p>
          <a:p>
            <a:pPr marL="457200" indent="-457200"/>
            <a:r>
              <a:rPr lang="cs-CZ" sz="1600" dirty="0"/>
              <a:t> 2. polovina 13. století</a:t>
            </a:r>
          </a:p>
          <a:p>
            <a:pPr marL="457200" indent="-457200"/>
            <a:endParaRPr lang="cs-CZ" sz="1400" dirty="0"/>
          </a:p>
          <a:p>
            <a:pPr marL="457200" indent="-457200"/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just" fontAlgn="base">
              <a:spcBef>
                <a:spcPct val="0"/>
              </a:spcBef>
              <a:buNone/>
            </a:pPr>
            <a:endParaRPr lang="cs-CZ" sz="1400" dirty="0">
              <a:solidFill>
                <a:srgbClr val="395990"/>
              </a:solidFill>
              <a:latin typeface="Usual" panose="020B0603030403020204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 err="1">
                <a:solidFill>
                  <a:srgbClr val="D6A300"/>
                </a:solidFill>
              </a:rPr>
              <a:t>Profanov</a:t>
            </a:r>
            <a:r>
              <a:rPr lang="cs-CZ" sz="2000" b="1" dirty="0">
                <a:solidFill>
                  <a:srgbClr val="D6A300"/>
                </a:solidFill>
              </a:rPr>
              <a:t> / </a:t>
            </a:r>
            <a:r>
              <a:rPr lang="cs-CZ" sz="2000" b="1" dirty="0" err="1">
                <a:solidFill>
                  <a:srgbClr val="D6A300"/>
                </a:solidFill>
              </a:rPr>
              <a:t>Profen</a:t>
            </a:r>
            <a:r>
              <a:rPr lang="cs-CZ" sz="2000" b="1" dirty="0">
                <a:solidFill>
                  <a:srgbClr val="D6A300"/>
                </a:solidFill>
              </a:rPr>
              <a:t> / </a:t>
            </a:r>
            <a:r>
              <a:rPr lang="cs-CZ" sz="2000" b="1" dirty="0" err="1">
                <a:solidFill>
                  <a:srgbClr val="D6A300"/>
                </a:solidFill>
              </a:rPr>
              <a:t>Mściwojów</a:t>
            </a:r>
            <a:endParaRPr lang="cs-CZ" sz="2000" b="1" dirty="0">
              <a:solidFill>
                <a:srgbClr val="D6A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2E92444E-81E1-4249-8C58-5787826D7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91630"/>
            <a:ext cx="2857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107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FPF">
      <a:dk1>
        <a:srgbClr val="39599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8717</TotalTime>
  <Words>1729</Words>
  <Application>Microsoft Office PowerPoint</Application>
  <PresentationFormat>Předvádění na obrazovce (16:9)</PresentationFormat>
  <Paragraphs>247</Paragraphs>
  <Slides>27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Usual</vt:lpstr>
      <vt:lpstr>SLU</vt:lpstr>
      <vt:lpstr> K tradicím pěstování a konzumace vína ve Slezsku v minulosti  a jejich současné reminiscence</vt:lpstr>
      <vt:lpstr>Počátky konzumace a pěstování vína </vt:lpstr>
      <vt:lpstr>Počátky vínařství v českých zemích ve středověku </vt:lpstr>
      <vt:lpstr>Slezsko v českém státě (1327-1742 / 1742-dosud)</vt:lpstr>
      <vt:lpstr>Slezské vínařství ve středověku – písemné prameny</vt:lpstr>
      <vt:lpstr>Slezské vinařství ve Slezsku – jazykové prameny</vt:lpstr>
      <vt:lpstr>Slezské vinařství ve Slezsku - komunální erbovní symbolika</vt:lpstr>
      <vt:lpstr>Středa / Neumarkt / Środa Śląska</vt:lpstr>
      <vt:lpstr>Profanov / Profen / Mściwojów</vt:lpstr>
      <vt:lpstr>Vincik / Winzig / Wińsk</vt:lpstr>
      <vt:lpstr>Předpoklady pro rozvoj vínařství ve Slezsku ve středověku </vt:lpstr>
      <vt:lpstr>Měšťanské vinařství na sklonku středověku a prahu novověku</vt:lpstr>
      <vt:lpstr>Města a měšťané: obchod s vínem</vt:lpstr>
      <vt:lpstr>Města a měšťané: propinační právo k vínu</vt:lpstr>
      <vt:lpstr>Konzumace vína ve Slezsku</vt:lpstr>
      <vt:lpstr>Víno součástí měšťanské každodennosti</vt:lpstr>
      <vt:lpstr>Vévodské a šlechtické dvory - slavnosti</vt:lpstr>
      <vt:lpstr>Vévodské a šlechtické dvory - slavnosti</vt:lpstr>
      <vt:lpstr>Vévodské a šlechtické dvory</vt:lpstr>
      <vt:lpstr>Vévodské a šlechtické – všední konzumace</vt:lpstr>
      <vt:lpstr>Vévodské a šlechtické – všední konzumace</vt:lpstr>
      <vt:lpstr>Úpadek vinařství, rozvoj obchodu s vínem</vt:lpstr>
      <vt:lpstr>Současné reminiscence slezského vinařství</vt:lpstr>
      <vt:lpstr>Současné územní rozložení slezského vinařství</vt:lpstr>
      <vt:lpstr>Současná slezská vinařství na: https://winnicedolnoslaskie.pl/</vt:lpstr>
      <vt:lpstr>Minidegustace pro workshop</vt:lpstr>
      <vt:lpstr>S pohledem na vinice pod bájnou horou Sleza  poblíž města Sobotka, Dolní Slezsko,  děkujeme za pozornost.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Irena Korbelářová</cp:lastModifiedBy>
  <cp:revision>413</cp:revision>
  <cp:lastPrinted>2018-02-28T15:52:40Z</cp:lastPrinted>
  <dcterms:created xsi:type="dcterms:W3CDTF">2016-07-06T15:42:34Z</dcterms:created>
  <dcterms:modified xsi:type="dcterms:W3CDTF">2021-09-06T17:38:24Z</dcterms:modified>
</cp:coreProperties>
</file>