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60" r:id="rId4"/>
    <p:sldId id="257" r:id="rId5"/>
    <p:sldId id="262" r:id="rId6"/>
    <p:sldId id="263" r:id="rId7"/>
    <p:sldId id="264" r:id="rId8"/>
    <p:sldId id="265" r:id="rId9"/>
    <p:sldId id="266" r:id="rId10"/>
    <p:sldId id="275" r:id="rId11"/>
    <p:sldId id="268" r:id="rId12"/>
    <p:sldId id="269" r:id="rId13"/>
    <p:sldId id="281" r:id="rId14"/>
    <p:sldId id="277" r:id="rId15"/>
    <p:sldId id="270" r:id="rId16"/>
    <p:sldId id="279" r:id="rId17"/>
    <p:sldId id="285" r:id="rId18"/>
    <p:sldId id="283" r:id="rId19"/>
    <p:sldId id="291" r:id="rId20"/>
    <p:sldId id="292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528654-649B-4256-AD38-0623605EB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BE8D235-141B-407C-B651-0AA5C18B9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C1D6DF-4DCC-4612-A8BB-9960F8685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4A94-DA8C-44CF-9E22-D9EF37B4249C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F66BC8-48CB-4133-8525-94274615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C08006-B562-4526-82F8-CAB42DB01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BF69-D42E-4962-B261-530191440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943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6C4C6-8955-45BE-BC9F-8D0F15A63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6F676B3-526A-44CA-8444-253FE2C4A8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77410F-C2E7-4DE0-9CAC-E9DD958D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4A94-DA8C-44CF-9E22-D9EF37B4249C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9C308F-64AA-4CE6-B82D-1AC31F883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974309-0136-4260-BC3E-A0A4794BA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BF69-D42E-4962-B261-530191440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9892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B38C408-7610-42C4-A789-C303A5D3A9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6C91F5F-5FEF-48E2-BD13-4118F430E3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C2E50B-D113-4EC1-9A2E-F36C46730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4A94-DA8C-44CF-9E22-D9EF37B4249C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267327-B77E-4A50-B58E-309BE783B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133C6A-3BD5-46C2-A2A2-0D939C99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BF69-D42E-4962-B261-530191440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096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402B2D-F08B-4D14-A7F5-AB4212E20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DE13A5-483C-493B-B479-ACF93642F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F30D93-6EF2-4DE2-BF2E-7B078A70D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4A94-DA8C-44CF-9E22-D9EF37B4249C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DA4638-BCA8-44E6-9E25-0CD57FEB2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2E17C2-EBFE-418B-AC5C-2C6591451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BF69-D42E-4962-B261-530191440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269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F73289-7DF4-457F-AC3F-152CA1D03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9EADDFD-21BD-4B8C-A7CD-2156EFFBF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13A9C9-AA72-4E20-8C04-4029F6AA6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4A94-DA8C-44CF-9E22-D9EF37B4249C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C07472-E744-4A18-820F-5A41FECD8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03AD72-6CB2-4AAF-A44F-FF519E849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BF69-D42E-4962-B261-530191440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6140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4382C9-8CE5-44D6-B066-791AADE02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82430D-850E-4820-8236-D232186493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91573D3-994B-4246-A93A-B3A95C183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1E390BA-488B-4A51-8D52-B7BD300F6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4A94-DA8C-44CF-9E22-D9EF37B4249C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677E545-DE92-4EFA-8954-8BF0C4C58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22E193D-583E-4990-877A-944086811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BF69-D42E-4962-B261-530191440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7153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C2B0C0-03B2-48DD-875F-E67F6FCB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9005E4A-9D21-4C66-93DA-452381A69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5FE5FC7-EAA8-4159-8CEC-4ACC00C0B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84D22BB-1C05-4D9F-9A1B-212BE16BF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A69EBE5-A354-423D-8AAB-6A893DCDF4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A12C055-F389-4307-A390-2E2295F51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4A94-DA8C-44CF-9E22-D9EF37B4249C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0E3E867-0D41-406A-99B8-07C14AA95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7D4F4D4-A294-494F-86B4-265BA9AC4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BF69-D42E-4962-B261-530191440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9396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275A54-EA3B-4C1D-8E7B-EE61336E8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EF828C0-0ABA-42A9-AEF5-BF8E1A0FD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4A94-DA8C-44CF-9E22-D9EF37B4249C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81091A6-38B3-4825-9260-D435B837E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F0F5FB7-BA19-4B17-AC9C-C61AF70D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BF69-D42E-4962-B261-530191440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596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317742D-67AE-439D-A27A-B991CA5E1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4A94-DA8C-44CF-9E22-D9EF37B4249C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DF0D6C1-DFC2-42E7-A9C2-D540863F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CAC80F7-C5BE-4F00-B737-A54D21080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BF69-D42E-4962-B261-530191440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722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B1252-99BE-4411-99A3-A8B043FD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9972BA-3BD6-43AC-A717-B1FB5E387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6DCA80B-7C8A-489B-A18C-5399442CA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0A79257-261B-4AE6-8D32-A334B1088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4A94-DA8C-44CF-9E22-D9EF37B4249C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35922BB-1BAA-4A13-88EE-BC4D7171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704120C-15E3-49AC-A519-5FEEB943B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BF69-D42E-4962-B261-530191440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433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92F919-088C-49C2-954B-5422271BC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0D45C41-5F85-4D4A-8160-6DE16CFDAA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60A76CC-D0FE-43D6-9765-56EC75E30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E5AE4CA-BAF1-4833-A6EE-36F315B52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4A94-DA8C-44CF-9E22-D9EF37B4249C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162D253-A2CB-487B-BC01-E857B9E8B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E566E06-9A9D-42A4-87F0-CED1CBC1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BF69-D42E-4962-B261-530191440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144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D7B9781-8D64-487E-9FF0-72675263B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EB6039-6719-402B-910C-A0E57F5E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0C6C25-0448-44FF-B52F-C97143957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04A94-DA8C-44CF-9E22-D9EF37B4249C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967A43-2313-44D7-9B2C-C348FF47C4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ED217D8-DD34-4010-8C1A-A0AC36EFD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3BF69-D42E-4962-B261-530191440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174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.png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kulinarnidedictvi.cz/map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kulinarnidedictvi.cz/film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2.em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5F3056-359E-45DC-B810-A8632FFAC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95762"/>
            <a:ext cx="12168000" cy="21602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8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Ohlédnutí za projektem</a:t>
            </a:r>
            <a:br>
              <a:rPr lang="cs-CZ" sz="48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</a:br>
            <a:r>
              <a:rPr lang="cs-CZ" sz="4800" b="1" i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 Kulinární dědictví českých zemí</a:t>
            </a:r>
            <a:endParaRPr lang="cs-CZ" sz="4800" b="1" i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A5883A-0B2B-42B6-A299-1E923BD49A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26037"/>
            <a:ext cx="9144000" cy="1655762"/>
          </a:xfrm>
        </p:spPr>
        <p:txBody>
          <a:bodyPr>
            <a:normAutofit fontScale="70000" lnSpcReduction="20000"/>
          </a:bodyPr>
          <a:lstStyle/>
          <a:p>
            <a: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cs-CZ" sz="26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PhDr. Radmila Dluhošová, Ph.D.,  Slezská univerzita v Opavě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26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Opava, 20. 10. 2022</a:t>
            </a:r>
          </a:p>
          <a:p>
            <a: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cs-CZ" sz="26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Příspěvek pro workshop vznikl v rámci řešení projektu NAKI II, DG18P02OVV067</a:t>
            </a:r>
            <a:r>
              <a:rPr lang="cs-CZ" sz="2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2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Kulinární dědictví českých zemí: paměť, prezentace a edukace</a:t>
            </a:r>
            <a:endParaRPr lang="cs-CZ" sz="2600" b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5883FF4-338F-4F97-B54C-C7CFBF2B58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71" y="5613721"/>
            <a:ext cx="1139345" cy="113843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E42BD1C-7666-417A-8F72-F8BCEAE5E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144978"/>
            <a:ext cx="1410970" cy="12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3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0C66E-770D-4BC2-89B3-EBE6E789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96000"/>
          </a:xfrm>
        </p:spPr>
        <p:txBody>
          <a:bodyPr/>
          <a:lstStyle/>
          <a:p>
            <a:r>
              <a:rPr lang="cs-CZ" sz="44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Paměť chuti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91BDEB-63B3-4ED6-A707-47AED371F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000"/>
            <a:ext cx="10515600" cy="4351338"/>
          </a:xfrm>
        </p:spPr>
        <p:txBody>
          <a:bodyPr>
            <a:normAutofit/>
          </a:bodyPr>
          <a:lstStyle/>
          <a:p>
            <a:pPr marL="179705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B, Etapa 02, 2020</a:t>
            </a:r>
            <a:endParaRPr lang="cs-CZ" sz="20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i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Receptáře a kuchařské knihy jako specifické prameny pro poznání kulinární kultury a kulinárního dědictví českých zemí</a:t>
            </a:r>
            <a:endParaRPr lang="cs-CZ" sz="2000" b="1" i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Publikace prezentuje kuchařské knihy předmoderní a moderní doby jako specifické prameny pro poznání každodennosti, </a:t>
            </a:r>
            <a:r>
              <a:rPr lang="cs-CZ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festivit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a kulinární kultury vybraných společenských vrstev</a:t>
            </a:r>
            <a:endParaRPr lang="cs-CZ" sz="2000" b="1" dirty="0">
              <a:solidFill>
                <a:schemeClr val="accent1">
                  <a:lumMod val="50000"/>
                </a:schemeClr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2000" dirty="0"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554D6F-AE35-4A3E-B2AE-C914EC106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3708000"/>
            <a:ext cx="2249299" cy="21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A631265-7707-4198-958D-B9069DB158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144978"/>
            <a:ext cx="1410970" cy="120802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2E4DAFA-8969-46ED-B1CB-329C619ADB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47" r="17429"/>
          <a:stretch/>
        </p:blipFill>
        <p:spPr>
          <a:xfrm>
            <a:off x="2642284" y="3168000"/>
            <a:ext cx="2154801" cy="32400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CD4C822-2808-40DE-8EC1-2DE4B9BC2F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25" r="19448"/>
          <a:stretch/>
        </p:blipFill>
        <p:spPr>
          <a:xfrm>
            <a:off x="7437629" y="3168000"/>
            <a:ext cx="2124400" cy="324000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99A8A41-B384-4C22-8750-C2D2843FD6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623" r="16917"/>
          <a:stretch/>
        </p:blipFill>
        <p:spPr>
          <a:xfrm>
            <a:off x="5060599" y="3168000"/>
            <a:ext cx="2167752" cy="3240000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E805DFCF-9076-4797-89BF-B125B08206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7470" y="3708000"/>
            <a:ext cx="225453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0C66E-770D-4BC2-89B3-EBE6E789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96000"/>
          </a:xfrm>
        </p:spPr>
        <p:txBody>
          <a:bodyPr>
            <a:normAutofit fontScale="90000"/>
          </a:bodyPr>
          <a:lstStyle/>
          <a:p>
            <a:r>
              <a:rPr lang="cs-CZ" sz="44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Kulinární dědictví Čech, Moravy a Slezska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91BDEB-63B3-4ED6-A707-47AED371F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999"/>
            <a:ext cx="10515600" cy="2880000"/>
          </a:xfrm>
        </p:spPr>
        <p:txBody>
          <a:bodyPr>
            <a:noAutofit/>
          </a:bodyPr>
          <a:lstStyle/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B, Etapa 02, 2022</a:t>
            </a:r>
            <a:endParaRPr lang="cs-CZ" sz="20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i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Tematická encyklopedie</a:t>
            </a:r>
          </a:p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Zákla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dní charakteristika, funkce, území, časové zařazení, současný stav, vazbu na sociální vrstvu, příp. jazykovou komunitu včetně fotodokumentace</a:t>
            </a:r>
          </a:p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Odborná literatura; archivní prameny, muzejní sbírky; audiovizuální materiály; privátní materiály; terénní šetření; orální výpovědi; dotazníková šetření ad.</a:t>
            </a:r>
          </a:p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Experimentální ověření, fotodokumentace</a:t>
            </a: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ED0DE57-B1C0-4BA9-B626-80B4F74A4F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144978"/>
            <a:ext cx="1410970" cy="120802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687B62E-EE95-4830-B6A6-D5938046E0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0" t="9939" r="41917" b="54240"/>
          <a:stretch/>
        </p:blipFill>
        <p:spPr>
          <a:xfrm rot="5400000">
            <a:off x="9678415" y="4607998"/>
            <a:ext cx="2330180" cy="1440000"/>
          </a:xfrm>
          <a:prstGeom prst="rect">
            <a:avLst/>
          </a:prstGeom>
        </p:spPr>
      </p:pic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BFC2B9BD-A2DC-45ED-A9D6-CCE86C32E307}"/>
              </a:ext>
            </a:extLst>
          </p:cNvPr>
          <p:cNvSpPr txBox="1">
            <a:spLocks/>
          </p:cNvSpPr>
          <p:nvPr/>
        </p:nvSpPr>
        <p:spPr>
          <a:xfrm>
            <a:off x="838800" y="4068000"/>
            <a:ext cx="9144000" cy="1853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SzPct val="130000"/>
              <a:buNone/>
            </a:pPr>
            <a:r>
              <a:rPr lang="cs-CZ" sz="1600" b="1" dirty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Karlovarské koláče</a:t>
            </a:r>
          </a:p>
          <a:p>
            <a:pPr marL="252000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SzPct val="130000"/>
              <a:buFont typeface="Arial" panose="020B0604020202020204" pitchFamily="34" charset="0"/>
              <a:buNone/>
            </a:pPr>
            <a:r>
              <a:rPr lang="cs-CZ" sz="1600" dirty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Koláče připomínané v měšťanské kuchyni českých zemí po celé 19. století. Připravovaly se ze smetanového kynutého těsta, z něhož se tvarovaly nevelké okrouhlé bochánky s důlkem uprostřed, plněném třešňovou či višňovou zavařeninou, rybízovou marmeládou, překrytou bílkovým sněhem, zasypané cukrem a strouhanými mandlemi. Spíše výjimečně se označovaly také </a:t>
            </a:r>
            <a:r>
              <a:rPr lang="cs-CZ" sz="1600" i="1" dirty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lotové koláče</a:t>
            </a:r>
            <a:r>
              <a:rPr lang="cs-CZ" sz="1600" dirty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. Dnes jsou zapomenuty.  </a:t>
            </a:r>
          </a:p>
          <a:p>
            <a:pPr marL="252000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SzPct val="130000"/>
              <a:buFont typeface="Arial" panose="020B0604020202020204" pitchFamily="34" charset="0"/>
              <a:buNone/>
            </a:pPr>
            <a:r>
              <a:rPr lang="cs-CZ" sz="1300" dirty="0" err="1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Neudeckerin</a:t>
            </a:r>
            <a:r>
              <a:rPr lang="cs-CZ" sz="1300" dirty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 1805, s. 313; Rettigová 1826, s. 69; Universal lexikon 1897, s. 609.</a:t>
            </a:r>
          </a:p>
          <a:p>
            <a:pPr marL="17970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cs-CZ" sz="2100" b="1" dirty="0">
              <a:solidFill>
                <a:srgbClr val="C00000"/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5728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0C66E-770D-4BC2-89B3-EBE6E789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96000"/>
          </a:xfrm>
        </p:spPr>
        <p:txBody>
          <a:bodyPr>
            <a:normAutofit/>
          </a:bodyPr>
          <a:lstStyle/>
          <a:p>
            <a:r>
              <a:rPr lang="cs-CZ" sz="44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Odborné články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91BDEB-63B3-4ED6-A707-47AED371F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000"/>
            <a:ext cx="10515600" cy="5634000"/>
          </a:xfrm>
        </p:spPr>
        <p:txBody>
          <a:bodyPr>
            <a:noAutofit/>
          </a:bodyPr>
          <a:lstStyle/>
          <a:p>
            <a:pPr marL="179705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6x J , Etapa 02, 06; 2019, 2020, 2021, 2022</a:t>
            </a:r>
          </a:p>
          <a:p>
            <a:pPr marL="179705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Kozák, 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Kuchařská kniha kněžny Eleonory Lichnovské (1795–1873), rozené hraběnky Zichy. Příspěvek ke kultuře stravování šlechty v 1. polovině 19. století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Prameny a studie</a:t>
            </a:r>
          </a:p>
          <a:p>
            <a:pPr marL="179705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Korbelářová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, 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Opavská restauratérka Therese Adam(</a:t>
            </a:r>
            <a:r>
              <a:rPr lang="cs-CZ" sz="20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ová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) a její „slezská kuchyně“ sklonku 19. století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Acta </a:t>
            </a:r>
            <a:r>
              <a:rPr lang="cs-CZ" sz="16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historica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Universitatis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Silesianae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Opaviensis</a:t>
            </a:r>
            <a:endParaRPr lang="cs-CZ" sz="1600" dirty="0">
              <a:solidFill>
                <a:schemeClr val="accent1">
                  <a:lumMod val="50000"/>
                </a:schemeClr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Dluhošová –  </a:t>
            </a:r>
            <a:r>
              <a:rPr lang="cs-CZ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Korbelářová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– Žáček, 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Paměť, oživená minulost a zážitkové eventy. Na okraj interdisciplinarity a specifických informačních zdrojů probíhajícího výzkumu kulinárního dědictví českých zemí s přihlédnutím k Hlučínsku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Acta </a:t>
            </a:r>
            <a:r>
              <a:rPr lang="cs-CZ" sz="16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historica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Universitatis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Silesianae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Opaviensis</a:t>
            </a:r>
            <a:endParaRPr lang="cs-CZ" sz="16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Kozák, 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Moravský koláč i maminčin </a:t>
            </a:r>
            <a:r>
              <a:rPr lang="cs-CZ" sz="20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Mehlspeis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. Pohled do kuchyně historika a archiváře Václava Hauera (1860-1942) a jeho ženy Růženy rozené Seidlové (1867-1942)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Slezský sborník</a:t>
            </a:r>
          </a:p>
          <a:p>
            <a:pPr marL="179705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Macháčková – Zelený – Lang – Vinš,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Wild Boar Meat as a Sustainable Substitute for Pork: A Mixed Methods Approach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Sustainability</a:t>
            </a:r>
            <a:endParaRPr lang="cs-CZ" sz="16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Macháčková – Zelený – </a:t>
            </a:r>
            <a:r>
              <a:rPr lang="cs-CZ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Osuoha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– Hán – </a:t>
            </a:r>
            <a:r>
              <a:rPr lang="cs-CZ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Korbelářová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, Vinš,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Comparison of Incidence of Fairground Food and Traditional Regional Food at Czech Gastronomy Events: A Field Study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Czech </a:t>
            </a:r>
            <a:r>
              <a:rPr lang="cs-CZ" sz="16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Hospitality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and </a:t>
            </a:r>
            <a:r>
              <a:rPr lang="cs-CZ" sz="16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Tourism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Papers</a:t>
            </a:r>
            <a:endParaRPr lang="cs-CZ" sz="16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47CEDEC-4348-4813-8F86-FEA92A4F13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144978"/>
            <a:ext cx="1410970" cy="12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04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0C66E-770D-4BC2-89B3-EBE6E789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96000"/>
          </a:xfrm>
        </p:spPr>
        <p:txBody>
          <a:bodyPr>
            <a:normAutofit/>
          </a:bodyPr>
          <a:lstStyle/>
          <a:p>
            <a:r>
              <a:rPr lang="cs-CZ" sz="44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Odborné články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91BDEB-63B3-4ED6-A707-47AED371F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000"/>
            <a:ext cx="10515600" cy="4140480"/>
          </a:xfrm>
        </p:spPr>
        <p:txBody>
          <a:bodyPr>
            <a:noAutofit/>
          </a:bodyPr>
          <a:lstStyle/>
          <a:p>
            <a:pPr marL="179705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6x J , Etapa 02, 06; 2019, 2020, 2021, 2022</a:t>
            </a:r>
          </a:p>
          <a:p>
            <a:pPr marL="179705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Holub – Fiala, 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Regionální odlišnosti pivních stylů v novověké Evropě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Kvasný</a:t>
            </a:r>
          </a:p>
          <a:p>
            <a:pPr marL="179705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Morávková, </a:t>
            </a:r>
            <a:r>
              <a:rPr lang="cs-CZ" sz="2000" i="1" u="none" strike="noStrike" baseline="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Křimické zelí, kulinární tradice a badatelský dějepis aneb Rodinná paměť a její využití ve výuce</a:t>
            </a:r>
            <a:r>
              <a:rPr lang="cs-CZ" sz="2000" i="0" u="none" strike="noStrike" baseline="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, </a:t>
            </a:r>
            <a:r>
              <a:rPr lang="cs-CZ" sz="1600" i="0" u="none" strike="noStrike" baseline="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MEMO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47CEDEC-4348-4813-8F86-FEA92A4F13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144978"/>
            <a:ext cx="1410970" cy="120802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040598D-DC15-4573-AEB5-263B03001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2880000"/>
            <a:ext cx="2457000" cy="3600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8FABA1C-B0E6-46F8-8976-85178DD26E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2722" b="1231"/>
          <a:stretch/>
        </p:blipFill>
        <p:spPr>
          <a:xfrm>
            <a:off x="9078350" y="2880000"/>
            <a:ext cx="2645650" cy="3600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489CC8E-1E39-4C20-8B5D-283C897645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00" y="2880000"/>
            <a:ext cx="2550000" cy="36000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3F6EA5E-93E7-477B-A455-89705FF91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000" y="2880000"/>
            <a:ext cx="257955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93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0C66E-770D-4BC2-89B3-EBE6E789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96000"/>
          </a:xfrm>
        </p:spPr>
        <p:txBody>
          <a:bodyPr/>
          <a:lstStyle/>
          <a:p>
            <a:r>
              <a:rPr lang="cs-CZ" sz="44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Workshopy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91BDEB-63B3-4ED6-A707-47AED371F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000"/>
            <a:ext cx="10008000" cy="4351338"/>
          </a:xfrm>
        </p:spPr>
        <p:txBody>
          <a:bodyPr>
            <a:normAutofit/>
          </a:bodyPr>
          <a:lstStyle/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7x W, Etapa 02, 06, 07, 2018, 2020, 2021, 2022</a:t>
            </a:r>
          </a:p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Prameny, literatura a informační zdroje, 11. 10. 2018</a:t>
            </a:r>
          </a:p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Slezské kulinární reminiscence, 8. 12. 2020</a:t>
            </a:r>
          </a:p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Tradiční kuchyně Chodska a Plzeňska, 14. 12. 2020</a:t>
            </a:r>
          </a:p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Nápojová kultura a její specifické aspekty ve vztahu k českým zemím, 7. 9. 2021</a:t>
            </a:r>
          </a:p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Česká kuchyně: národní, tradiční nebo typická? 26. – 27. 10. 2021</a:t>
            </a:r>
          </a:p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Tradiční pokrmy v české gastronomii, 25. 11. 2021</a:t>
            </a:r>
          </a:p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i="1" dirty="0">
                <a:solidFill>
                  <a:srgbClr val="C00000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Kulinární </a:t>
            </a:r>
            <a:r>
              <a:rPr lang="cs-CZ" sz="2000" i="1" dirty="0" err="1">
                <a:solidFill>
                  <a:srgbClr val="C00000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divnopis</a:t>
            </a:r>
            <a:r>
              <a:rPr lang="cs-CZ" sz="2000" i="1" dirty="0">
                <a:solidFill>
                  <a:srgbClr val="C00000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, 25. 10. 2022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A8ED8E0-1F23-42CD-8F3D-4AA3CBF06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017" y="4572000"/>
            <a:ext cx="2941804" cy="2088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6D2C658-1779-49F1-8298-688700FE3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" y="4572000"/>
            <a:ext cx="2931543" cy="2088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A0000B3-9CB7-46DE-B2CA-488331B17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658" y="4572000"/>
            <a:ext cx="2777244" cy="208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7042445-3034-4A99-A891-699F5F554D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144978"/>
            <a:ext cx="1410970" cy="1208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FC1976F-E3B8-4150-A710-D2FDC40D64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49" b="1989"/>
          <a:stretch/>
        </p:blipFill>
        <p:spPr>
          <a:xfrm>
            <a:off x="9202936" y="4572000"/>
            <a:ext cx="2806232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67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0C66E-770D-4BC2-89B3-EBE6E789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96000"/>
          </a:xfrm>
        </p:spPr>
        <p:txBody>
          <a:bodyPr/>
          <a:lstStyle/>
          <a:p>
            <a:r>
              <a:rPr lang="cs-CZ" sz="44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Konference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91BDEB-63B3-4ED6-A707-47AED371F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000"/>
            <a:ext cx="10515600" cy="4351338"/>
          </a:xfrm>
        </p:spPr>
        <p:txBody>
          <a:bodyPr>
            <a:normAutofit/>
          </a:bodyPr>
          <a:lstStyle/>
          <a:p>
            <a:pPr marL="179705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M, Etapa 08, 2022</a:t>
            </a:r>
          </a:p>
          <a:p>
            <a:pPr marL="179705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20. října 2022</a:t>
            </a:r>
            <a:endParaRPr lang="cs-CZ" sz="7200" dirty="0"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 descr="Výsledek obrázku pro logo národní zemědělské muzeum">
            <a:extLst>
              <a:ext uri="{FF2B5EF4-FFF2-40B4-BE49-F238E27FC236}">
                <a16:creationId xmlns:a16="http://schemas.microsoft.com/office/drawing/2014/main" id="{D90E45BB-4704-4648-AC0E-762BCE69A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01" y="3060000"/>
            <a:ext cx="4106580" cy="16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Související obrázek">
            <a:extLst>
              <a:ext uri="{FF2B5EF4-FFF2-40B4-BE49-F238E27FC236}">
                <a16:creationId xmlns:a16="http://schemas.microsoft.com/office/drawing/2014/main" id="{2CC7CD5E-2FDB-4218-BFB6-2F130353C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000" y="3060000"/>
            <a:ext cx="1692000" cy="16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51CFC78E-A21A-48EE-9DEE-8ABD47A634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3068"/>
          <a:stretch/>
        </p:blipFill>
        <p:spPr>
          <a:xfrm>
            <a:off x="576000" y="3060000"/>
            <a:ext cx="1907101" cy="1692000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F32A6F4A-FEAE-473C-B789-671D45CCA3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1149" t="68386"/>
          <a:stretch/>
        </p:blipFill>
        <p:spPr>
          <a:xfrm>
            <a:off x="627142" y="5301401"/>
            <a:ext cx="1804815" cy="648000"/>
          </a:xfrm>
          <a:prstGeom prst="rect">
            <a:avLst/>
          </a:prstGeom>
        </p:spPr>
      </p:pic>
      <p:sp>
        <p:nvSpPr>
          <p:cNvPr id="90" name="Obdélník 89">
            <a:extLst>
              <a:ext uri="{FF2B5EF4-FFF2-40B4-BE49-F238E27FC236}">
                <a16:creationId xmlns:a16="http://schemas.microsoft.com/office/drawing/2014/main" id="{9FB99779-E6D7-4992-99F4-A0EA8430CCC8}"/>
              </a:ext>
            </a:extLst>
          </p:cNvPr>
          <p:cNvSpPr/>
          <p:nvPr/>
        </p:nvSpPr>
        <p:spPr>
          <a:xfrm>
            <a:off x="280200" y="5157401"/>
            <a:ext cx="1116000" cy="28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92" name="Obrázek 91">
            <a:extLst>
              <a:ext uri="{FF2B5EF4-FFF2-40B4-BE49-F238E27FC236}">
                <a16:creationId xmlns:a16="http://schemas.microsoft.com/office/drawing/2014/main" id="{23927BB5-F680-4159-90D8-5ED58404D8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304" y="3024000"/>
            <a:ext cx="1806986" cy="1692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10C97C8-FD02-4742-8205-08C0A2133B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144978"/>
            <a:ext cx="1410970" cy="12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71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0C66E-770D-4BC2-89B3-EBE6E789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sz="44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Výsledky nad plán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91BDEB-63B3-4ED6-A707-47AED371F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674"/>
            <a:ext cx="10515600" cy="5508000"/>
          </a:xfrm>
        </p:spPr>
        <p:txBody>
          <a:bodyPr>
            <a:normAutofit/>
          </a:bodyPr>
          <a:lstStyle/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Kulinární kultura českých zemí</a:t>
            </a:r>
          </a:p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Výběrová bibliografie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77151F9-2403-44D5-9430-1B9D60AA53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0" t="17801" r="39763" b="6600"/>
          <a:stretch/>
        </p:blipFill>
        <p:spPr>
          <a:xfrm>
            <a:off x="5243453" y="1467191"/>
            <a:ext cx="5335808" cy="50549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2B23BD6-59B4-43A8-8DE0-0ABD36ACBC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144978"/>
            <a:ext cx="1410970" cy="12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30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0C66E-770D-4BC2-89B3-EBE6E789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sz="44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Výsledky nad plán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91BDEB-63B3-4ED6-A707-47AED371F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674"/>
            <a:ext cx="7092000" cy="55080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50000"/>
                </a:schemeClr>
              </a:buClr>
              <a:buSzPct val="130000"/>
              <a:buNone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C – kapitola v knize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Korbelářová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– Fabiánová, 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Jídlo a pití, gastronomická příprava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S knížaty u stolu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Korbelářová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, 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Dvorské umění kuchařské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S knížaty u stolu</a:t>
            </a:r>
            <a:endParaRPr lang="cs-CZ" sz="1600" dirty="0">
              <a:solidFill>
                <a:schemeClr val="accent1">
                  <a:lumMod val="50000"/>
                </a:schemeClr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Dluhošová, 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Exkurz do stravovacích zvyklostí všedního dne ve Slatině na </a:t>
            </a:r>
            <a:r>
              <a:rPr lang="cs-CZ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Bílovecku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Vůkol Slezska / </a:t>
            </a:r>
            <a:r>
              <a:rPr lang="cs-CZ" sz="16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Circum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Silesiae</a:t>
            </a:r>
            <a:endParaRPr lang="cs-CZ" sz="2000" dirty="0">
              <a:solidFill>
                <a:schemeClr val="accent1">
                  <a:lumMod val="50000"/>
                </a:schemeClr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50000"/>
                </a:schemeClr>
              </a:buClr>
              <a:buSzPct val="130000"/>
            </a:pPr>
            <a:endParaRPr lang="cs-CZ" sz="64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EB5D725-7D8A-4E2D-8C06-4BABE6D68AE9}"/>
              </a:ext>
            </a:extLst>
          </p:cNvPr>
          <p:cNvPicPr/>
          <p:nvPr/>
        </p:nvPicPr>
        <p:blipFill rotWithShape="1">
          <a:blip r:embed="rId2"/>
          <a:srcRect l="4321" t="20526" r="21428" b="11435"/>
          <a:stretch/>
        </p:blipFill>
        <p:spPr>
          <a:xfrm>
            <a:off x="7839178" y="1314606"/>
            <a:ext cx="4277360" cy="2204720"/>
          </a:xfrm>
          <a:prstGeom prst="rect">
            <a:avLst/>
          </a:prstGeom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D522C5E7-8857-4F2A-8A34-3198AF912E46}"/>
              </a:ext>
            </a:extLst>
          </p:cNvPr>
          <p:cNvSpPr txBox="1">
            <a:spLocks/>
          </p:cNvSpPr>
          <p:nvPr/>
        </p:nvSpPr>
        <p:spPr>
          <a:xfrm>
            <a:off x="838200" y="3522822"/>
            <a:ext cx="10515600" cy="327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Korbelářová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 – Žáček, 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Moučné knedlíky v kuchařských knihách a receptářích slezské provenience 19. a počátku 20. století, aneb existoval Slezský knedlík?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,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Głodnemu chleb na myśli. O znaczeniu politycznym, gospodarczym, społecznym i kulturowym zboża na ziemiach polskich ze szczególnym uwzględnieniem Dolnego Śląska</a:t>
            </a:r>
            <a:endParaRPr lang="cs-CZ" sz="16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Korbelářová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, 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„Druhý život“ kulinárního dědictví Českého Slezska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,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Dziedzictwo kulinarne Śląska w nowych kontekstach interpretacyjnych</a:t>
            </a:r>
            <a:endParaRPr lang="cs-CZ" sz="16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Žáček, 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Kulinární dědictví Rakouského/Českého Slezska v české historiografii. Stav a perspektivy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,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Dziedzictwo kulinarne Śląska w nowych kontekstach interpretacyjnych</a:t>
            </a:r>
            <a:endParaRPr lang="cs-CZ" sz="16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FA249F3-F8F4-4BC7-A356-EF1DF3B466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144978"/>
            <a:ext cx="1410970" cy="12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35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0C66E-770D-4BC2-89B3-EBE6E789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sz="44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Výsledky nad plán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91BDEB-63B3-4ED6-A707-47AED371F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674"/>
            <a:ext cx="10515600" cy="55080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50000"/>
                </a:schemeClr>
              </a:buClr>
              <a:buSzPct val="130000"/>
              <a:buNone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D – stať ve sborníku z konference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Zelený – Studnička – Vinš,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Qualitative Photo-Based Analysis of Product Innovations in Culinary Tourism: Case of Traditional Food at Czech Culinary Events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Advances in Tourism, Technology and Systems</a:t>
            </a:r>
            <a:endParaRPr lang="cs-CZ" sz="16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Zelený – Macháčková – Hán – Lošťák, </a:t>
            </a:r>
            <a:r>
              <a:rPr lang="cs-CZ" sz="2000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Expectations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 versus </a:t>
            </a:r>
            <a:r>
              <a:rPr lang="cs-CZ" sz="2000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Perceptions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: </a:t>
            </a:r>
            <a:r>
              <a:rPr lang="cs-CZ" sz="2000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The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 Role </a:t>
            </a:r>
            <a:r>
              <a:rPr lang="cs-CZ" sz="2000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of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Consumersʼ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Senses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 in </a:t>
            </a:r>
            <a:r>
              <a:rPr lang="cs-CZ" sz="2000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Composing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of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 USP </a:t>
            </a:r>
            <a:r>
              <a:rPr lang="cs-CZ" sz="2000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for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 PDO </a:t>
            </a:r>
            <a:r>
              <a:rPr lang="cs-CZ" sz="2000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Wines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Marketing and Smart Technologies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49DAAA3-CF12-47DD-8FFA-908FF71B7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74" y="3528000"/>
            <a:ext cx="2154735" cy="324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4AB7377-EFD5-4B77-9E7C-162B2A33F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083" y="3528000"/>
            <a:ext cx="2138127" cy="324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E9FA0A6-BDA3-4CD0-856C-A711354321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144978"/>
            <a:ext cx="1410970" cy="12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50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0C66E-770D-4BC2-89B3-EBE6E789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sz="44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Výsledky nad plán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91BDEB-63B3-4ED6-A707-47AED371F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674"/>
            <a:ext cx="8460000" cy="55080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50000"/>
                </a:schemeClr>
              </a:buClr>
              <a:buSzPct val="130000"/>
              <a:buNone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Prezentace na konferencích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Korbelářová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– Žáček, </a:t>
            </a:r>
            <a:r>
              <a:rPr lang="cs-CZ" sz="2000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Prywatne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cs-CZ" sz="2000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kolekcje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– </a:t>
            </a:r>
            <a:r>
              <a:rPr lang="cs-CZ" sz="2000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możliwości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cs-CZ" sz="2000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rozwoju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i </a:t>
            </a:r>
            <a:r>
              <a:rPr lang="cs-CZ" sz="2000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współpracy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ze </a:t>
            </a:r>
            <a:r>
              <a:rPr lang="cs-CZ" sz="2000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szczególnym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cs-CZ" sz="2000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uwzględnieniem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cs-CZ" sz="2000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Małopolski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i </a:t>
            </a:r>
            <a:r>
              <a:rPr lang="cs-CZ" sz="2000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Kraju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cs-CZ" sz="2000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Preszowskiego</a:t>
            </a:r>
            <a:endParaRPr lang="cs-CZ" sz="2000" i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Korbelářová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– Žáček, 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Perník ve slezských kuchařských knihách z 19. a počátku 20. století</a:t>
            </a:r>
            <a:endParaRPr lang="cs-CZ" sz="1600" i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Korbelářová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– Žáček – Dluhošová, 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Encyklopedie kulinárního dědictví českých zemí. Cíl, koncepce, stav přípravy</a:t>
            </a:r>
            <a:endParaRPr lang="cs-CZ" sz="16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50000"/>
                </a:schemeClr>
              </a:buClr>
              <a:buSzPct val="130000"/>
              <a:buNone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Přednáška s ochutnávkou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Korbelářová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– Kozák, </a:t>
            </a:r>
            <a:r>
              <a:rPr lang="cs-CZ" sz="2000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Slavnosti v zámku a podzámčí: Posvícení</a:t>
            </a:r>
            <a:endParaRPr lang="cs-CZ" sz="2000" b="1" i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50000"/>
                </a:schemeClr>
              </a:buClr>
              <a:buSzPct val="130000"/>
            </a:pPr>
            <a:endParaRPr lang="cs-CZ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50000"/>
                </a:schemeClr>
              </a:buClr>
              <a:buSzPct val="130000"/>
            </a:pPr>
            <a:endParaRPr lang="cs-CZ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50000"/>
                </a:schemeClr>
              </a:buClr>
              <a:buSzPct val="130000"/>
            </a:pPr>
            <a:endParaRPr lang="cs-CZ" sz="2000" dirty="0">
              <a:solidFill>
                <a:schemeClr val="accent1">
                  <a:lumMod val="50000"/>
                </a:schemeClr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5126E3-7825-4895-9C1D-E373BA89F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78" b="3067"/>
          <a:stretch/>
        </p:blipFill>
        <p:spPr>
          <a:xfrm>
            <a:off x="9014524" y="1188000"/>
            <a:ext cx="2592000" cy="341453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EAB5136-7CC3-4399-ABA3-4EA32C209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524" y="4716000"/>
            <a:ext cx="3024000" cy="201549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F55D2CB-285D-4057-998C-02F040AB9E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75528"/>
            <a:ext cx="1410970" cy="12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16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1B2E2E-EA26-4412-9FAF-DDDE841D0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96000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Etapy projektu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8BF5BD-67F9-400B-B324-068B4A22C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000"/>
            <a:ext cx="10515600" cy="4644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Etapa 01 – Empirický výzkum „Tradiční stravování a pokrmy ve vědomí a paměti současné společnosti“ – SU; 31. 12. 2020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Etapa 02 – Dokumentace a výzkum kulinární kultury a tradic Čech, Moravy a Slezska – SU; 31. 10. 2022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Etapa 03 – Výstavy s kritickými katalogy – NZM; 31. 12. 2022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Etapa 04 – Multimediální prezentace – VŠH; 30. 11. 2021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Etapa 05 – Mapa kulinární kultury českých zemí – VŠH; 31. 12. 2021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Etapa 06 – Nápojová kultura a její specifické aspekty ve vztahu k českým zemím – VUPS; 31. 3. 2022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Etapa 07 – Pre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zentační a edukační workshopy – SU, VŠH; 30. 9. 2022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Etapa 08 – Mezinárodní konference VŠH; 31. 10. 2022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30000"/>
              <a:buNone/>
            </a:pPr>
            <a:endParaRPr lang="cs-CZ" sz="2000" b="1" dirty="0">
              <a:solidFill>
                <a:schemeClr val="accent1">
                  <a:lumMod val="5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BF75C8F-EE8F-459E-BE9E-58C25264A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144978"/>
            <a:ext cx="1410970" cy="12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04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8B688655-8B9C-4B2A-9AC0-FABF29FAC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680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72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Děkuji za </a:t>
            </a:r>
            <a:r>
              <a:rPr lang="cs-CZ" sz="72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pozornost</a:t>
            </a:r>
            <a:endParaRPr lang="cs-CZ" sz="72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93A9FE3-852C-4C67-A1C5-0399979368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t="17557" r="11201"/>
          <a:stretch/>
        </p:blipFill>
        <p:spPr bwMode="auto">
          <a:xfrm>
            <a:off x="3975189" y="540000"/>
            <a:ext cx="4241622" cy="42840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4065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1B2E2E-EA26-4412-9FAF-DDDE841D0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96000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Plánované výstupy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8BF5BD-67F9-400B-B324-068B4A22C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000"/>
            <a:ext cx="10515600" cy="46440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000" b="1" dirty="0">
                <a:solidFill>
                  <a:srgbClr val="C00000"/>
                </a:solidFill>
                <a:latin typeface="Constantia" panose="02030602050306030303" pitchFamily="18" charset="0"/>
              </a:rPr>
              <a:t>HLAVNÍ VÝSLEDKY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N</a:t>
            </a:r>
            <a:r>
              <a:rPr lang="cs-CZ" sz="2000" b="1" baseline="-25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met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 - certifikovaná metodika</a:t>
            </a:r>
            <a:endParaRPr lang="cs-CZ" sz="2000" b="1" dirty="0">
              <a:solidFill>
                <a:schemeClr val="accent1">
                  <a:lumMod val="50000"/>
                </a:schemeClr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N</a:t>
            </a:r>
            <a:r>
              <a:rPr lang="cs-CZ" sz="2000" b="1" baseline="-25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map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 - specializovaná mapa s odborným obsahem</a:t>
            </a:r>
            <a:endParaRPr lang="cs-CZ" sz="2000" b="1" dirty="0">
              <a:solidFill>
                <a:schemeClr val="accent1">
                  <a:lumMod val="50000"/>
                </a:schemeClr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E - uspořádání výstavy s kritickým katalogem (2)</a:t>
            </a:r>
            <a:endParaRPr lang="cs-CZ" sz="2000" b="1" dirty="0">
              <a:solidFill>
                <a:schemeClr val="accent1">
                  <a:lumMod val="50000"/>
                </a:schemeClr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s-CZ" sz="2000" b="1" dirty="0">
              <a:solidFill>
                <a:srgbClr val="C00000"/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000" b="1" dirty="0">
                <a:solidFill>
                  <a:srgbClr val="C00000"/>
                </a:solidFill>
                <a:effectLst/>
                <a:latin typeface="Constantia" panose="02030602050306030303" pitchFamily="18" charset="0"/>
              </a:rPr>
              <a:t>VEDLEJŠÍ VÝSLEDKY</a:t>
            </a:r>
            <a:endParaRPr lang="cs-CZ" sz="2000" b="1" dirty="0">
              <a:solidFill>
                <a:srgbClr val="C00000"/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A - audiovizuální tvorba, elektronické dokumenty</a:t>
            </a:r>
            <a:endParaRPr lang="cs-CZ" sz="2000" b="1" dirty="0">
              <a:solidFill>
                <a:schemeClr val="accent1">
                  <a:lumMod val="50000"/>
                </a:schemeClr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B - odborná kniha včetně kritických katalogů k výstavám (5)</a:t>
            </a:r>
            <a:endParaRPr lang="cs-CZ" sz="2000" b="1" dirty="0">
              <a:solidFill>
                <a:schemeClr val="accent1">
                  <a:lumMod val="50000"/>
                </a:schemeClr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J - recenzovaný odborný článek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(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6)</a:t>
            </a:r>
            <a:endParaRPr lang="cs-CZ" sz="2000" b="1" dirty="0">
              <a:solidFill>
                <a:schemeClr val="accent1">
                  <a:lumMod val="50000"/>
                </a:schemeClr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M - uspořádání konference</a:t>
            </a:r>
            <a:endParaRPr lang="cs-CZ" sz="2000" b="1" dirty="0">
              <a:solidFill>
                <a:schemeClr val="accent1">
                  <a:lumMod val="50000"/>
                </a:schemeClr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W - uspořádání workshopu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(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	7)</a:t>
            </a:r>
            <a:endParaRPr lang="cs-CZ" sz="2000" b="1" dirty="0">
              <a:solidFill>
                <a:schemeClr val="accent1">
                  <a:lumMod val="50000"/>
                </a:schemeClr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BF75C8F-EE8F-459E-BE9E-58C25264A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144978"/>
            <a:ext cx="1410970" cy="12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08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0C66E-770D-4BC2-89B3-EBE6E789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96000"/>
          </a:xfrm>
        </p:spPr>
        <p:txBody>
          <a:bodyPr/>
          <a:lstStyle/>
          <a:p>
            <a:r>
              <a:rPr lang="cs-CZ" sz="44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Metodika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91BDEB-63B3-4ED6-A707-47AED371F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000"/>
            <a:ext cx="10515600" cy="4351338"/>
          </a:xfrm>
        </p:spPr>
        <p:txBody>
          <a:bodyPr>
            <a:normAutofit/>
          </a:bodyPr>
          <a:lstStyle/>
          <a:p>
            <a:pPr marL="179705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N</a:t>
            </a:r>
            <a:r>
              <a:rPr lang="cs-CZ" sz="14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mets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, Etapa 02, 2022</a:t>
            </a:r>
            <a:endParaRPr lang="cs-CZ" sz="20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Metodika identifikace a dokumentace kulinárního dědictví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s akcentem na tradiční pokrmy a nápoje na příkladovém území; </a:t>
            </a:r>
            <a:r>
              <a:rPr lang="cs-CZ" sz="1600" dirty="0">
                <a:solidFill>
                  <a:srgbClr val="C00000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k certifikaci na MK</a:t>
            </a:r>
            <a:endParaRPr lang="cs-CZ" sz="1600" dirty="0">
              <a:solidFill>
                <a:schemeClr val="accent1">
                  <a:lumMod val="50000"/>
                </a:schemeClr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636905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16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Prezentuje postupy a metody vedoucí k identifikaci a verifikaci pokrmů a nápojů jako hodnot kulinární kultury</a:t>
            </a:r>
          </a:p>
          <a:p>
            <a:pPr marL="636905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16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Poskytuje návody na dokumentaci kulinárního dědictví; předkládá vzorové evidenční záznamy</a:t>
            </a:r>
          </a:p>
          <a:p>
            <a:pPr marL="636905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16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Je určená odborným pracovníkům kulturních organizací, muzeí a dalších institucí zaměřených na studium místních tradic; pracovníkům v oblasti památkové péče; pracovníkům v cestovním ruchu a kulturním turismu</a:t>
            </a:r>
            <a:endParaRPr lang="cs-CZ" sz="1600" dirty="0">
              <a:solidFill>
                <a:schemeClr val="accent1">
                  <a:lumMod val="50000"/>
                </a:schemeClr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109C76-877A-47FB-B95E-0E571FFAF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413" y="3492000"/>
            <a:ext cx="4051265" cy="3060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89C0E59-1A79-4EDC-8551-1F017C6E5D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"/>
          <a:stretch/>
        </p:blipFill>
        <p:spPr>
          <a:xfrm>
            <a:off x="216000" y="3492000"/>
            <a:ext cx="3841692" cy="306000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64D08055-9A6C-402D-B35A-472F71F3EA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71" r="11154"/>
          <a:stretch/>
        </p:blipFill>
        <p:spPr>
          <a:xfrm>
            <a:off x="8534400" y="3492000"/>
            <a:ext cx="3441600" cy="306000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A6D93E97-D210-49C3-AE0D-0A6B6BCF72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144978"/>
            <a:ext cx="1410970" cy="12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78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0C66E-770D-4BC2-89B3-EBE6E789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96000"/>
          </a:xfrm>
        </p:spPr>
        <p:txBody>
          <a:bodyPr/>
          <a:lstStyle/>
          <a:p>
            <a:r>
              <a:rPr lang="cs-CZ" sz="44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Specializovaná mapa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91BDEB-63B3-4ED6-A707-47AED371F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000"/>
            <a:ext cx="10515600" cy="4351338"/>
          </a:xfrm>
        </p:spPr>
        <p:txBody>
          <a:bodyPr>
            <a:normAutofit/>
          </a:bodyPr>
          <a:lstStyle/>
          <a:p>
            <a:pPr marL="179705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Nmap, Etapa 05, 2021</a:t>
            </a:r>
            <a:endParaRPr lang="cs-CZ" sz="2000" b="1" baseline="-250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Mapa kulinární kultury českých zemí</a:t>
            </a:r>
            <a:endParaRPr lang="cs-CZ" sz="2000" b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Prezentuje tradiční pokrmy kulturně historických regionů a etnografických oblastí</a:t>
            </a:r>
            <a:endParaRPr lang="cs-CZ" sz="2000" b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dirty="0">
                <a:solidFill>
                  <a:srgbClr val="C00000"/>
                </a:solidFill>
                <a:latin typeface="Constantia" panose="020306020503060303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https://www.kulinarnidedictvi.cz/mapy</a:t>
            </a:r>
            <a:endParaRPr lang="cs-CZ" sz="2000" b="1" dirty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marL="179705" algn="just">
              <a:lnSpc>
                <a:spcPct val="10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endParaRPr lang="cs-CZ" sz="2000" dirty="0">
              <a:solidFill>
                <a:schemeClr val="accent1">
                  <a:lumMod val="50000"/>
                </a:schemeClr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260AA6E-0416-405D-B552-1CA017FFCC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144978"/>
            <a:ext cx="1410970" cy="120802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4AFED75-E53C-4024-957F-A62849D7CB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17" b="73422"/>
          <a:stretch/>
        </p:blipFill>
        <p:spPr>
          <a:xfrm>
            <a:off x="180000" y="2773553"/>
            <a:ext cx="9324000" cy="976605"/>
          </a:xfrm>
          <a:prstGeom prst="rect">
            <a:avLst/>
          </a:prstGeom>
        </p:spPr>
      </p:pic>
      <p:pic>
        <p:nvPicPr>
          <p:cNvPr id="7" name="Obrázek 8">
            <a:extLst>
              <a:ext uri="{FF2B5EF4-FFF2-40B4-BE49-F238E27FC236}">
                <a16:creationId xmlns:a16="http://schemas.microsoft.com/office/drawing/2014/main" id="{46ED7A72-4280-40B8-8DD0-FF68F2FF3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000" y="2772000"/>
            <a:ext cx="2339975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9">
            <a:extLst>
              <a:ext uri="{FF2B5EF4-FFF2-40B4-BE49-F238E27FC236}">
                <a16:creationId xmlns:a16="http://schemas.microsoft.com/office/drawing/2014/main" id="{230702B2-EA5A-4443-951A-0F54CAE4A5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000" y="4680000"/>
            <a:ext cx="23399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559E148-02DA-41D2-94BD-E9A9CC6CB2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846"/>
          <a:stretch/>
        </p:blipFill>
        <p:spPr>
          <a:xfrm>
            <a:off x="180000" y="3708000"/>
            <a:ext cx="9324000" cy="2996459"/>
          </a:xfrm>
          <a:prstGeom prst="rect">
            <a:avLst/>
          </a:prstGeom>
        </p:spPr>
      </p:pic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95BEDF7-F4C8-4F72-80CB-A4627C1DA2BB}"/>
              </a:ext>
            </a:extLst>
          </p:cNvPr>
          <p:cNvSpPr txBox="1">
            <a:spLocks/>
          </p:cNvSpPr>
          <p:nvPr/>
        </p:nvSpPr>
        <p:spPr bwMode="auto">
          <a:xfrm>
            <a:off x="10224000" y="4320000"/>
            <a:ext cx="1150937" cy="3238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4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None/>
              <a:defRPr/>
            </a:pPr>
            <a:r>
              <a:rPr lang="cs-CZ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Opavsko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E4C9DCC6-59DD-462F-8033-AFED02CE4458}"/>
              </a:ext>
            </a:extLst>
          </p:cNvPr>
          <p:cNvSpPr txBox="1">
            <a:spLocks/>
          </p:cNvSpPr>
          <p:nvPr/>
        </p:nvSpPr>
        <p:spPr bwMode="auto">
          <a:xfrm>
            <a:off x="10224000" y="6444000"/>
            <a:ext cx="1150937" cy="3238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4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None/>
              <a:defRPr/>
            </a:pPr>
            <a:r>
              <a:rPr lang="cs-CZ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Brněnsko</a:t>
            </a:r>
          </a:p>
        </p:txBody>
      </p:sp>
    </p:spTree>
    <p:extLst>
      <p:ext uri="{BB962C8B-B14F-4D97-AF65-F5344CB8AC3E}">
        <p14:creationId xmlns:p14="http://schemas.microsoft.com/office/powerpoint/2010/main" val="12106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0C66E-770D-4BC2-89B3-EBE6E789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96000"/>
          </a:xfrm>
        </p:spPr>
        <p:txBody>
          <a:bodyPr/>
          <a:lstStyle/>
          <a:p>
            <a:r>
              <a:rPr lang="cs-CZ" sz="44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Výstava s kritickým katalogem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91BDEB-63B3-4ED6-A707-47AED371F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000"/>
            <a:ext cx="10515600" cy="4351338"/>
          </a:xfrm>
        </p:spPr>
        <p:txBody>
          <a:bodyPr>
            <a:normAutofit/>
          </a:bodyPr>
          <a:lstStyle/>
          <a:p>
            <a:pPr marL="179705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E + B, Etapa 03, 2021</a:t>
            </a:r>
            <a:endParaRPr lang="cs-CZ" sz="20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Kulinární tradice moravských a slezských regionů</a:t>
            </a:r>
            <a:endParaRPr lang="cs-CZ" sz="2000" b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Výstava prezentovala známé i zapomenuté kulinární tradice (pokrmy, suroviny, zvyklost, technologie ad.) Moravy a Slezska prostřednictvím hmotných, ikonografických a textových materiálů a moderních metod prezentace</a:t>
            </a:r>
            <a:endParaRPr lang="cs-CZ" sz="2000" dirty="0"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2E23D3A-6A84-4699-9401-A6CBCC290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" y="3024000"/>
            <a:ext cx="2544550" cy="360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94DCCEE-1E06-4AA4-83B4-76EBF328D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700" y="3024000"/>
            <a:ext cx="2825350" cy="3600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86ABFA7-912B-43FC-9D4F-C02583388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68" b="693"/>
          <a:stretch/>
        </p:blipFill>
        <p:spPr>
          <a:xfrm>
            <a:off x="6113567" y="3024000"/>
            <a:ext cx="2796052" cy="36000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68C06EA-7A38-4505-BED0-1EEEFFD982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76"/>
          <a:stretch/>
        </p:blipFill>
        <p:spPr>
          <a:xfrm>
            <a:off x="9135136" y="3024000"/>
            <a:ext cx="2768864" cy="36000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FD39CA2-95D9-43F7-9017-70F51584C9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144978"/>
            <a:ext cx="1410970" cy="12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88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0C66E-770D-4BC2-89B3-EBE6E789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96000"/>
          </a:xfrm>
        </p:spPr>
        <p:txBody>
          <a:bodyPr/>
          <a:lstStyle/>
          <a:p>
            <a:r>
              <a:rPr lang="cs-CZ" sz="44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Výstava s kritickým katalogem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91BDEB-63B3-4ED6-A707-47AED371F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000"/>
            <a:ext cx="10515600" cy="4351338"/>
          </a:xfrm>
        </p:spPr>
        <p:txBody>
          <a:bodyPr>
            <a:normAutofit/>
          </a:bodyPr>
          <a:lstStyle/>
          <a:p>
            <a:pPr marL="179705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E + B, Etapa 03, 2022</a:t>
            </a:r>
            <a:endParaRPr lang="cs-CZ" sz="20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Kulinární tradice českých regionů, 6. 10. 2022 – 26. 2. 2023</a:t>
            </a:r>
          </a:p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Výstava prezentuje známé i zapomenuté kulinární tradice Čech (pokrmy, suroviny, zvyklosti, technologie ad.) prostřednictvím hmotných, ikonografických a textových materiálů a moderních metod prezentace; </a:t>
            </a:r>
            <a:r>
              <a:rPr lang="cs-CZ" sz="2000" dirty="0">
                <a:solidFill>
                  <a:srgbClr val="C00000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katalog v tisku</a:t>
            </a:r>
          </a:p>
          <a:p>
            <a:pPr marL="179705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endParaRPr lang="cs-CZ" sz="2000" dirty="0">
              <a:solidFill>
                <a:schemeClr val="accent1">
                  <a:lumMod val="50000"/>
                </a:schemeClr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endParaRPr lang="cs-CZ" sz="2000" dirty="0"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61D18B7-C678-4E62-821E-11E42ACC9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99" y="3060000"/>
            <a:ext cx="2547949" cy="360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B76104F-9A12-4857-AB2D-90DCDBD4DD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65" t="-5318" r="18565" b="5318"/>
          <a:stretch/>
        </p:blipFill>
        <p:spPr>
          <a:xfrm>
            <a:off x="5065840" y="3348000"/>
            <a:ext cx="4032000" cy="3024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D18BF58-DDEB-40AE-B4C9-676EE99E6C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" t="4875" r="6595" b="2939"/>
          <a:stretch/>
        </p:blipFill>
        <p:spPr>
          <a:xfrm>
            <a:off x="3058989" y="3060000"/>
            <a:ext cx="2547952" cy="3600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9F93D2C-9CEE-4AD7-A016-D8149FE8BB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r="1668"/>
          <a:stretch/>
        </p:blipFill>
        <p:spPr>
          <a:xfrm>
            <a:off x="9301037" y="3060000"/>
            <a:ext cx="2602964" cy="3600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C623089-DDDE-4173-9893-74BE9F158B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144978"/>
            <a:ext cx="1410970" cy="12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07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0C66E-770D-4BC2-89B3-EBE6E789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96000"/>
          </a:xfrm>
        </p:spPr>
        <p:txBody>
          <a:bodyPr>
            <a:normAutofit/>
          </a:bodyPr>
          <a:lstStyle/>
          <a:p>
            <a:r>
              <a:rPr lang="cs-CZ" sz="44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Audiovizuální tvorba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91BDEB-63B3-4ED6-A707-47AED371F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000"/>
            <a:ext cx="10515600" cy="4351338"/>
          </a:xfrm>
        </p:spPr>
        <p:txBody>
          <a:bodyPr>
            <a:normAutofit/>
          </a:bodyPr>
          <a:lstStyle/>
          <a:p>
            <a:pPr marL="179705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A, Etapa 04, 2021</a:t>
            </a:r>
            <a:endParaRPr lang="cs-CZ" sz="20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Gastronomické poklady českých zemí</a:t>
            </a:r>
            <a:endParaRPr lang="cs-CZ" sz="2000" b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Soubor edukačních videí představující pokrmy tradiční regionální kuchyně českých zemí</a:t>
            </a:r>
            <a:endParaRPr lang="cs-CZ" sz="20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</a:endParaRPr>
          </a:p>
          <a:p>
            <a:pPr marL="179705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30000"/>
            </a:pPr>
            <a:r>
              <a:rPr lang="cs-CZ" sz="2000" b="1" dirty="0">
                <a:solidFill>
                  <a:srgbClr val="C00000"/>
                </a:solidFill>
                <a:latin typeface="Constantia" panose="020306020503060303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https://www.kulinarnidedictvi.cz/filmy</a:t>
            </a:r>
            <a:endParaRPr lang="cs-CZ" sz="2000" b="1" dirty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marL="179705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2000" b="1" dirty="0">
              <a:solidFill>
                <a:schemeClr val="accent1">
                  <a:lumMod val="50000"/>
                </a:schemeClr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2000" b="1" dirty="0">
              <a:solidFill>
                <a:schemeClr val="accent1">
                  <a:lumMod val="50000"/>
                </a:schemeClr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2000" dirty="0"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F59F19C-7E42-410A-9FFC-1A9D1CBA5D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" t="23265" r="2460" b="2677"/>
          <a:stretch/>
        </p:blipFill>
        <p:spPr>
          <a:xfrm>
            <a:off x="180000" y="2880000"/>
            <a:ext cx="8401430" cy="3816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EE2244D-5FD1-406B-AE8A-A26C84F7F9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2053" b="2304"/>
          <a:stretch/>
        </p:blipFill>
        <p:spPr>
          <a:xfrm>
            <a:off x="8568000" y="2880000"/>
            <a:ext cx="2791364" cy="1944000"/>
          </a:xfrm>
          <a:prstGeom prst="rect">
            <a:avLst/>
          </a:prstGeom>
        </p:spPr>
      </p:pic>
      <p:pic>
        <p:nvPicPr>
          <p:cNvPr id="10" name="Obrázek 8">
            <a:extLst>
              <a:ext uri="{FF2B5EF4-FFF2-40B4-BE49-F238E27FC236}">
                <a16:creationId xmlns:a16="http://schemas.microsoft.com/office/drawing/2014/main" id="{BBF228A0-F45B-4ED4-8B5B-2DBB80DD0A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0" b="13292"/>
          <a:stretch>
            <a:fillRect/>
          </a:stretch>
        </p:blipFill>
        <p:spPr bwMode="auto">
          <a:xfrm>
            <a:off x="8711999" y="4932000"/>
            <a:ext cx="3312000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3B0744C-195F-4B91-9209-B4C425D348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144978"/>
            <a:ext cx="1410970" cy="12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28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0C66E-770D-4BC2-89B3-EBE6E789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96000"/>
          </a:xfrm>
        </p:spPr>
        <p:txBody>
          <a:bodyPr>
            <a:normAutofit/>
          </a:bodyPr>
          <a:lstStyle/>
          <a:p>
            <a:r>
              <a:rPr lang="cs-CZ" sz="44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Jídlo není jen</a:t>
            </a:r>
            <a:r>
              <a:rPr lang="cs-CZ" sz="4400" b="1" kern="4400" spc="5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 </a:t>
            </a:r>
            <a:r>
              <a:rPr lang="cs-CZ" sz="44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m „něco k jídlu“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91BDEB-63B3-4ED6-A707-47AED371F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000"/>
            <a:ext cx="10515600" cy="4351338"/>
          </a:xfrm>
        </p:spPr>
        <p:txBody>
          <a:bodyPr>
            <a:normAutofit/>
          </a:bodyPr>
          <a:lstStyle/>
          <a:p>
            <a:pPr marL="179705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30000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B, Etapa 01, 2020</a:t>
            </a:r>
            <a:endParaRPr lang="cs-CZ" sz="2000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30000"/>
            </a:pPr>
            <a:r>
              <a:rPr lang="cs-CZ" sz="2000" b="1" i="1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Tradiční stravování a pokrmy jako součást regionální a národní identity ve vědomí a paměti současné společnosti</a:t>
            </a:r>
            <a:endParaRPr lang="cs-CZ" sz="2000" b="1" i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30000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Publikace předkládá výsledky a vyhodnocení empirického výzkumu na uvedené téma</a:t>
            </a:r>
            <a:endParaRPr lang="cs-CZ" sz="2000" b="1" dirty="0">
              <a:solidFill>
                <a:schemeClr val="accent1">
                  <a:lumMod val="50000"/>
                </a:schemeClr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2000" b="1" dirty="0">
              <a:solidFill>
                <a:schemeClr val="accent1">
                  <a:lumMod val="50000"/>
                </a:schemeClr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179705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2000" dirty="0"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AF1FB57-E9D6-49AB-AE50-19680D333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12" t="15373" r="36539" b="6225"/>
          <a:stretch/>
        </p:blipFill>
        <p:spPr>
          <a:xfrm>
            <a:off x="288000" y="2808000"/>
            <a:ext cx="3771900" cy="35280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7316908-AD90-468B-9245-3CF26FBD51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657" b="50251" l="51244" r="57136"/>
                    </a14:imgEffect>
                  </a14:imgLayer>
                </a14:imgProps>
              </a:ext>
            </a:extLst>
          </a:blip>
          <a:srcRect l="50507" t="42833" r="42127" b="48925"/>
          <a:stretch/>
        </p:blipFill>
        <p:spPr>
          <a:xfrm>
            <a:off x="4194000" y="457200"/>
            <a:ext cx="800958" cy="50400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B4DCE5C4-13B7-4907-ABE1-F0839B573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902" y="2808000"/>
            <a:ext cx="3690098" cy="3528000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14CB747C-93A3-45D6-B51A-2BD27DC7FB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144978"/>
            <a:ext cx="1410970" cy="1208026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F1293631-EAE7-43FC-8083-73F36298D9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5289" y="3240000"/>
            <a:ext cx="3683224" cy="3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2501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8929</TotalTime>
  <Words>1422</Words>
  <Application>Microsoft Office PowerPoint</Application>
  <PresentationFormat>Širokoúhlá obrazovka</PresentationFormat>
  <Paragraphs>121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7" baseType="lpstr">
      <vt:lpstr>Arial</vt:lpstr>
      <vt:lpstr>Brush Script MT</vt:lpstr>
      <vt:lpstr>Calibri</vt:lpstr>
      <vt:lpstr>Calibri Light</vt:lpstr>
      <vt:lpstr>Constantia</vt:lpstr>
      <vt:lpstr>Times New Roman</vt:lpstr>
      <vt:lpstr>Motiv Office</vt:lpstr>
      <vt:lpstr>Ohlédnutí za projektem  Kulinární dědictví českých zemí</vt:lpstr>
      <vt:lpstr>Etapy projektu</vt:lpstr>
      <vt:lpstr>Plánované výstupy</vt:lpstr>
      <vt:lpstr>Metodika</vt:lpstr>
      <vt:lpstr>Specializovaná mapa</vt:lpstr>
      <vt:lpstr>Výstava s kritickým katalogem</vt:lpstr>
      <vt:lpstr>Výstava s kritickým katalogem</vt:lpstr>
      <vt:lpstr>Audiovizuální tvorba</vt:lpstr>
      <vt:lpstr>Jídlo není jen  m „něco k jídlu“</vt:lpstr>
      <vt:lpstr>Paměť chuti</vt:lpstr>
      <vt:lpstr>Kulinární dědictví Čech, Moravy a Slezska</vt:lpstr>
      <vt:lpstr>Odborné články</vt:lpstr>
      <vt:lpstr>Odborné články</vt:lpstr>
      <vt:lpstr>Workshopy</vt:lpstr>
      <vt:lpstr>Konference</vt:lpstr>
      <vt:lpstr>Výsledky nad plán</vt:lpstr>
      <vt:lpstr>Výsledky nad plán</vt:lpstr>
      <vt:lpstr>Výsledky nad plán</vt:lpstr>
      <vt:lpstr>Výsledky nad plán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Radmila Dluhošová</dc:creator>
  <cp:lastModifiedBy>Radmila Dluhošová</cp:lastModifiedBy>
  <cp:revision>112</cp:revision>
  <dcterms:created xsi:type="dcterms:W3CDTF">2022-10-07T06:46:54Z</dcterms:created>
  <dcterms:modified xsi:type="dcterms:W3CDTF">2022-10-18T21:09:44Z</dcterms:modified>
</cp:coreProperties>
</file>