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73" r:id="rId2"/>
    <p:sldId id="339" r:id="rId3"/>
    <p:sldId id="378" r:id="rId4"/>
    <p:sldId id="426" r:id="rId5"/>
    <p:sldId id="415" r:id="rId6"/>
    <p:sldId id="427" r:id="rId7"/>
    <p:sldId id="431" r:id="rId8"/>
    <p:sldId id="432" r:id="rId9"/>
    <p:sldId id="355" r:id="rId10"/>
    <p:sldId id="419" r:id="rId11"/>
    <p:sldId id="428" r:id="rId12"/>
    <p:sldId id="421" r:id="rId13"/>
    <p:sldId id="423" r:id="rId14"/>
    <p:sldId id="433" r:id="rId15"/>
    <p:sldId id="411" r:id="rId16"/>
    <p:sldId id="413" r:id="rId17"/>
    <p:sldId id="416" r:id="rId18"/>
    <p:sldId id="478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C02"/>
    <a:srgbClr val="694503"/>
    <a:srgbClr val="E4CF66"/>
    <a:srgbClr val="ECDBAC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3" autoAdjust="0"/>
    <p:restoredTop sz="94660"/>
  </p:normalViewPr>
  <p:slideViewPr>
    <p:cSldViewPr snapToGrid="0">
      <p:cViewPr>
        <p:scale>
          <a:sx n="75" d="100"/>
          <a:sy n="75" d="100"/>
        </p:scale>
        <p:origin x="9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2T18:41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2T18:41:3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2T18:41:33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2T18:41:33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2907-3056-4B94-978D-383E07922D40}" type="datetimeFigureOut">
              <a:rPr lang="de-DE" smtClean="0"/>
              <a:t>16.10.2022</a:t>
            </a:fld>
            <a:endParaRPr lang="de-DE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D4E73-1C49-41D2-A175-11746046A02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56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5B22A-55B1-48CB-AE43-490003405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17DF57-6D44-4A50-AD89-C9C862791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A53860-3E16-48E3-9F67-392F9527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4E969E-6EB2-4842-9D48-59D490CF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3CD688-CF54-4A9F-8CF8-2AB97D70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30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822C6-D3AD-42EA-A62F-343E5546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79BAD2-095A-41D4-95B1-70BD0A76B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848CED-D0F8-4CCC-9920-900A543B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8B4CF3-8B44-49B7-818F-5339FED8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63365-C2D7-42BE-826A-B4E89E89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13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9B73CCE-9854-4EA2-B4CA-ECA9A9A5F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89265B-B814-4297-A5C6-8479F29E7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23B60F-C631-4405-ACEF-70F493F1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277801-5686-4A5A-B6FF-A854A960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FB088F-011D-4404-BBB6-7DAD38EE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0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B0091-55A6-497C-8B88-0848E5B3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F7017-9B99-4D3B-93C4-5ADFD190D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850F13-E080-46AA-9EA9-FD8A57987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37DBC9-432E-4B3F-86CF-317A690C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0F2B46-31A7-46D9-8688-E9185181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07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E9FB8-0BA5-443A-A56D-D9C7D01A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E99544-35C5-4911-9074-2C791BCAF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6E1F79-E7A2-4C97-97B6-72C15812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4032AA-C463-4CB0-B142-B72B9ADF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C29B6B-E8BD-478C-A7D7-9C5B16DC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34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8427A-0984-4DA0-AC95-1FA104CE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D09E81-24AB-4004-BA14-605091088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C3024D7-658C-4E11-9868-5B74DECBD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679EF1-7606-4129-B6CC-03C183B6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7B9904-3213-4041-BE15-4C557DDB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85A13E-6721-4661-B9BB-9A4C19F4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21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0BE7E-CE6F-4402-ACD3-FCBCA9D2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FA6E5A-EB3A-4087-BC08-F39DA8559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5668E8F-08A5-4CFE-9F02-5A890AF4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9117702-20E0-4214-9166-A3A831DFD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CAF7FE1-8AB6-411E-8C45-FD6ED99EA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958D70-ADDA-4D94-81ED-1393B089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DC3BEF5-95C6-4CFB-BB79-F074ACC5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82587E-942D-4F67-AF24-95E11FD8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50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35558-3784-426A-8342-EF68859C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CDD461-A088-4D12-80AF-A3E5506A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C7303A-AAB4-4C6E-B569-B332D376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67A7EF-F240-4186-AD47-90B3A6F9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54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1C1292-E7E4-46D4-A525-9EF65307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A97FDC0-0892-495E-8DFB-8758C4FA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E2C015-A24D-41F7-B605-DE410A7F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59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255AD-17A2-4642-B0DB-663A09CF0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9EEE06-B3BC-4069-BC9C-3AA7A6501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26597F8-DB4A-437F-902A-745579269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334DCF-FC97-4475-802A-13CA121B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C4B33A-172B-488F-8048-CD3E09E7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03DC82-87D4-4018-A2A0-1826D61F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6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2894DC-B227-4C37-83F5-C5BF342E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A9D9AD9-FF6A-4483-BF69-AB3C0FE77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52ACCF7-9413-4A52-A7AD-B2B65093B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478080-7473-40A7-B3C0-03A5D111E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E643D0-DB17-403F-8FE0-3D68451A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CBA238-47ED-469A-A303-24938124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11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BC452EE-4086-492E-8AA1-17A23E45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54DB625-4E0B-40F0-87A2-84B37912D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62D5-CBD4-4CAC-9C6D-10797D568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E49DA-C84C-412F-805B-8BB213347181}" type="datetimeFigureOut">
              <a:rPr lang="cs-CZ" smtClean="0"/>
              <a:t>16.10.2022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98FFAD-1EE0-431B-9201-2BCD360E5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37EF01-22FE-40C4-81BB-A437283AE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14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>
            <a:extLst>
              <a:ext uri="{FF2B5EF4-FFF2-40B4-BE49-F238E27FC236}">
                <a16:creationId xmlns:a16="http://schemas.microsoft.com/office/drawing/2014/main" id="{E633BC3A-3F42-4C5B-8334-1E51D0DE11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2" y="801000"/>
            <a:ext cx="3728016" cy="4932000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44D8F206-4511-41A5-BA1F-D1AE4841E63A}"/>
              </a:ext>
            </a:extLst>
          </p:cNvPr>
          <p:cNvSpPr txBox="1">
            <a:spLocks/>
          </p:cNvSpPr>
          <p:nvPr/>
        </p:nvSpPr>
        <p:spPr>
          <a:xfrm>
            <a:off x="4248000" y="2140482"/>
            <a:ext cx="7457968" cy="257703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7600" b="1" dirty="0">
                <a:solidFill>
                  <a:srgbClr val="442C02"/>
                </a:solidFill>
                <a:latin typeface="Snap ITC" panose="04040A07060A02020202" pitchFamily="82" charset="0"/>
              </a:rPr>
              <a:t>KULINÁRNÍ</a:t>
            </a:r>
          </a:p>
          <a:p>
            <a:pPr>
              <a:spcBef>
                <a:spcPts val="0"/>
              </a:spcBef>
            </a:pPr>
            <a:r>
              <a:rPr lang="cs-CZ" sz="7600" b="1" dirty="0">
                <a:solidFill>
                  <a:srgbClr val="442C02"/>
                </a:solidFill>
                <a:latin typeface="Snap ITC" panose="04040A07060A02020202" pitchFamily="82" charset="0"/>
              </a:rPr>
              <a:t>DIVNOPIS</a:t>
            </a:r>
            <a:endParaRPr lang="cs-CZ" sz="2400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000" dirty="0">
              <a:solidFill>
                <a:srgbClr val="442C02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D201408-F00A-4862-8966-E362DB50B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6"/>
          <a:stretch/>
        </p:blipFill>
        <p:spPr>
          <a:xfrm>
            <a:off x="4104000" y="180000"/>
            <a:ext cx="7812000" cy="28581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6DEA78-26A1-4271-82C5-19F119BEE8FF}"/>
              </a:ext>
            </a:extLst>
          </p:cNvPr>
          <p:cNvPicPr>
            <a:picLocks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6"/>
          <a:stretch/>
        </p:blipFill>
        <p:spPr>
          <a:xfrm rot="10800000">
            <a:off x="4118400" y="2840049"/>
            <a:ext cx="7819200" cy="28621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7CCF00-B969-4185-802E-6F69CAB6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r="6882" b="21652"/>
          <a:stretch/>
        </p:blipFill>
        <p:spPr>
          <a:xfrm>
            <a:off x="7462899" y="5056828"/>
            <a:ext cx="1224000" cy="11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25625"/>
            <a:ext cx="10515600" cy="4351338"/>
          </a:xfrm>
        </p:spPr>
        <p:txBody>
          <a:bodyPr/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PODKRKONOŠÍ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Koláč na plech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Dvě vrstvy tenkého těsta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Dvě náplně –  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perník, ovocný rozvar/tvaroh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Posypka</a:t>
            </a:r>
          </a:p>
          <a:p>
            <a:endParaRPr lang="cs-CZ" dirty="0"/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2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6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4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D32B8A1-65E4-4D60-8B80-0B79D851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t="4096" r="3871" b="31245"/>
          <a:stretch/>
        </p:blipFill>
        <p:spPr>
          <a:xfrm>
            <a:off x="1441549" y="3708000"/>
            <a:ext cx="5229966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9EE4D41-8F4C-4DFA-BBDB-6C0BCD887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544D1D4B-6B90-4ECD-A5E4-0860AE4CBD7B}"/>
              </a:ext>
            </a:extLst>
          </p:cNvPr>
          <p:cNvSpPr>
            <a:spLocks/>
          </p:cNvSpPr>
          <p:nvPr/>
        </p:nvSpPr>
        <p:spPr>
          <a:xfrm>
            <a:off x="10188000" y="396000"/>
            <a:ext cx="504000" cy="288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4662F8-501D-4687-A1C2-E669C9646A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0" t="26621" r="53549" b="60916"/>
          <a:stretch/>
        </p:blipFill>
        <p:spPr>
          <a:xfrm>
            <a:off x="6876000" y="2484000"/>
            <a:ext cx="4763854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Nadpis 2">
            <a:extLst>
              <a:ext uri="{FF2B5EF4-FFF2-40B4-BE49-F238E27FC236}">
                <a16:creationId xmlns:a16="http://schemas.microsoft.com/office/drawing/2014/main" id="{B041B1D0-C9ED-42E3-9ACD-A060D76B94DF}"/>
              </a:ext>
            </a:extLst>
          </p:cNvPr>
          <p:cNvSpPr txBox="1">
            <a:spLocks/>
          </p:cNvSpPr>
          <p:nvPr/>
        </p:nvSpPr>
        <p:spPr>
          <a:xfrm>
            <a:off x="11160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442C02"/>
                </a:solidFill>
                <a:latin typeface="Constantia" panose="02030602050306030303" pitchFamily="18" charset="0"/>
              </a:rPr>
              <a:t>Tuplák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4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2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6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4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523C833-263B-449D-AA25-6BD590848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"/>
          <a:stretch/>
        </p:blipFill>
        <p:spPr>
          <a:xfrm>
            <a:off x="6876000" y="3384000"/>
            <a:ext cx="4781356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Nadpis 2">
            <a:extLst>
              <a:ext uri="{FF2B5EF4-FFF2-40B4-BE49-F238E27FC236}">
                <a16:creationId xmlns:a16="http://schemas.microsoft.com/office/drawing/2014/main" id="{0C8E1EF3-3209-4E9C-B5B1-21FD82681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00" y="365125"/>
            <a:ext cx="10515600" cy="1325563"/>
          </a:xfrm>
        </p:spPr>
        <p:txBody>
          <a:bodyPr/>
          <a:lstStyle/>
          <a:p>
            <a:r>
              <a:rPr lang="cs-CZ" sz="4400" b="1" dirty="0" err="1">
                <a:solidFill>
                  <a:srgbClr val="442C02"/>
                </a:solidFill>
                <a:latin typeface="Constantia" panose="02030602050306030303" pitchFamily="18" charset="0"/>
              </a:rPr>
              <a:t>Kecaný</a:t>
            </a:r>
            <a:r>
              <a:rPr lang="cs-CZ" sz="4400" b="1" dirty="0">
                <a:solidFill>
                  <a:srgbClr val="442C02"/>
                </a:solidFill>
                <a:latin typeface="Constantia" panose="02030602050306030303" pitchFamily="18" charset="0"/>
              </a:rPr>
              <a:t> koláč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sp>
        <p:nvSpPr>
          <p:cNvPr id="18" name="Zástupný obsah 1">
            <a:extLst>
              <a:ext uri="{FF2B5EF4-FFF2-40B4-BE49-F238E27FC236}">
                <a16:creationId xmlns:a16="http://schemas.microsoft.com/office/drawing/2014/main" id="{5D3D2262-66D4-49B1-BCEC-219932CE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25625"/>
            <a:ext cx="10515600" cy="4351338"/>
          </a:xfrm>
        </p:spPr>
        <p:txBody>
          <a:bodyPr/>
          <a:lstStyle/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CHEBSKO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Kleckselkuchen</a:t>
            </a:r>
            <a:endParaRPr lang="cs-CZ" altLang="cs-CZ" sz="1800" i="1" dirty="0">
              <a:solidFill>
                <a:srgbClr val="442C02"/>
              </a:solidFill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Koláč na plech, hromádky náplně, posypka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Živý</a:t>
            </a:r>
          </a:p>
          <a:p>
            <a:pPr marL="360000" indent="0">
              <a:spcBef>
                <a:spcPts val="0"/>
              </a:spcBef>
              <a:buClr>
                <a:srgbClr val="354675"/>
              </a:buClr>
              <a:buNone/>
            </a:pPr>
            <a:endParaRPr lang="cs-CZ" altLang="cs-CZ" dirty="0">
              <a:solidFill>
                <a:srgbClr val="2F5496"/>
              </a:solidFill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442C0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150D78-31CB-4736-A3F7-5F72DCF893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0" t="48813" r="32686" b="21222"/>
          <a:stretch/>
        </p:blipFill>
        <p:spPr>
          <a:xfrm>
            <a:off x="1692000" y="3384000"/>
            <a:ext cx="4713327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7A95764-0436-463F-8559-19452F7B4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5754" r="20741"/>
          <a:stretch/>
        </p:blipFill>
        <p:spPr>
          <a:xfrm>
            <a:off x="5874991" y="754688"/>
            <a:ext cx="2352354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364F081-80FA-40D5-B267-5B9C649974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Ovál 22">
            <a:extLst>
              <a:ext uri="{FF2B5EF4-FFF2-40B4-BE49-F238E27FC236}">
                <a16:creationId xmlns:a16="http://schemas.microsoft.com/office/drawing/2014/main" id="{E890B909-C9E1-4905-B7BD-68D7096AE567}"/>
              </a:ext>
            </a:extLst>
          </p:cNvPr>
          <p:cNvSpPr>
            <a:spLocks/>
          </p:cNvSpPr>
          <p:nvPr/>
        </p:nvSpPr>
        <p:spPr>
          <a:xfrm>
            <a:off x="8598535" y="835335"/>
            <a:ext cx="288000" cy="126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157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25625"/>
            <a:ext cx="10515600" cy="4351338"/>
          </a:xfrm>
        </p:spPr>
        <p:txBody>
          <a:bodyPr/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Různé regiony; OPAVSKO, HLUČÍNSKO, KRAVAŘSKO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Plněný podušeným hlávkovým zelím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Všední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na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hvito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po upečení mazané sádlem / horkým mlékem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Slavnostní – s posypkou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Zapomenutý</a:t>
            </a:r>
            <a:endParaRPr lang="cs-CZ" dirty="0">
              <a:solidFill>
                <a:srgbClr val="2F5496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00" y="36512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442C02"/>
                </a:solidFill>
                <a:latin typeface="Constantia" panose="02030602050306030303" pitchFamily="18" charset="0"/>
              </a:rPr>
              <a:t>Zelník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2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6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4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1309181-A473-4A1A-BB97-1C9BF29A9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0" t="31788" r="14814" b="12601"/>
          <a:stretch/>
        </p:blipFill>
        <p:spPr>
          <a:xfrm>
            <a:off x="8301886" y="2664000"/>
            <a:ext cx="354550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8301032-7AC7-4D90-94FC-C276CD81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BCFBD274-A653-419B-8617-AA03CB7335DA}"/>
              </a:ext>
            </a:extLst>
          </p:cNvPr>
          <p:cNvSpPr>
            <a:spLocks/>
          </p:cNvSpPr>
          <p:nvPr/>
        </p:nvSpPr>
        <p:spPr>
          <a:xfrm>
            <a:off x="11330145" y="963000"/>
            <a:ext cx="396000" cy="180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1B7B51D3-4E03-49F2-AAB5-7D20605305C0}"/>
              </a:ext>
            </a:extLst>
          </p:cNvPr>
          <p:cNvSpPr>
            <a:spLocks/>
          </p:cNvSpPr>
          <p:nvPr/>
        </p:nvSpPr>
        <p:spPr>
          <a:xfrm>
            <a:off x="11384145" y="1191075"/>
            <a:ext cx="288000" cy="126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49FC4C-B50B-4557-B7A7-992C70239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t="17121" r="5324" b="29546"/>
          <a:stretch/>
        </p:blipFill>
        <p:spPr>
          <a:xfrm rot="5400000">
            <a:off x="1332000" y="3744000"/>
            <a:ext cx="262610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6A7D32D-F58B-484A-BB71-891E4DF56B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61505" r="63782" b="12020"/>
          <a:stretch/>
        </p:blipFill>
        <p:spPr>
          <a:xfrm>
            <a:off x="4258555" y="3492000"/>
            <a:ext cx="3779831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948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25625"/>
            <a:ext cx="10515600" cy="4351338"/>
          </a:xfrm>
        </p:spPr>
        <p:txBody>
          <a:bodyPr/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</a:rPr>
              <a:t>DOUDLEBSKO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Čtvercová placka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Zdobená tvarohem, mákem, povidly; ořechy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Uši přehnuté a „přišpendlené“ mandlí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Dožínky, poutě, posvícení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Živý, sváteční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00" y="365125"/>
            <a:ext cx="10515600" cy="1325563"/>
          </a:xfrm>
        </p:spPr>
        <p:txBody>
          <a:bodyPr/>
          <a:lstStyle/>
          <a:p>
            <a:r>
              <a:rPr lang="cs-CZ" altLang="en-US" b="1" dirty="0">
                <a:solidFill>
                  <a:srgbClr val="442C02"/>
                </a:solidFill>
                <a:latin typeface="Constantia" panose="02030602050306030303" pitchFamily="18" charset="0"/>
              </a:rPr>
              <a:t>Ušák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2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6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4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044BBC9-CE97-4E54-8F80-CF971C8ED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t="4268" r="7070" b="7791"/>
          <a:stretch/>
        </p:blipFill>
        <p:spPr>
          <a:xfrm>
            <a:off x="3096000" y="3672000"/>
            <a:ext cx="3470853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E513AE3-7C1E-4243-A4FB-537DE62A62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Ovál 18">
            <a:extLst>
              <a:ext uri="{FF2B5EF4-FFF2-40B4-BE49-F238E27FC236}">
                <a16:creationId xmlns:a16="http://schemas.microsoft.com/office/drawing/2014/main" id="{CFECC23B-5581-46C0-A227-A06AB4C53AA8}"/>
              </a:ext>
            </a:extLst>
          </p:cNvPr>
          <p:cNvSpPr>
            <a:spLocks/>
          </p:cNvSpPr>
          <p:nvPr/>
        </p:nvSpPr>
        <p:spPr>
          <a:xfrm>
            <a:off x="9648000" y="1800000"/>
            <a:ext cx="324000" cy="180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FB7C7163-2FDA-4A41-8B00-F404A896C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8" y="3690000"/>
            <a:ext cx="529196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5635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Nadpis 2">
            <a:extLst>
              <a:ext uri="{FF2B5EF4-FFF2-40B4-BE49-F238E27FC236}">
                <a16:creationId xmlns:a16="http://schemas.microsoft.com/office/drawing/2014/main" id="{D487745E-31E1-42E7-982A-5FCDABA6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365125"/>
            <a:ext cx="10515600" cy="1325563"/>
          </a:xfrm>
        </p:spPr>
        <p:txBody>
          <a:bodyPr/>
          <a:lstStyle/>
          <a:p>
            <a:r>
              <a:rPr lang="cs-CZ" altLang="cs-CZ" sz="4400" b="1" dirty="0" err="1">
                <a:solidFill>
                  <a:srgbClr val="442C0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Štědrák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sp>
        <p:nvSpPr>
          <p:cNvPr id="22" name="Zástupný obsah 1">
            <a:extLst>
              <a:ext uri="{FF2B5EF4-FFF2-40B4-BE49-F238E27FC236}">
                <a16:creationId xmlns:a16="http://schemas.microsoft.com/office/drawing/2014/main" id="{555ABEDF-AC0C-44FF-9298-5675DCB9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0" y="1825625"/>
            <a:ext cx="10515600" cy="4351338"/>
          </a:xfrm>
        </p:spPr>
        <p:txBody>
          <a:bodyPr>
            <a:normAutofit/>
          </a:bodyPr>
          <a:lstStyle/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RŮZNÉ REGIONY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Čtyři vrstvy tenkého těsta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Čtyři náplně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Štědrý den, posvícení, svatba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Symbol hojnosti a štědrosti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Měšťanské a zámožné venkovské domácnosti</a:t>
            </a:r>
            <a:endParaRPr lang="cs-CZ" sz="1800" dirty="0">
              <a:solidFill>
                <a:srgbClr val="442C02"/>
              </a:solidFill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37EC24CC-92D7-4B1B-BD32-D842D34D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4" b="8333"/>
          <a:stretch/>
        </p:blipFill>
        <p:spPr>
          <a:xfrm>
            <a:off x="4490320" y="4068000"/>
            <a:ext cx="325071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CCCB4C45-93BE-4B3F-B428-7AB262391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4204"/>
          <a:stretch/>
        </p:blipFill>
        <p:spPr>
          <a:xfrm>
            <a:off x="7704000" y="324000"/>
            <a:ext cx="433615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88038CDD-A28D-4F76-AE73-42A6B1F780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405"/>
          <a:stretch/>
        </p:blipFill>
        <p:spPr>
          <a:xfrm>
            <a:off x="1080000" y="4068000"/>
            <a:ext cx="3051360" cy="2664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EFC6324-ECEE-4D82-8421-97A1C9BE25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5753" r="11479" b="2190"/>
          <a:stretch/>
        </p:blipFill>
        <p:spPr>
          <a:xfrm>
            <a:off x="4140000" y="324000"/>
            <a:ext cx="3362858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C77ED774-4058-4508-A995-F7F0CF14C2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1371" r="4753" b="10716"/>
          <a:stretch/>
        </p:blipFill>
        <p:spPr>
          <a:xfrm>
            <a:off x="8100000" y="4068000"/>
            <a:ext cx="385627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5443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KRAVAŘSKO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Trotscher</a:t>
            </a:r>
            <a:endParaRPr lang="cs-CZ" altLang="cs-CZ" sz="1800" dirty="0">
              <a:solidFill>
                <a:srgbClr val="442C02"/>
              </a:solidFill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Kynuté těsto s tvarohem, kulatá placka, mazaná na povrchu – tvaroh, mák, povidla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Na protilehlých stranách přehnuté okraje –› čtverec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Výjimečné příležitosti, např. svatba</a:t>
            </a:r>
          </a:p>
          <a:p>
            <a:pPr marL="71437" indent="0">
              <a:buClr>
                <a:srgbClr val="442C02"/>
              </a:buClr>
              <a:buNone/>
            </a:pPr>
            <a:endParaRPr lang="cs-CZ" altLang="cs-CZ" sz="1800" dirty="0">
              <a:solidFill>
                <a:srgbClr val="442C02"/>
              </a:solidFill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957"/>
            <a:ext cx="10515600" cy="1325563"/>
          </a:xfrm>
        </p:spPr>
        <p:txBody>
          <a:bodyPr/>
          <a:lstStyle/>
          <a:p>
            <a:r>
              <a:rPr lang="cs-CZ" altLang="cs-CZ" sz="4400" b="1" dirty="0" err="1">
                <a:solidFill>
                  <a:srgbClr val="442C0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Hnětka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E74F66A-046C-486A-A2D5-4406EA3AE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1B687E8D-F68A-4E66-9C28-952A3E0CF0F1}"/>
              </a:ext>
            </a:extLst>
          </p:cNvPr>
          <p:cNvSpPr>
            <a:spLocks/>
          </p:cNvSpPr>
          <p:nvPr/>
        </p:nvSpPr>
        <p:spPr>
          <a:xfrm>
            <a:off x="11389995" y="1183315"/>
            <a:ext cx="288000" cy="126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FCFD2C-FCDE-4C0F-BAD0-B6599756A2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r="10000" b="8741"/>
          <a:stretch/>
        </p:blipFill>
        <p:spPr>
          <a:xfrm>
            <a:off x="6280703" y="2988001"/>
            <a:ext cx="4303856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1495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25625"/>
            <a:ext cx="3924000" cy="4351338"/>
          </a:xfrm>
        </p:spPr>
        <p:txBody>
          <a:bodyPr/>
          <a:lstStyle/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</a:rPr>
              <a:t>HLUČÍNSKO, OPAVSKO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Plněné povidly, mákem, tvarohem, ořechy, jablky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„Uždibovaná“ posypka do kytičky</a:t>
            </a:r>
            <a:endParaRPr lang="cs-CZ" altLang="cs-CZ" sz="1800" i="1" dirty="0">
              <a:solidFill>
                <a:srgbClr val="442C02"/>
              </a:solidFill>
              <a:latin typeface="Constantia" panose="02030602050306030303" pitchFamily="18" charset="0"/>
            </a:endParaRP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00" y="365125"/>
            <a:ext cx="10515600" cy="1325563"/>
          </a:xfrm>
        </p:spPr>
        <p:txBody>
          <a:bodyPr/>
          <a:lstStyle/>
          <a:p>
            <a:r>
              <a:rPr lang="cs-CZ" altLang="cs-CZ" sz="4400" b="1" dirty="0" err="1">
                <a:solidFill>
                  <a:srgbClr val="442C0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Prajzský</a:t>
            </a:r>
            <a:r>
              <a:rPr lang="cs-CZ" altLang="cs-CZ" sz="4400" b="1" dirty="0">
                <a:solidFill>
                  <a:srgbClr val="442C0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koláč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2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6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4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357711-0472-4ECB-B1DB-BA3E39DD2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4" t="65386" r="11560" b="15269"/>
          <a:stretch/>
        </p:blipFill>
        <p:spPr>
          <a:xfrm>
            <a:off x="7328416" y="3648630"/>
            <a:ext cx="4001729" cy="296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0677918-723A-43E2-90D7-F01D5513F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12283" r="2401"/>
          <a:stretch/>
        </p:blipFill>
        <p:spPr>
          <a:xfrm>
            <a:off x="1980000" y="3204000"/>
            <a:ext cx="4791388" cy="31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2239CB0-7BB9-43D8-9C3E-37A80DA82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28214" r="26621" b="6625"/>
          <a:stretch/>
        </p:blipFill>
        <p:spPr>
          <a:xfrm>
            <a:off x="5215115" y="933375"/>
            <a:ext cx="3143972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7311E93-4B9E-492A-B8E8-20D021D880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Ovál 24">
            <a:extLst>
              <a:ext uri="{FF2B5EF4-FFF2-40B4-BE49-F238E27FC236}">
                <a16:creationId xmlns:a16="http://schemas.microsoft.com/office/drawing/2014/main" id="{B5EF8364-89BA-4124-8603-4952C2167873}"/>
              </a:ext>
            </a:extLst>
          </p:cNvPr>
          <p:cNvSpPr>
            <a:spLocks/>
          </p:cNvSpPr>
          <p:nvPr/>
        </p:nvSpPr>
        <p:spPr>
          <a:xfrm>
            <a:off x="11330145" y="963000"/>
            <a:ext cx="396000" cy="180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942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25625"/>
            <a:ext cx="10515600" cy="4351338"/>
          </a:xfrm>
        </p:spPr>
        <p:txBody>
          <a:bodyPr/>
          <a:lstStyle/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POJIZEŘÍ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Kynuté těsto, menší čtvercové, rohy spojené nad středem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Náplň – mák, tvaroh, povidla - vykukovala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Dnes – šátečky; kynuté, listové, plundrové; marmeláda, tvaroh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00" y="365125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442C0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Očkatý koláč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2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6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4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2FE4B81-59AA-43BA-B080-07D24AEE5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0" y="3492000"/>
            <a:ext cx="3043872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E1167C1-F98D-4BDC-A443-5BE692AEB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57672" r="51233" b="20240"/>
          <a:stretch/>
        </p:blipFill>
        <p:spPr>
          <a:xfrm>
            <a:off x="6372000" y="3492000"/>
            <a:ext cx="3954337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DCDBA4F9-08E5-4092-A0EA-C4E6E7F79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Ovál 22">
            <a:extLst>
              <a:ext uri="{FF2B5EF4-FFF2-40B4-BE49-F238E27FC236}">
                <a16:creationId xmlns:a16="http://schemas.microsoft.com/office/drawing/2014/main" id="{87AF79F2-9A45-4124-BB6B-EB20AB707B5B}"/>
              </a:ext>
            </a:extLst>
          </p:cNvPr>
          <p:cNvSpPr>
            <a:spLocks/>
          </p:cNvSpPr>
          <p:nvPr/>
        </p:nvSpPr>
        <p:spPr>
          <a:xfrm>
            <a:off x="9926955" y="461320"/>
            <a:ext cx="216000" cy="324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749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415660B-6E63-44A9-9287-D0770D32B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96600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3699" r="432"/>
          <a:stretch/>
        </p:blipFill>
        <p:spPr>
          <a:xfrm>
            <a:off x="0" y="0"/>
            <a:ext cx="12204000" cy="84057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Pravoúhlý trojúhelník 8">
            <a:extLst>
              <a:ext uri="{FF2B5EF4-FFF2-40B4-BE49-F238E27FC236}">
                <a16:creationId xmlns:a16="http://schemas.microsoft.com/office/drawing/2014/main" id="{10042FF9-3601-40C7-985B-EA3FC5E3998A}"/>
              </a:ext>
            </a:extLst>
          </p:cNvPr>
          <p:cNvSpPr>
            <a:spLocks/>
          </p:cNvSpPr>
          <p:nvPr/>
        </p:nvSpPr>
        <p:spPr>
          <a:xfrm rot="-780000">
            <a:off x="1472359" y="3304800"/>
            <a:ext cx="144000" cy="180000"/>
          </a:xfrm>
          <a:prstGeom prst="rtTriangle">
            <a:avLst/>
          </a:prstGeom>
          <a:solidFill>
            <a:srgbClr val="442C02"/>
          </a:solidFill>
          <a:ln>
            <a:solidFill>
              <a:srgbClr val="442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ravoúhlý trojúhelník 9">
            <a:extLst>
              <a:ext uri="{FF2B5EF4-FFF2-40B4-BE49-F238E27FC236}">
                <a16:creationId xmlns:a16="http://schemas.microsoft.com/office/drawing/2014/main" id="{3AD2F731-10B9-4A90-B4CF-309D90A61F09}"/>
              </a:ext>
            </a:extLst>
          </p:cNvPr>
          <p:cNvSpPr>
            <a:spLocks/>
          </p:cNvSpPr>
          <p:nvPr/>
        </p:nvSpPr>
        <p:spPr>
          <a:xfrm rot="17010023">
            <a:off x="1490385" y="3318692"/>
            <a:ext cx="180000" cy="144000"/>
          </a:xfrm>
          <a:prstGeom prst="rtTriangle">
            <a:avLst/>
          </a:prstGeom>
          <a:solidFill>
            <a:srgbClr val="442C02"/>
          </a:solidFill>
          <a:ln>
            <a:solidFill>
              <a:srgbClr val="442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2">
            <a:extLst>
              <a:ext uri="{FF2B5EF4-FFF2-40B4-BE49-F238E27FC236}">
                <a16:creationId xmlns:a16="http://schemas.microsoft.com/office/drawing/2014/main" id="{44678FEC-752C-4FE2-B0C4-439093935AD9}"/>
              </a:ext>
            </a:extLst>
          </p:cNvPr>
          <p:cNvSpPr txBox="1">
            <a:spLocks/>
          </p:cNvSpPr>
          <p:nvPr/>
        </p:nvSpPr>
        <p:spPr>
          <a:xfrm>
            <a:off x="0" y="3168640"/>
            <a:ext cx="12204000" cy="1440000"/>
          </a:xfrm>
          <a:prstGeom prst="rect">
            <a:avLst/>
          </a:prstGeom>
          <a:ln w="6350" cap="rnd">
            <a:noFill/>
          </a:ln>
        </p:spPr>
        <p:txBody>
          <a:bodyPr vert="horz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cs-CZ" sz="6000" b="1" dirty="0">
                <a:solidFill>
                  <a:srgbClr val="442C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DE</a:t>
            </a:r>
            <a:r>
              <a:rPr lang="cs-CZ" sz="6000" b="1" dirty="0">
                <a:solidFill>
                  <a:srgbClr val="442C02"/>
                </a:solidFill>
                <a:latin typeface="Snap ITC" panose="04040A07060A02020202" pitchFamily="82" charset="0"/>
              </a:rPr>
              <a:t>KUJI ZA POZORNOST</a:t>
            </a:r>
            <a:endParaRPr lang="en-GB" sz="6000" b="1" dirty="0"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anose="04040A07060A02020202" pitchFamily="82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AA8611F-172F-4617-BAB4-302E33EE35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r="6882" b="21652"/>
          <a:stretch/>
        </p:blipFill>
        <p:spPr>
          <a:xfrm>
            <a:off x="10836000" y="144000"/>
            <a:ext cx="1224000" cy="11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9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F69EDDF8-084D-4551-8861-B22E6516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27"/>
            <a:ext cx="12204000" cy="6863727"/>
          </a:xfrm>
          <a:prstGeom prst="rect">
            <a:avLst/>
          </a:prstGeom>
          <a:solidFill>
            <a:srgbClr val="ECDBAC"/>
          </a:solidFill>
          <a:ln>
            <a:noFill/>
          </a:ln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4B6CFF-05D1-4092-B6A0-6D6ECAF1D167}"/>
              </a:ext>
            </a:extLst>
          </p:cNvPr>
          <p:cNvSpPr txBox="1">
            <a:spLocks/>
          </p:cNvSpPr>
          <p:nvPr/>
        </p:nvSpPr>
        <p:spPr>
          <a:xfrm>
            <a:off x="2591999" y="1620000"/>
            <a:ext cx="9324697" cy="3204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cs-CZ" sz="4800" b="1" dirty="0">
                <a:solidFill>
                  <a:srgbClr val="442C02"/>
                </a:solidFill>
                <a:latin typeface="Snap ITC" panose="04040A07060A02020202" pitchFamily="82" charset="0"/>
              </a:rPr>
              <a:t>EXPERIMENTÁLNÍ</a:t>
            </a:r>
          </a:p>
          <a:p>
            <a:pPr algn="l">
              <a:spcBef>
                <a:spcPts val="0"/>
              </a:spcBef>
            </a:pPr>
            <a:r>
              <a:rPr lang="cs-CZ" sz="4800" b="1" dirty="0">
                <a:solidFill>
                  <a:srgbClr val="442C02"/>
                </a:solidFill>
                <a:latin typeface="Snap ITC" panose="04040A07060A02020202" pitchFamily="82" charset="0"/>
              </a:rPr>
              <a:t>PREZENTAČNÍ</a:t>
            </a:r>
          </a:p>
          <a:p>
            <a:pPr algn="l">
              <a:spcBef>
                <a:spcPts val="0"/>
              </a:spcBef>
            </a:pPr>
            <a:r>
              <a:rPr lang="cs-CZ" sz="4800" b="1" dirty="0">
                <a:solidFill>
                  <a:srgbClr val="442C02"/>
                </a:solidFill>
                <a:latin typeface="Snap ITC" panose="04040A07060A02020202" pitchFamily="82" charset="0"/>
              </a:rPr>
              <a:t>EDUKAČNÍ</a:t>
            </a:r>
          </a:p>
          <a:p>
            <a:pPr algn="l">
              <a:spcBef>
                <a:spcPts val="0"/>
              </a:spcBef>
            </a:pPr>
            <a:endParaRPr lang="cs-CZ" sz="48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r">
              <a:spcBef>
                <a:spcPts val="0"/>
              </a:spcBef>
            </a:pPr>
            <a:r>
              <a:rPr lang="cs-CZ" sz="4800" b="1" dirty="0">
                <a:solidFill>
                  <a:srgbClr val="442C02"/>
                </a:solidFill>
                <a:latin typeface="Snap ITC" panose="04040A07060A02020202" pitchFamily="82" charset="0"/>
              </a:rPr>
              <a:t>WORKSHOP</a:t>
            </a:r>
          </a:p>
          <a:p>
            <a:pPr algn="l">
              <a:spcBef>
                <a:spcPts val="0"/>
              </a:spcBef>
            </a:pPr>
            <a:endParaRPr lang="cs-CZ" sz="32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r>
              <a:rPr lang="cs-CZ" sz="2400" b="1" dirty="0" err="1">
                <a:solidFill>
                  <a:srgbClr val="442C02"/>
                </a:solidFill>
                <a:latin typeface="Snap ITC" panose="04040A07060A02020202" pitchFamily="82" charset="0"/>
              </a:rPr>
              <a:t>Návštevnické</a:t>
            </a:r>
            <a:r>
              <a:rPr lang="cs-CZ" sz="2400" b="1" dirty="0">
                <a:solidFill>
                  <a:srgbClr val="442C02"/>
                </a:solidFill>
                <a:latin typeface="Snap ITC" panose="04040A07060A02020202" pitchFamily="82" charset="0"/>
              </a:rPr>
              <a:t> centrum U </a:t>
            </a:r>
            <a:r>
              <a:rPr lang="cs-CZ" sz="2400" b="1" dirty="0" err="1">
                <a:solidFill>
                  <a:srgbClr val="442C02"/>
                </a:solidFill>
                <a:latin typeface="Snap ITC" panose="04040A07060A02020202" pitchFamily="82" charset="0"/>
              </a:rPr>
              <a:t>Vavrince</a:t>
            </a:r>
            <a:endParaRPr lang="cs-CZ" sz="24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r>
              <a:rPr lang="cs-CZ" sz="2000" b="1" dirty="0">
                <a:solidFill>
                  <a:srgbClr val="442C02"/>
                </a:solidFill>
                <a:latin typeface="Snap ITC" panose="04040A07060A02020202" pitchFamily="82" charset="0"/>
              </a:rPr>
              <a:t>25. 10. 2022</a:t>
            </a:r>
          </a:p>
          <a:p>
            <a:pPr algn="l">
              <a:spcBef>
                <a:spcPts val="0"/>
              </a:spcBef>
            </a:pPr>
            <a:endParaRPr lang="cs-CZ" sz="24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4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400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000" dirty="0">
              <a:solidFill>
                <a:srgbClr val="442C0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5E6ACE-E537-409E-B2A6-D9C090CA6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71" y="5613721"/>
            <a:ext cx="1139345" cy="11384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CFAF4F-3210-41DD-903B-2C2EE328E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r="6882" b="21652"/>
          <a:stretch/>
        </p:blipFill>
        <p:spPr>
          <a:xfrm>
            <a:off x="10836000" y="144000"/>
            <a:ext cx="1224000" cy="1138431"/>
          </a:xfrm>
          <a:prstGeom prst="rect">
            <a:avLst/>
          </a:prstGeom>
        </p:spPr>
      </p:pic>
      <p:sp>
        <p:nvSpPr>
          <p:cNvPr id="6" name="Pravoúhlý trojúhelník 5">
            <a:extLst>
              <a:ext uri="{FF2B5EF4-FFF2-40B4-BE49-F238E27FC236}">
                <a16:creationId xmlns:a16="http://schemas.microsoft.com/office/drawing/2014/main" id="{0A4459F0-3C3F-44E6-9FF1-8C35C58C017C}"/>
              </a:ext>
            </a:extLst>
          </p:cNvPr>
          <p:cNvSpPr>
            <a:spLocks noChangeAspect="1"/>
          </p:cNvSpPr>
          <p:nvPr/>
        </p:nvSpPr>
        <p:spPr>
          <a:xfrm rot="20617604">
            <a:off x="3884400" y="5853600"/>
            <a:ext cx="54000" cy="54000"/>
          </a:xfrm>
          <a:prstGeom prst="rtTriangle">
            <a:avLst/>
          </a:prstGeom>
          <a:solidFill>
            <a:srgbClr val="442C02"/>
          </a:solidFill>
          <a:ln>
            <a:solidFill>
              <a:srgbClr val="442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1DD782DE-553B-45FF-9675-A5B678C6FB29}"/>
              </a:ext>
            </a:extLst>
          </p:cNvPr>
          <p:cNvSpPr>
            <a:spLocks noChangeAspect="1"/>
          </p:cNvSpPr>
          <p:nvPr/>
        </p:nvSpPr>
        <p:spPr>
          <a:xfrm rot="17010023">
            <a:off x="3905580" y="5853600"/>
            <a:ext cx="54000" cy="54000"/>
          </a:xfrm>
          <a:prstGeom prst="rtTriangle">
            <a:avLst/>
          </a:prstGeom>
          <a:solidFill>
            <a:srgbClr val="442C02"/>
          </a:solidFill>
          <a:ln>
            <a:solidFill>
              <a:srgbClr val="442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ravoúhlý trojúhelník 9">
            <a:extLst>
              <a:ext uri="{FF2B5EF4-FFF2-40B4-BE49-F238E27FC236}">
                <a16:creationId xmlns:a16="http://schemas.microsoft.com/office/drawing/2014/main" id="{21390A7E-838D-406C-8A66-3D2B22FFC5ED}"/>
              </a:ext>
            </a:extLst>
          </p:cNvPr>
          <p:cNvSpPr>
            <a:spLocks noChangeAspect="1"/>
          </p:cNvSpPr>
          <p:nvPr/>
        </p:nvSpPr>
        <p:spPr>
          <a:xfrm rot="20617604">
            <a:off x="8136000" y="5846400"/>
            <a:ext cx="54000" cy="54000"/>
          </a:xfrm>
          <a:prstGeom prst="rtTriangle">
            <a:avLst/>
          </a:prstGeom>
          <a:solidFill>
            <a:srgbClr val="442C02"/>
          </a:solidFill>
          <a:ln>
            <a:solidFill>
              <a:srgbClr val="442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ravoúhlý trojúhelník 10">
            <a:extLst>
              <a:ext uri="{FF2B5EF4-FFF2-40B4-BE49-F238E27FC236}">
                <a16:creationId xmlns:a16="http://schemas.microsoft.com/office/drawing/2014/main" id="{4BDF7351-F7A4-4A67-AFC6-FBF39C800E47}"/>
              </a:ext>
            </a:extLst>
          </p:cNvPr>
          <p:cNvSpPr>
            <a:spLocks noChangeAspect="1"/>
          </p:cNvSpPr>
          <p:nvPr/>
        </p:nvSpPr>
        <p:spPr>
          <a:xfrm rot="17010023">
            <a:off x="8157600" y="5846400"/>
            <a:ext cx="54000" cy="54000"/>
          </a:xfrm>
          <a:prstGeom prst="rtTriangle">
            <a:avLst/>
          </a:prstGeom>
          <a:solidFill>
            <a:srgbClr val="442C02"/>
          </a:solidFill>
          <a:ln>
            <a:solidFill>
              <a:srgbClr val="442C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74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4B6CFF-05D1-4092-B6A0-6D6ECAF1D167}"/>
              </a:ext>
            </a:extLst>
          </p:cNvPr>
          <p:cNvSpPr txBox="1">
            <a:spLocks/>
          </p:cNvSpPr>
          <p:nvPr/>
        </p:nvSpPr>
        <p:spPr>
          <a:xfrm>
            <a:off x="5544000" y="1188000"/>
            <a:ext cx="6660000" cy="3204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4800" b="1" dirty="0">
                <a:solidFill>
                  <a:srgbClr val="442C02"/>
                </a:solidFill>
                <a:latin typeface="Snap ITC" panose="04040A07060A02020202" pitchFamily="82" charset="0"/>
              </a:rPr>
              <a:t>KOLÁČOVÝ DIVNOPIS</a:t>
            </a:r>
          </a:p>
          <a:p>
            <a:pPr>
              <a:spcBef>
                <a:spcPts val="0"/>
              </a:spcBef>
            </a:pPr>
            <a:endParaRPr lang="cs-CZ" sz="28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>
              <a:spcBef>
                <a:spcPts val="0"/>
              </a:spcBef>
            </a:pPr>
            <a:endParaRPr lang="cs-CZ" sz="28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>
              <a:spcBef>
                <a:spcPts val="0"/>
              </a:spcBef>
            </a:pPr>
            <a:r>
              <a:rPr lang="cs-CZ" sz="4800" dirty="0">
                <a:solidFill>
                  <a:srgbClr val="442C02"/>
                </a:solidFill>
                <a:latin typeface="Snap ITC" panose="04040A07060A02020202" pitchFamily="82" charset="0"/>
              </a:rPr>
              <a:t>Mikrosonda</a:t>
            </a:r>
            <a:endParaRPr lang="cs-CZ" sz="48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32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4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4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4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400" b="1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400" dirty="0">
              <a:solidFill>
                <a:srgbClr val="442C02"/>
              </a:solidFill>
              <a:latin typeface="Snap ITC" panose="04040A07060A02020202" pitchFamily="82" charset="0"/>
            </a:endParaRPr>
          </a:p>
          <a:p>
            <a:pPr algn="l">
              <a:spcBef>
                <a:spcPts val="0"/>
              </a:spcBef>
            </a:pPr>
            <a:endParaRPr lang="cs-CZ" sz="2000" dirty="0">
              <a:solidFill>
                <a:srgbClr val="442C0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004842-C87B-4E3F-A2DD-96F955E4E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188000"/>
            <a:ext cx="6048000" cy="340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CD95E28D-953C-440E-AB77-A9858B815C20}"/>
              </a:ext>
            </a:extLst>
          </p:cNvPr>
          <p:cNvGrpSpPr/>
          <p:nvPr/>
        </p:nvGrpSpPr>
        <p:grpSpPr>
          <a:xfrm>
            <a:off x="8494699" y="1642061"/>
            <a:ext cx="360" cy="360"/>
            <a:chOff x="8494699" y="164206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Rukopis 1">
                  <a:extLst>
                    <a:ext uri="{FF2B5EF4-FFF2-40B4-BE49-F238E27FC236}">
                      <a16:creationId xmlns:a16="http://schemas.microsoft.com/office/drawing/2014/main" id="{746BDC58-6BF8-429E-A979-5B3D90A4F6DD}"/>
                    </a:ext>
                  </a:extLst>
                </p14:cNvPr>
                <p14:cNvContentPartPr/>
                <p14:nvPr/>
              </p14:nvContentPartPr>
              <p14:xfrm>
                <a:off x="8494699" y="1642061"/>
                <a:ext cx="360" cy="360"/>
              </p14:xfrm>
            </p:contentPart>
          </mc:Choice>
          <mc:Fallback xmlns="">
            <p:pic>
              <p:nvPicPr>
                <p:cNvPr id="2" name="Rukopis 1">
                  <a:extLst>
                    <a:ext uri="{FF2B5EF4-FFF2-40B4-BE49-F238E27FC236}">
                      <a16:creationId xmlns:a16="http://schemas.microsoft.com/office/drawing/2014/main" id="{746BDC58-6BF8-429E-A979-5B3D90A4F6D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77059" y="162406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Rukopis 4">
                  <a:extLst>
                    <a:ext uri="{FF2B5EF4-FFF2-40B4-BE49-F238E27FC236}">
                      <a16:creationId xmlns:a16="http://schemas.microsoft.com/office/drawing/2014/main" id="{27D9D580-95BD-4386-8A41-B1239148B4EB}"/>
                    </a:ext>
                  </a:extLst>
                </p14:cNvPr>
                <p14:cNvContentPartPr/>
                <p14:nvPr/>
              </p14:nvContentPartPr>
              <p14:xfrm>
                <a:off x="8494699" y="1642061"/>
                <a:ext cx="360" cy="360"/>
              </p14:xfrm>
            </p:contentPart>
          </mc:Choice>
          <mc:Fallback xmlns="">
            <p:pic>
              <p:nvPicPr>
                <p:cNvPr id="5" name="Rukopis 4">
                  <a:extLst>
                    <a:ext uri="{FF2B5EF4-FFF2-40B4-BE49-F238E27FC236}">
                      <a16:creationId xmlns:a16="http://schemas.microsoft.com/office/drawing/2014/main" id="{27D9D580-95BD-4386-8A41-B1239148B4E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77059" y="162406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77D4DCB3-9658-470F-B76F-8B8BB63FFCBA}"/>
                    </a:ext>
                  </a:extLst>
                </p14:cNvPr>
                <p14:cNvContentPartPr/>
                <p14:nvPr/>
              </p14:nvContentPartPr>
              <p14:xfrm>
                <a:off x="8494699" y="1642061"/>
                <a:ext cx="360" cy="36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77D4DCB3-9658-470F-B76F-8B8BB63FFCB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77059" y="162406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Rukopis 6">
                  <a:extLst>
                    <a:ext uri="{FF2B5EF4-FFF2-40B4-BE49-F238E27FC236}">
                      <a16:creationId xmlns:a16="http://schemas.microsoft.com/office/drawing/2014/main" id="{4C5977FE-2232-4546-B5E3-22E4CB455867}"/>
                    </a:ext>
                  </a:extLst>
                </p14:cNvPr>
                <p14:cNvContentPartPr/>
                <p14:nvPr/>
              </p14:nvContentPartPr>
              <p14:xfrm>
                <a:off x="8494699" y="1642061"/>
                <a:ext cx="360" cy="360"/>
              </p14:xfrm>
            </p:contentPart>
          </mc:Choice>
          <mc:Fallback xmlns="">
            <p:pic>
              <p:nvPicPr>
                <p:cNvPr id="7" name="Rukopis 6">
                  <a:extLst>
                    <a:ext uri="{FF2B5EF4-FFF2-40B4-BE49-F238E27FC236}">
                      <a16:creationId xmlns:a16="http://schemas.microsoft.com/office/drawing/2014/main" id="{4C5977FE-2232-4546-B5E3-22E4CB45586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77059" y="162406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D7923EF-BB46-4014-B488-BB00C2EF9C33}"/>
              </a:ext>
            </a:extLst>
          </p:cNvPr>
          <p:cNvSpPr txBox="1">
            <a:spLocks/>
          </p:cNvSpPr>
          <p:nvPr/>
        </p:nvSpPr>
        <p:spPr>
          <a:xfrm>
            <a:off x="360000" y="5184000"/>
            <a:ext cx="11808000" cy="14981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rgbClr val="442C02"/>
                </a:solidFill>
                <a:latin typeface="Calisto MT" panose="02040603050505030304" pitchFamily="18" charset="0"/>
              </a:rPr>
              <a:t>PhDr. Radmila Dluhošová, Ph.D. (Slezská univerzita v Opavě)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rgbClr val="442C02"/>
                </a:solidFill>
                <a:latin typeface="Calisto MT" panose="02040603050505030304" pitchFamily="18" charset="0"/>
              </a:rPr>
              <a:t>Opava, 25. 10. 2022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cs-CZ" sz="1600" b="1" dirty="0">
                <a:solidFill>
                  <a:srgbClr val="442C02"/>
                </a:solidFill>
                <a:latin typeface="Calisto MT" panose="02040603050505030304" pitchFamily="18" charset="0"/>
              </a:rPr>
              <a:t>Příspěvek pro workshop vznikl v rámci řešení projektu NAKI II, DG18P02OVV067</a:t>
            </a:r>
            <a:r>
              <a:rPr lang="cs-CZ" sz="1600" b="1" i="1" dirty="0">
                <a:solidFill>
                  <a:srgbClr val="442C02"/>
                </a:solidFill>
                <a:latin typeface="Calisto MT" panose="0204060305050503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600" b="1" i="1" dirty="0">
                <a:solidFill>
                  <a:srgbClr val="442C02"/>
                </a:solidFill>
                <a:latin typeface="Calisto MT" panose="02040603050505030304" pitchFamily="18" charset="0"/>
              </a:rPr>
              <a:t>Kulinární dědictví českých zemí: paměť, prezentace a edukace</a:t>
            </a:r>
            <a:endParaRPr lang="cs-CZ" sz="1600" b="1" dirty="0">
              <a:solidFill>
                <a:srgbClr val="442C02"/>
              </a:solidFill>
              <a:latin typeface="Calisto MT" panose="02040603050505030304" pitchFamily="18" charset="0"/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A08FB57-29E3-4771-A79B-E99F335992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144978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56000" cy="4806669"/>
          </a:xfrm>
        </p:spPr>
        <p:txBody>
          <a:bodyPr>
            <a:normAutofit/>
          </a:bodyPr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Původně spíše větší, mazané na povrchu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Dnes velké, střední, malé; kulaté, čtyřhranné, „na plech“; plněné, mazané, s ovocem; s posypkou i bez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Koláč – odkaz na tvar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Tvarožník, makovník, </a:t>
            </a:r>
            <a:r>
              <a:rPr lang="cs-CZ" sz="1800" dirty="0" err="1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hruščák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zelňák, </a:t>
            </a:r>
            <a:r>
              <a:rPr lang="cs-CZ" sz="1800" dirty="0" err="1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mrkevník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řepánek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442C02"/>
                </a:solidFill>
                <a:latin typeface="Constantia" panose="02030602050306030303" pitchFamily="18" charset="0"/>
              </a:rPr>
              <a:t>Koláč, koláček</a:t>
            </a:r>
            <a:endParaRPr lang="cs-CZ" dirty="0"/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8EFEA8E-8AFB-4A45-B010-E3533BDFF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" t="21191" r="1929" b="1301"/>
          <a:stretch/>
        </p:blipFill>
        <p:spPr>
          <a:xfrm>
            <a:off x="7200000" y="2988000"/>
            <a:ext cx="2433528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9175972-29EF-4326-9138-91EE3CED70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7" t="2229" r="11470" b="4397"/>
          <a:stretch/>
        </p:blipFill>
        <p:spPr>
          <a:xfrm>
            <a:off x="9792000" y="2556000"/>
            <a:ext cx="2235200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Zástupný obsah 1">
            <a:extLst>
              <a:ext uri="{FF2B5EF4-FFF2-40B4-BE49-F238E27FC236}">
                <a16:creationId xmlns:a16="http://schemas.microsoft.com/office/drawing/2014/main" id="{B71FB576-A3BB-4F48-BF5F-96456CAE73E9}"/>
              </a:ext>
            </a:extLst>
          </p:cNvPr>
          <p:cNvSpPr txBox="1">
            <a:spLocks/>
          </p:cNvSpPr>
          <p:nvPr/>
        </p:nvSpPr>
        <p:spPr>
          <a:xfrm>
            <a:off x="838800" y="3328720"/>
            <a:ext cx="6264000" cy="24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Obřadní koláče – bohatě zdobené, často větších rozměrů</a:t>
            </a:r>
          </a:p>
          <a:p>
            <a:pPr marL="726713" lvl="1" indent="-288000">
              <a:spcBef>
                <a:spcPts val="0"/>
              </a:spcBef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Svatba – 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zvací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výslužkový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roháč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zaslouženec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očepák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svatební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n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evěstinský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cs-CZ" sz="1800" i="1" dirty="0">
              <a:solidFill>
                <a:srgbClr val="442C02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6713" lvl="1" indent="-288000">
              <a:spcBef>
                <a:spcPts val="0"/>
              </a:spcBef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Narození dítěte – 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dítě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rodeník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bolestník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radostník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koutník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kmotrák</a:t>
            </a:r>
            <a:endParaRPr lang="cs-CZ" sz="1800" i="1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  <a:p>
            <a:pPr marL="726713" lvl="1" indent="-288000">
              <a:spcBef>
                <a:spcPts val="0"/>
              </a:spcBef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Posvícení, hody ad.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40D8661-5EBB-43F3-A55E-8E0E9E92B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72544" y="3855704"/>
            <a:ext cx="1989968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074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Die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guten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böhmischen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Gollatschen</a:t>
            </a:r>
            <a:endParaRPr lang="cs-CZ" sz="1800" i="1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1699; receptář Eleonory Marie Rosalie z </a:t>
            </a:r>
            <a:r>
              <a:rPr lang="cs-CZ" sz="1800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Eggenbergu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rozené z </a:t>
            </a:r>
            <a:r>
              <a:rPr lang="cs-CZ" sz="1800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Lichtenštejna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vévodkyně opavské a krnovské 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Máslové kynuté těsto, tenké placky velikosti talíře, tvarohová pomazánka v dvojnásobné výšce, okraje mazané máslem, před pečením přeložené 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Zaniklé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442C02"/>
                </a:solidFill>
                <a:latin typeface="Constantia" panose="02030602050306030303" pitchFamily="18" charset="0"/>
              </a:rPr>
              <a:t>„Dobré české koláče“</a:t>
            </a:r>
            <a:endParaRPr lang="cs-CZ" dirty="0"/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B3209A7-3CEB-45C5-91D8-B19F9DE11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6202" r="27551" b="4200"/>
          <a:stretch/>
        </p:blipFill>
        <p:spPr>
          <a:xfrm rot="5400000">
            <a:off x="2525100" y="3069000"/>
            <a:ext cx="3096000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A377F39-A9FD-4510-8ABE-18E59CFF4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0" t="6704" r="12379"/>
          <a:stretch/>
        </p:blipFill>
        <p:spPr>
          <a:xfrm>
            <a:off x="6756917" y="3215900"/>
            <a:ext cx="4802985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157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56000" cy="4806669"/>
          </a:xfrm>
        </p:spPr>
        <p:txBody>
          <a:bodyPr>
            <a:normAutofit/>
          </a:bodyPr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MORAVA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SLOVÁCKO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800" i="1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Slovácké, slovácké svatební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Plněné tvarohem, v důlku povidla, posypka</a:t>
            </a:r>
            <a:endParaRPr lang="cs-CZ" altLang="cs-CZ" sz="1800" i="1" dirty="0">
              <a:solidFill>
                <a:srgbClr val="442C02"/>
              </a:solidFill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</a:rPr>
              <a:t>Stále pečené, v domácnostech i komerčně</a:t>
            </a:r>
          </a:p>
          <a:p>
            <a:pPr marL="360000" indent="-2880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cs-CZ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442C02"/>
                </a:solidFill>
                <a:latin typeface="Constantia" panose="02030602050306030303" pitchFamily="18" charset="0"/>
              </a:rPr>
              <a:t>Vdolek, vdoleček</a:t>
            </a:r>
            <a:endParaRPr lang="cs-CZ" dirty="0"/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9FC31A-95DF-4A47-B862-C69ADCC4F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5892966" y="5004000"/>
            <a:ext cx="2736000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7939C41-92B0-4290-B30F-55BC94D7F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808" y="5002933"/>
            <a:ext cx="2542622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E91634E-83EE-4730-94B5-E1C02A276C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>
          <a:xfrm>
            <a:off x="5618647" y="406500"/>
            <a:ext cx="6372000" cy="4402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5A15D295-B32E-4DE0-B052-C771AB8F2E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11859" b="19711"/>
          <a:stretch/>
        </p:blipFill>
        <p:spPr>
          <a:xfrm>
            <a:off x="1281960" y="3906000"/>
            <a:ext cx="3560981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539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Nadpis 2">
            <a:extLst>
              <a:ext uri="{FF2B5EF4-FFF2-40B4-BE49-F238E27FC236}">
                <a16:creationId xmlns:a16="http://schemas.microsoft.com/office/drawing/2014/main" id="{B0EB4419-66CC-42D2-96F2-6872D7CA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36512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442C02"/>
                </a:solidFill>
                <a:latin typeface="Constantia" panose="02030602050306030303" pitchFamily="18" charset="0"/>
              </a:rPr>
              <a:t>Pecák, </a:t>
            </a:r>
            <a:r>
              <a:rPr lang="cs-CZ" sz="4400" b="1" dirty="0" err="1">
                <a:solidFill>
                  <a:srgbClr val="442C02"/>
                </a:solidFill>
                <a:latin typeface="Constantia" panose="02030602050306030303" pitchFamily="18" charset="0"/>
              </a:rPr>
              <a:t>lopaťák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sp>
        <p:nvSpPr>
          <p:cNvPr id="25" name="Zástupný obsah 1">
            <a:extLst>
              <a:ext uri="{FF2B5EF4-FFF2-40B4-BE49-F238E27FC236}">
                <a16:creationId xmlns:a16="http://schemas.microsoft.com/office/drawing/2014/main" id="{733DC83C-9C10-4D34-8C14-8D8535E1F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0" y="1825625"/>
            <a:ext cx="10515600" cy="4351338"/>
          </a:xfrm>
        </p:spPr>
        <p:txBody>
          <a:bodyPr>
            <a:normAutofit/>
          </a:bodyPr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KRAVAŘSKO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Velké kulaté koláče; slavnostní i všední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Povidla (slívy, hrušky), mák, dušené zelí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Pečené v chlebové peci, sázené lopatou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Regionálně se udržely dodnes</a:t>
            </a:r>
          </a:p>
          <a:p>
            <a:pPr marL="72000" indent="0">
              <a:buClr>
                <a:srgbClr val="442C02"/>
              </a:buClr>
              <a:buNone/>
              <a:defRPr/>
            </a:pPr>
            <a:endParaRPr lang="cs-CZ" sz="2800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6FA80390-B0A7-4B3A-8096-517019E8D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Ovál 26">
            <a:extLst>
              <a:ext uri="{FF2B5EF4-FFF2-40B4-BE49-F238E27FC236}">
                <a16:creationId xmlns:a16="http://schemas.microsoft.com/office/drawing/2014/main" id="{DD8FA657-6D3A-488B-8F90-48980C9B6FB4}"/>
              </a:ext>
            </a:extLst>
          </p:cNvPr>
          <p:cNvSpPr>
            <a:spLocks/>
          </p:cNvSpPr>
          <p:nvPr/>
        </p:nvSpPr>
        <p:spPr>
          <a:xfrm>
            <a:off x="11389995" y="1183315"/>
            <a:ext cx="288000" cy="126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7ECFECED-2BEE-4715-93D8-1C6551D79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6" r="19140"/>
          <a:stretch/>
        </p:blipFill>
        <p:spPr>
          <a:xfrm rot="5400000">
            <a:off x="5621288" y="792000"/>
            <a:ext cx="2520000" cy="287831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25731A5B-3E90-4B03-BEDF-51EA64098A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r="2464" b="4051"/>
          <a:stretch/>
        </p:blipFill>
        <p:spPr>
          <a:xfrm>
            <a:off x="962320" y="3708000"/>
            <a:ext cx="7358123" cy="3024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5FCC28A-1312-4A53-BBE7-080A704A36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t="18351" r="24501" b="35484"/>
          <a:stretch/>
        </p:blipFill>
        <p:spPr>
          <a:xfrm>
            <a:off x="8532000" y="3034801"/>
            <a:ext cx="3531600" cy="2722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8462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00" y="1825625"/>
            <a:ext cx="10515600" cy="4351338"/>
          </a:xfrm>
        </p:spPr>
        <p:txBody>
          <a:bodyPr>
            <a:normAutofit/>
          </a:bodyPr>
          <a:lstStyle/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</a:rPr>
              <a:t>HORÁCKO, </a:t>
            </a:r>
            <a:r>
              <a:rPr lang="cs-CZ" sz="1800" b="1" dirty="0" err="1">
                <a:solidFill>
                  <a:srgbClr val="C00000"/>
                </a:solidFill>
                <a:latin typeface="Constantia" panose="02030602050306030303" pitchFamily="18" charset="0"/>
              </a:rPr>
              <a:t>Iglauer</a:t>
            </a: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latin typeface="Constantia" panose="02030602050306030303" pitchFamily="18" charset="0"/>
              </a:rPr>
              <a:t>Sprachinsel</a:t>
            </a:r>
            <a:r>
              <a:rPr lang="cs-CZ" sz="1800" b="1" dirty="0"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endParaRPr lang="cs-CZ" sz="1800" b="1" dirty="0">
              <a:solidFill>
                <a:srgbClr val="C00000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Kulatý; tenké těsto s rozinkami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Vysoká náplň, tvaroh s rozinkami a mandlemi, sypaný perníkem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Těsto po stranách zahnuté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Po upečení mazaný máslem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Slavnostní; svatby, křty, poutě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Příležitostně stále pečené</a:t>
            </a:r>
          </a:p>
          <a:p>
            <a:pPr marL="360000" indent="-288000">
              <a:buClr>
                <a:srgbClr val="442C02"/>
              </a:buClr>
              <a:buFont typeface="Wingdings" panose="05000000000000000000" pitchFamily="2" charset="2"/>
              <a:buChar char="§"/>
              <a:defRPr/>
            </a:pPr>
            <a:r>
              <a:rPr 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Bayern</a:t>
            </a:r>
            <a:r>
              <a:rPr lang="cs-CZ" sz="1800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solidFill>
                  <a:srgbClr val="442C02"/>
                </a:solidFill>
                <a:latin typeface="Constantia" panose="02030602050306030303" pitchFamily="18" charset="0"/>
                <a:ea typeface="Athelas-BoldItalic"/>
                <a:cs typeface="Times New Roman" panose="02020603050405020304" pitchFamily="18" charset="0"/>
              </a:rPr>
              <a:t>Bauer</a:t>
            </a:r>
            <a:endParaRPr lang="cs-CZ" sz="2800" dirty="0">
              <a:solidFill>
                <a:srgbClr val="442C02"/>
              </a:solidFill>
              <a:latin typeface="Constantia" panose="02030602050306030303" pitchFamily="18" charset="0"/>
              <a:ea typeface="Athelas-BoldItalic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00" y="365125"/>
            <a:ext cx="10515600" cy="1325563"/>
          </a:xfrm>
        </p:spPr>
        <p:txBody>
          <a:bodyPr/>
          <a:lstStyle/>
          <a:p>
            <a:r>
              <a:rPr lang="cs-CZ" sz="4400" b="1" dirty="0" err="1">
                <a:solidFill>
                  <a:srgbClr val="442C02"/>
                </a:solidFill>
                <a:latin typeface="Constantia" panose="02030602050306030303" pitchFamily="18" charset="0"/>
              </a:rPr>
              <a:t>Pajerský</a:t>
            </a:r>
            <a:r>
              <a:rPr lang="cs-CZ" sz="4400" b="1" dirty="0">
                <a:solidFill>
                  <a:srgbClr val="442C02"/>
                </a:solidFill>
                <a:latin typeface="Constantia" panose="02030602050306030303" pitchFamily="18" charset="0"/>
              </a:rPr>
              <a:t> koláč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4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2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2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37362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37362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6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373624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FBACCB4-488B-4529-BFE0-5D81E2FCAF7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2498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BD900D0D-1207-4D39-A86B-4FF1110A67DD}"/>
              </a:ext>
            </a:extLst>
          </p:cNvPr>
          <p:cNvSpPr>
            <a:spLocks/>
          </p:cNvSpPr>
          <p:nvPr/>
        </p:nvSpPr>
        <p:spPr>
          <a:xfrm>
            <a:off x="10260000" y="1281270"/>
            <a:ext cx="288000" cy="360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27ED7734-DBF5-4310-A6E4-EA887C3153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t="11172" r="31326" b="6055"/>
          <a:stretch/>
        </p:blipFill>
        <p:spPr>
          <a:xfrm rot="5400000">
            <a:off x="5256000" y="2520000"/>
            <a:ext cx="3758964" cy="4572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190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81D737B-9C83-4DCB-9D4E-6840B60F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CHODSKO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Jemné kynuté těsto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Placka bohatě zdobená</a:t>
            </a: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Tvaroh, povidla, mák; rozinky, mandle; </a:t>
            </a:r>
            <a:r>
              <a:rPr lang="cs-CZ" altLang="cs-CZ" sz="1800" i="1" dirty="0" err="1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merhování</a:t>
            </a:r>
            <a:endParaRPr lang="cs-CZ" altLang="cs-CZ" sz="1800" dirty="0">
              <a:solidFill>
                <a:srgbClr val="442C02"/>
              </a:solidFill>
              <a:latin typeface="Constantia" panose="02030602050306030303" pitchFamily="18" charset="0"/>
              <a:cs typeface="Calibri" panose="020F0502020204030204" pitchFamily="34" charset="0"/>
            </a:endParaRPr>
          </a:p>
          <a:p>
            <a:pPr marL="358775" indent="-287338">
              <a:buClr>
                <a:srgbClr val="442C02"/>
              </a:buClr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rgbClr val="442C02"/>
                </a:solidFill>
                <a:latin typeface="Constantia" panose="02030602050306030303" pitchFamily="18" charset="0"/>
                <a:cs typeface="Calibri" panose="020F0502020204030204" pitchFamily="34" charset="0"/>
              </a:rPr>
              <a:t>Živý – posvícení, dožínky, Chodské slavnosti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2CFF1-482F-478A-B7E8-019B6E89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err="1">
                <a:solidFill>
                  <a:srgbClr val="442C02"/>
                </a:solidFill>
                <a:latin typeface="Constantia" panose="02030602050306030303" pitchFamily="18" charset="0"/>
              </a:rPr>
              <a:t>Merhovaný</a:t>
            </a:r>
            <a:r>
              <a:rPr lang="cs-CZ" sz="4400" b="1" dirty="0">
                <a:solidFill>
                  <a:srgbClr val="442C02"/>
                </a:solidFill>
                <a:latin typeface="Constantia" panose="02030602050306030303" pitchFamily="18" charset="0"/>
              </a:rPr>
              <a:t> koláč</a:t>
            </a:r>
            <a:endParaRPr lang="cs-CZ" dirty="0">
              <a:solidFill>
                <a:srgbClr val="442C0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9828036-2E2F-4776-9170-A1E06560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1368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164664FD-3A19-4E9C-8660-7D3743E2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052000"/>
            <a:ext cx="75497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B924431F-6CCE-40DB-BDCC-55E04298F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2736000"/>
            <a:ext cx="7549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D02AC71F-D12B-4676-BF7D-5F54BC755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3420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D13B801-6668-480C-B427-06431E80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104000"/>
            <a:ext cx="7549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>
            <a:extLst>
              <a:ext uri="{FF2B5EF4-FFF2-40B4-BE49-F238E27FC236}">
                <a16:creationId xmlns:a16="http://schemas.microsoft.com/office/drawing/2014/main" id="{E38BB343-3825-4B5A-B037-CACA9D704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13263" b="5280"/>
          <a:stretch/>
        </p:blipFill>
        <p:spPr bwMode="auto">
          <a:xfrm>
            <a:off x="0" y="4788000"/>
            <a:ext cx="754979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89FD50B0-6110-48A2-A8FC-155A045FA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6156000"/>
            <a:ext cx="7549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DD026C0E-F4C8-4E80-8162-83D0C7E66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2" b="5280"/>
          <a:stretch/>
        </p:blipFill>
        <p:spPr bwMode="auto">
          <a:xfrm>
            <a:off x="0" y="5472000"/>
            <a:ext cx="75498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id="{EE954271-161A-4399-956E-36268A5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0"/>
            <a:ext cx="754974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2">
            <a:extLst>
              <a:ext uri="{FF2B5EF4-FFF2-40B4-BE49-F238E27FC236}">
                <a16:creationId xmlns:a16="http://schemas.microsoft.com/office/drawing/2014/main" id="{17EEB068-20CE-43BC-9E62-4FC58B80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13263" b="5280"/>
          <a:stretch/>
        </p:blipFill>
        <p:spPr bwMode="auto">
          <a:xfrm>
            <a:off x="0" y="684000"/>
            <a:ext cx="754975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F828BF-E0C8-43F0-8B67-FFBF89F1A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/>
          <a:stretch/>
        </p:blipFill>
        <p:spPr>
          <a:xfrm>
            <a:off x="972000" y="3696960"/>
            <a:ext cx="5031810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2C8BD0E-47F7-46EB-8051-D3C3B3A2E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14358" r="18723" b="13233"/>
          <a:stretch/>
        </p:blipFill>
        <p:spPr>
          <a:xfrm>
            <a:off x="6058742" y="348067"/>
            <a:ext cx="222626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FC79EDF-7165-4902-8E42-F196895A8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27" y="2304639"/>
            <a:ext cx="38424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EC894BA5-482F-4C2A-85D3-728B2240C4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r="10156"/>
          <a:stretch/>
        </p:blipFill>
        <p:spPr>
          <a:xfrm>
            <a:off x="6152720" y="4821332"/>
            <a:ext cx="223036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A402D091-5BCD-4447-AE29-009490FD85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9"/>
          <a:stretch/>
        </p:blipFill>
        <p:spPr>
          <a:xfrm>
            <a:off x="8531999" y="4573278"/>
            <a:ext cx="353118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A69CFB9-D14C-4294-A49F-E25F2DCBF4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3611" r="3750" b="13749"/>
          <a:stretch/>
        </p:blipFill>
        <p:spPr>
          <a:xfrm>
            <a:off x="8532000" y="144000"/>
            <a:ext cx="353117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Ovál 27">
            <a:extLst>
              <a:ext uri="{FF2B5EF4-FFF2-40B4-BE49-F238E27FC236}">
                <a16:creationId xmlns:a16="http://schemas.microsoft.com/office/drawing/2014/main" id="{DEC70756-E821-460A-8E96-41FB104877F4}"/>
              </a:ext>
            </a:extLst>
          </p:cNvPr>
          <p:cNvSpPr>
            <a:spLocks/>
          </p:cNvSpPr>
          <p:nvPr/>
        </p:nvSpPr>
        <p:spPr>
          <a:xfrm>
            <a:off x="8843010" y="1376355"/>
            <a:ext cx="324000" cy="180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793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4945</TotalTime>
  <Words>541</Words>
  <Application>Microsoft Office PowerPoint</Application>
  <PresentationFormat>Širokoúhlá obrazovka</PresentationFormat>
  <Paragraphs>113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Calisto MT</vt:lpstr>
      <vt:lpstr>Constantia</vt:lpstr>
      <vt:lpstr>Snap ITC</vt:lpstr>
      <vt:lpstr>Wingdings</vt:lpstr>
      <vt:lpstr>Wingdings 2</vt:lpstr>
      <vt:lpstr>Motiv Office</vt:lpstr>
      <vt:lpstr>Prezentace aplikace PowerPoint</vt:lpstr>
      <vt:lpstr>Prezentace aplikace PowerPoint</vt:lpstr>
      <vt:lpstr>Prezentace aplikace PowerPoint</vt:lpstr>
      <vt:lpstr>Koláč, koláček</vt:lpstr>
      <vt:lpstr>„Dobré české koláče“</vt:lpstr>
      <vt:lpstr>Vdolek, vdoleček</vt:lpstr>
      <vt:lpstr>Pecák, lopaťák</vt:lpstr>
      <vt:lpstr>Pajerský koláč</vt:lpstr>
      <vt:lpstr>Merhovaný koláč</vt:lpstr>
      <vt:lpstr>Prezentace aplikace PowerPoint</vt:lpstr>
      <vt:lpstr>Kecaný koláč</vt:lpstr>
      <vt:lpstr>Zelník</vt:lpstr>
      <vt:lpstr>Ušák</vt:lpstr>
      <vt:lpstr>Štědrák</vt:lpstr>
      <vt:lpstr>Hnětka</vt:lpstr>
      <vt:lpstr>Prajzský koláč</vt:lpstr>
      <vt:lpstr>Očkatý koláč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kor0003</dc:creator>
  <cp:lastModifiedBy>Radmila Dluhošová</cp:lastModifiedBy>
  <cp:revision>259</cp:revision>
  <dcterms:created xsi:type="dcterms:W3CDTF">2020-12-06T11:33:28Z</dcterms:created>
  <dcterms:modified xsi:type="dcterms:W3CDTF">2022-10-16T15:41:13Z</dcterms:modified>
</cp:coreProperties>
</file>