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9" r:id="rId4"/>
    <p:sldId id="260" r:id="rId5"/>
    <p:sldId id="277" r:id="rId6"/>
    <p:sldId id="280" r:id="rId7"/>
    <p:sldId id="278" r:id="rId8"/>
    <p:sldId id="261" r:id="rId9"/>
    <p:sldId id="279" r:id="rId10"/>
    <p:sldId id="282" r:id="rId11"/>
    <p:sldId id="271" r:id="rId12"/>
    <p:sldId id="270" r:id="rId13"/>
    <p:sldId id="287" r:id="rId14"/>
    <p:sldId id="286" r:id="rId15"/>
    <p:sldId id="267" r:id="rId16"/>
    <p:sldId id="289" r:id="rId17"/>
    <p:sldId id="283" r:id="rId18"/>
    <p:sldId id="285" r:id="rId19"/>
    <p:sldId id="284" r:id="rId20"/>
    <p:sldId id="290" r:id="rId21"/>
    <p:sldId id="291" r:id="rId22"/>
    <p:sldId id="288" r:id="rId23"/>
    <p:sldId id="26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ECDBAC"/>
    <a:srgbClr val="E4C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5B22A-55B1-48CB-AE43-49000340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17DF57-6D44-4A50-AD89-C9C862791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A53860-3E16-48E3-9F67-392F9527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4E969E-6EB2-4842-9D48-59D490CF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3CD688-CF54-4A9F-8CF8-2AB97D70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3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822C6-D3AD-42EA-A62F-343E5546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79BAD2-095A-41D4-95B1-70BD0A76B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48CED-D0F8-4CCC-9920-900A543B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8B4CF3-8B44-49B7-818F-5339FED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063365-C2D7-42BE-826A-B4E89E89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3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B73CCE-9854-4EA2-B4CA-ECA9A9A5F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89265B-B814-4297-A5C6-8479F29E7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23B60F-C631-4405-ACEF-70F493F1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77801-5686-4A5A-B6FF-A854A960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FB088F-011D-4404-BBB6-7DAD38EE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B0091-55A6-497C-8B88-0848E5B3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4F7017-9B99-4D3B-93C4-5ADFD190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50F13-E080-46AA-9EA9-FD8A5798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37DBC9-432E-4B3F-86CF-317A690C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F2B46-31A7-46D9-8688-E9185181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07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E9FB8-0BA5-443A-A56D-D9C7D01A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E99544-35C5-4911-9074-2C791BCA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6E1F79-E7A2-4C97-97B6-72C15812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4032AA-C463-4CB0-B142-B72B9ADF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C29B6B-E8BD-478C-A7D7-9C5B16DC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3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8427A-0984-4DA0-AC95-1FA104CE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D09E81-24AB-4004-BA14-605091088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3024D7-658C-4E11-9868-5B74DE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679EF1-7606-4129-B6CC-03C183B6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7B9904-3213-4041-BE15-4C557DDB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5A13E-6721-4661-B9BB-9A4C19F4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21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0BE7E-CE6F-4402-ACD3-FCBCA9D2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FA6E5A-EB3A-4087-BC08-F39DA8559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68E8F-08A5-4CFE-9F02-5A890AF40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9117702-20E0-4214-9166-A3A831DFD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CAF7FE1-8AB6-411E-8C45-FD6ED99EA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958D70-ADDA-4D94-81ED-1393B089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C3BEF5-95C6-4CFB-BB79-F074ACC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82587E-942D-4F67-AF24-95E11FD8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35558-3784-426A-8342-EF68859C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CDD461-A088-4D12-80AF-A3E5506A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C7303A-AAB4-4C6E-B569-B332D376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67A7EF-F240-4186-AD47-90B3A6F9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54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1C1292-E7E4-46D4-A525-9EF65307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97FDC0-0892-495E-8DFB-8758C4F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E2C015-A24D-41F7-B605-DE410A7F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5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255AD-17A2-4642-B0DB-663A09C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9EEE06-B3BC-4069-BC9C-3AA7A6501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26597F8-DB4A-437F-902A-74557926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334DCF-FC97-4475-802A-13CA121B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C4B33A-172B-488F-8048-CD3E09E7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03DC82-87D4-4018-A2A0-1826D61F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894DC-B227-4C37-83F5-C5BF342E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9D9AD9-FF6A-4483-BF69-AB3C0FE77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2ACCF7-9413-4A52-A7AD-B2B65093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478080-7473-40A7-B3C0-03A5D111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E643D0-DB17-403F-8FE0-3D68451A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CBA238-47ED-469A-A303-24938124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1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C452EE-4086-492E-8AA1-17A23E45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4DB625-4E0B-40F0-87A2-84B37912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362D5-CBD4-4CAC-9C6D-10797D568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49DA-C84C-412F-805B-8BB213347181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98FFAD-1EE0-431B-9201-2BCD360E5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7EF01-22FE-40C4-81BB-A437283AE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993A-49FA-4D91-ABA1-A5BC604A9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3FC3B-F454-485F-9397-69ABCCB87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10FA95-7B08-4F52-9A29-5429BFCC2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500EEC-8986-48F0-9A4B-73C97E5A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586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Slezsko v dějinných meznících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Slezsko</a:t>
            </a: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nebylo a není politicky a kulturně jednotným regionem, </a:t>
            </a:r>
            <a:r>
              <a:rPr lang="cs-CZ" dirty="0">
                <a:latin typeface="Comic Sans MS" panose="030F0702030302020204" pitchFamily="66" charset="0"/>
              </a:rPr>
              <a:t>což se promítá do všech oblastí  jeho vývoje: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země tří jazyků, tří národností, tří kultur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historicky roztříštěné do politických celků - knížectví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do 1327/1335 součást Polska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1335-1742 součást zemí Koruny české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po roce 1742 rozdělené mezi dva státy (Rakousko a Prusko)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po roce 1918 rozdělené mezi tři státy (ČSR, Německo a Polsko)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po roce 1945 mezi dva státy (ČSR/ Česko a Polsko)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proměnlivých přírodních a geografických poměrů (nížinné, horské  podhorské)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 kontrasty mezi venkovem a městy.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Uvedené souvislosti naznačují, že Slezsko</a:t>
            </a: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nebylo, není a nemůže být jednotné ani co do kulinární kultury.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D6315B-67FF-4151-AC3F-85B63821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2C4668-AE78-4515-9BCD-C23967EDD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75" b="23589"/>
          <a:stretch/>
        </p:blipFill>
        <p:spPr>
          <a:xfrm>
            <a:off x="1128674" y="-24845"/>
            <a:ext cx="8362782" cy="686998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65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D6315B-67FF-4151-AC3F-85B63821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53A95CB-78C4-49EF-B91C-FD6F4F5EF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9" y="-150935"/>
            <a:ext cx="86296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D87011-72E6-4253-8CB8-CB62C3DB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8E9095-B9B2-4715-8041-41D07876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D6315B-67FF-4151-AC3F-85B63821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28" y="41654"/>
            <a:ext cx="1714500" cy="14530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5FF83C-3741-4060-9461-FD17AD8C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04" y="66675"/>
            <a:ext cx="87249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Společenské a kulturní změny po roce 1945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Podstatný vliv na vývoj kulturně společenských poměrů Slezska mělo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národnostní složení obyvatelstva (Němci, Poláci, Češi)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změny v osídlení po druhé světové válce, a to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vysídlení německého obyvatelstva z podstatné části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Dolního Slezska, části Horního Slezska (po roce 1945 Polsko)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vybraných regionů Českého Slezska – podstatně Bruntálsko,                        Krnovsko, Jesenicko; částečně Opavsko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původ obyvatelstva, které tyto oblasti dosídlilo (zvl. v polské části Slezska).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3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kultura Slezska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Všechny uvedené aspekty se promítly také do běžné a sváteční každodennosti, včetně stravování.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Slezsko nebylo a není kulturně jednotným regionem, proto není a nemůže být jednotné ani co do kulinární kultury.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Je velmi nepřesné hovořit o slezské kuchyni jako o jedné soustavě pokrmů uplatňujících se na celém území.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kultura a kuchyně Slezska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A protože Slezsko nebylo v době, kdy se formovaly s podporou zájmových a politických skupin tak zvané „národní kuchyně“, jedním celkem, nevyvíjelo se v jednom státě, nebylo obývané společností jedné národnosti, vytvořilo se neoficiálně, přirozenou cestou, vlastně </a:t>
            </a:r>
            <a:r>
              <a:rPr lang="cs-CZ" b="1" dirty="0">
                <a:latin typeface="Comic Sans MS" panose="030F0702030302020204" pitchFamily="66" charset="0"/>
              </a:rPr>
              <a:t>několik slezských kuchyní</a:t>
            </a:r>
            <a:r>
              <a:rPr lang="cs-CZ" dirty="0">
                <a:latin typeface="Comic Sans MS" panose="030F0702030302020204" pitchFamily="66" charset="0"/>
              </a:rPr>
              <a:t>, např.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slezská kuchyně jak ji vnímají příslušníci vysídlené německé národnosti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autochtonní obyvatelstvo Horního Slezska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obyvatelé dnešního  Slezského vojvodství v Polsku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obyvatelé Českého Slezska v závislosti na to, zda se jedná o starousedlíky nebo přistěhovalé rodiny po roce 1945 atd.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A k tomu je třeba počítat s výraznými regionálními specifikami.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Slezská kuchyně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Je velmi</a:t>
            </a:r>
            <a:r>
              <a:rPr lang="cs-CZ" b="1" dirty="0">
                <a:latin typeface="Comic Sans MS" panose="030F0702030302020204" pitchFamily="66" charset="0"/>
              </a:rPr>
              <a:t> nepřesné hovořit o slezské kuchyni jako o jednotné soustavě pokrmů </a:t>
            </a:r>
            <a:r>
              <a:rPr lang="cs-CZ" dirty="0">
                <a:latin typeface="Comic Sans MS" panose="030F0702030302020204" pitchFamily="66" charset="0"/>
              </a:rPr>
              <a:t>uplatňujících se v minulosti (tedy v době kdy se rodily a žily „prvním životem“ jako regulérní součástí stravování) na celém území země.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Slezská kuchyně ve skutečnosti byla a ve svém doznívání je kuchyní jednotlivých regionů, významným měst.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Slezská kuchyně jako jednotný pojem je spíše </a:t>
            </a:r>
            <a:r>
              <a:rPr lang="cs-CZ" b="1" dirty="0">
                <a:latin typeface="Comic Sans MS" panose="030F0702030302020204" pitchFamily="66" charset="0"/>
              </a:rPr>
              <a:t>produkt „druhého života“ </a:t>
            </a:r>
            <a:r>
              <a:rPr lang="cs-CZ" dirty="0">
                <a:latin typeface="Comic Sans MS" panose="030F0702030302020204" pitchFamily="66" charset="0"/>
              </a:rPr>
              <a:t>vybraných jídel, které zůstaly v paměti, uchovaly se v tradicích, podporované cestovním ruchem, </a:t>
            </a:r>
            <a:r>
              <a:rPr lang="cs-CZ" dirty="0" err="1">
                <a:latin typeface="Comic Sans MS" panose="030F0702030302020204" pitchFamily="66" charset="0"/>
              </a:rPr>
              <a:t>gastro</a:t>
            </a:r>
            <a:r>
              <a:rPr lang="cs-CZ" dirty="0">
                <a:latin typeface="Comic Sans MS" panose="030F0702030302020204" pitchFamily="66" charset="0"/>
              </a:rPr>
              <a:t>-turismem.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Vybírána jsou vlastně příkladová jídla a nápoje, která jsou propagována, prezentována napříč Slezskem („slezské nebe“).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24" y="2248930"/>
            <a:ext cx="10744199" cy="3614351"/>
          </a:xfrm>
        </p:spPr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EXPERIMENTÁLNÍ </a:t>
            </a:r>
            <a:br>
              <a:rPr lang="cs-CZ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EDUKATIVNÍ </a:t>
            </a:r>
            <a:br>
              <a:rPr lang="cs-CZ" dirty="0">
                <a:latin typeface="Comic Sans MS" panose="030F0702030302020204" pitchFamily="66" charset="0"/>
              </a:rPr>
            </a:br>
            <a:r>
              <a:rPr lang="cs-CZ" dirty="0">
                <a:latin typeface="Comic Sans MS" panose="030F0702030302020204" pitchFamily="66" charset="0"/>
              </a:rPr>
              <a:t>WORKSHOP</a:t>
            </a:r>
            <a:br>
              <a:rPr lang="cs-CZ" sz="6000" dirty="0">
                <a:latin typeface="Comic Sans MS" panose="030F0702030302020204" pitchFamily="66" charset="0"/>
              </a:rPr>
            </a:br>
            <a:b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sz="3200" dirty="0">
                <a:latin typeface="Comic Sans MS" panose="030F0702030302020204" pitchFamily="66" charset="0"/>
              </a:rPr>
              <a:t>8. 12. 2020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78" y="4350075"/>
            <a:ext cx="10515600" cy="1739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6DAD27-2FA4-434E-B4CD-B3B491F2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96" y="118129"/>
            <a:ext cx="2057400" cy="17436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A3208A-65A9-4B45-9764-AA3542C6D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12" y="267474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Regionální kuchyně Českého Slezska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000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6000" b="1" dirty="0">
                <a:latin typeface="Comic Sans MS" panose="030F0702030302020204" pitchFamily="66" charset="0"/>
              </a:rPr>
              <a:t>To, co bývá označováno slezskou kuchyní bylo na území Českého Slezska ve skutečnosti kuchyní následujících regionů: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Těšínsko </a:t>
            </a:r>
            <a:r>
              <a:rPr lang="cs-CZ" sz="6000" dirty="0">
                <a:latin typeface="Comic Sans MS" panose="030F0702030302020204" pitchFamily="66" charset="0"/>
              </a:rPr>
              <a:t>– jazykově česko-polská oblast, včetně podhorského Pobeskydí, </a:t>
            </a:r>
            <a:r>
              <a:rPr lang="cs-CZ" sz="6000" dirty="0" err="1">
                <a:latin typeface="Comic Sans MS" panose="030F0702030302020204" pitchFamily="66" charset="0"/>
              </a:rPr>
              <a:t>setnografickými</a:t>
            </a:r>
            <a:r>
              <a:rPr lang="cs-CZ" sz="6000" dirty="0">
                <a:latin typeface="Comic Sans MS" panose="030F0702030302020204" pitchFamily="66" charset="0"/>
              </a:rPr>
              <a:t> rysy - </a:t>
            </a:r>
            <a:r>
              <a:rPr lang="cs-CZ" sz="6000" b="1" dirty="0" err="1">
                <a:latin typeface="Comic Sans MS" panose="030F0702030302020204" pitchFamily="66" charset="0"/>
              </a:rPr>
              <a:t>Goralé</a:t>
            </a:r>
            <a:r>
              <a:rPr lang="cs-CZ" sz="6000" b="1" dirty="0">
                <a:latin typeface="Comic Sans MS" panose="030F0702030302020204" pitchFamily="66" charset="0"/>
              </a:rPr>
              <a:t>/</a:t>
            </a:r>
            <a:r>
              <a:rPr lang="cs-CZ" sz="6000" b="1" dirty="0" err="1">
                <a:latin typeface="Comic Sans MS" panose="030F0702030302020204" pitchFamily="66" charset="0"/>
              </a:rPr>
              <a:t>Gorolé</a:t>
            </a:r>
            <a:r>
              <a:rPr lang="cs-CZ" sz="6000" b="1" dirty="0">
                <a:latin typeface="Comic Sans MS" panose="030F0702030302020204" pitchFamily="66" charset="0"/>
              </a:rPr>
              <a:t> a Jackové</a:t>
            </a:r>
            <a:r>
              <a:rPr lang="cs-CZ" sz="6000" dirty="0">
                <a:latin typeface="Comic Sans MS" panose="030F0702030302020204" pitchFamily="66" charset="0"/>
              </a:rPr>
              <a:t>; po 1920 rozděleno mezi ČSR a Polsko,  z jihu ovlivněna Valašskem;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Opavsko - </a:t>
            </a:r>
            <a:r>
              <a:rPr lang="cs-CZ" sz="6000" dirty="0">
                <a:latin typeface="Comic Sans MS" panose="030F0702030302020204" pitchFamily="66" charset="0"/>
              </a:rPr>
              <a:t>vlastní „</a:t>
            </a:r>
            <a:r>
              <a:rPr lang="cs-CZ" sz="6000" b="1" dirty="0" err="1">
                <a:latin typeface="Comic Sans MS" panose="030F0702030302020204" pitchFamily="66" charset="0"/>
              </a:rPr>
              <a:t>cisařske</a:t>
            </a:r>
            <a:r>
              <a:rPr lang="cs-CZ" sz="6000" dirty="0">
                <a:latin typeface="Comic Sans MS" panose="030F0702030302020204" pitchFamily="66" charset="0"/>
              </a:rPr>
              <a:t>“ jižně od řeky Opavy, okolí Opavy (Rakouské Slezsko);</a:t>
            </a:r>
            <a:r>
              <a:rPr lang="cs-CZ" sz="6000" b="1" dirty="0">
                <a:latin typeface="Comic Sans MS" panose="030F0702030302020204" pitchFamily="66" charset="0"/>
              </a:rPr>
              <a:t> </a:t>
            </a:r>
            <a:r>
              <a:rPr lang="cs-CZ" sz="6000" dirty="0">
                <a:latin typeface="Comic Sans MS" panose="030F0702030302020204" pitchFamily="66" charset="0"/>
              </a:rPr>
              <a:t>(Kravařsko/ </a:t>
            </a:r>
            <a:r>
              <a:rPr lang="cs-CZ" sz="6000" dirty="0" err="1">
                <a:latin typeface="Comic Sans MS" panose="030F0702030302020204" pitchFamily="66" charset="0"/>
              </a:rPr>
              <a:t>Kuhland</a:t>
            </a:r>
            <a:r>
              <a:rPr lang="cs-CZ" sz="6000" dirty="0">
                <a:latin typeface="Comic Sans MS" panose="030F0702030302020204" pitchFamily="66" charset="0"/>
              </a:rPr>
              <a:t>), částečně vysídlen;</a:t>
            </a:r>
            <a:r>
              <a:rPr lang="cs-CZ" sz="6000" b="1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Hlučínsko</a:t>
            </a:r>
            <a:r>
              <a:rPr lang="cs-CZ" sz="6000" dirty="0">
                <a:latin typeface="Comic Sans MS" panose="030F0702030302020204" pitchFamily="66" charset="0"/>
              </a:rPr>
              <a:t> neboli „</a:t>
            </a:r>
            <a:r>
              <a:rPr lang="cs-CZ" sz="6000" b="1" dirty="0" err="1">
                <a:latin typeface="Comic Sans MS" panose="030F0702030302020204" pitchFamily="66" charset="0"/>
              </a:rPr>
              <a:t>Prajzská</a:t>
            </a:r>
            <a:r>
              <a:rPr lang="cs-CZ" sz="6000" dirty="0">
                <a:latin typeface="Comic Sans MS" panose="030F0702030302020204" pitchFamily="66" charset="0"/>
              </a:rPr>
              <a:t>“, </a:t>
            </a:r>
            <a:r>
              <a:rPr lang="cs-CZ" sz="6000" dirty="0" err="1">
                <a:latin typeface="Comic Sans MS" panose="030F0702030302020204" pitchFamily="66" charset="0"/>
              </a:rPr>
              <a:t>histroicky</a:t>
            </a:r>
            <a:r>
              <a:rPr lang="cs-CZ" sz="6000" dirty="0">
                <a:latin typeface="Comic Sans MS" panose="030F0702030302020204" pitchFamily="66" charset="0"/>
              </a:rPr>
              <a:t> součást Opavska, 1742-1920 součást Pruska / Německa</a:t>
            </a:r>
            <a:r>
              <a:rPr lang="cs-CZ" sz="6000" b="1" dirty="0">
                <a:latin typeface="Comic Sans MS" panose="030F0702030302020204" pitchFamily="66" charset="0"/>
              </a:rPr>
              <a:t>; </a:t>
            </a:r>
            <a:r>
              <a:rPr lang="cs-CZ" sz="6000" dirty="0">
                <a:latin typeface="Comic Sans MS" panose="030F0702030302020204" pitchFamily="66" charset="0"/>
              </a:rPr>
              <a:t>autochtonní obyvatelstvo;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Krnovsko, Bruntálsko</a:t>
            </a:r>
            <a:r>
              <a:rPr lang="cs-CZ" sz="6000" dirty="0">
                <a:latin typeface="Comic Sans MS" panose="030F0702030302020204" pitchFamily="66" charset="0"/>
              </a:rPr>
              <a:t> – historicky součást Opavska, osídlené převážně německým obyvatelstvem, posléze vysídlené;</a:t>
            </a:r>
            <a:endParaRPr lang="cs-CZ" sz="60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Jesenicko - </a:t>
            </a:r>
            <a:r>
              <a:rPr lang="cs-CZ" sz="6000" dirty="0" err="1">
                <a:latin typeface="Comic Sans MS" panose="030F0702030302020204" pitchFamily="66" charset="0"/>
              </a:rPr>
              <a:t>subregiony</a:t>
            </a:r>
            <a:r>
              <a:rPr lang="cs-CZ" sz="6000" dirty="0">
                <a:latin typeface="Comic Sans MS" panose="030F0702030302020204" pitchFamily="66" charset="0"/>
              </a:rPr>
              <a:t> německých Slezanů (</a:t>
            </a:r>
            <a:r>
              <a:rPr lang="cs-CZ" sz="6000" dirty="0" err="1">
                <a:latin typeface="Comic Sans MS" panose="030F0702030302020204" pitchFamily="66" charset="0"/>
              </a:rPr>
              <a:t>Gesengbewohner</a:t>
            </a:r>
            <a:r>
              <a:rPr lang="cs-CZ" sz="6000" dirty="0">
                <a:latin typeface="Comic Sans MS" panose="030F0702030302020204" pitchFamily="66" charset="0"/>
              </a:rPr>
              <a:t>, </a:t>
            </a:r>
            <a:r>
              <a:rPr lang="cs-CZ" sz="6000" dirty="0" err="1">
                <a:latin typeface="Comic Sans MS" panose="030F0702030302020204" pitchFamily="66" charset="0"/>
              </a:rPr>
              <a:t>Hochländern</a:t>
            </a:r>
            <a:r>
              <a:rPr lang="cs-CZ" sz="6000" dirty="0">
                <a:latin typeface="Comic Sans MS" panose="030F0702030302020204" pitchFamily="66" charset="0"/>
              </a:rPr>
              <a:t>), posléze vysídlené; </a:t>
            </a:r>
            <a:endParaRPr lang="cs-CZ" sz="6000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6000" b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Opava </a:t>
            </a:r>
            <a:r>
              <a:rPr lang="cs-CZ" sz="6000" dirty="0">
                <a:latin typeface="Comic Sans MS" panose="030F0702030302020204" pitchFamily="66" charset="0"/>
              </a:rPr>
              <a:t>– před 1928 zemská metropole, kulinárně tzv. malá Vídeň;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6000" b="1" dirty="0">
                <a:latin typeface="Comic Sans MS" panose="030F0702030302020204" pitchFamily="66" charset="0"/>
              </a:rPr>
              <a:t>Ostravsko, Karvinsko</a:t>
            </a:r>
            <a:r>
              <a:rPr lang="cs-CZ" sz="6000" dirty="0">
                <a:latin typeface="Comic Sans MS" panose="030F0702030302020204" pitchFamily="66" charset="0"/>
              </a:rPr>
              <a:t> – industrializace; příchozí z Haliče, Moravy ad.; mísení městských a venkovských/zemědělských vlivů.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621B1BA2-757C-4AE6-B00E-B5766E061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2" t="30036" r="1642" b="33438"/>
          <a:stretch/>
        </p:blipFill>
        <p:spPr>
          <a:xfrm>
            <a:off x="1437632" y="71667"/>
            <a:ext cx="8401946" cy="67146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68DD605-9DD9-487E-AD23-B33CEA921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0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Slezská kuchyně a její věrohodná prezentace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Ti, kdo mají zájem představovat kulinární dědictví kteréhokoli regionu, lokality či společenské skupiny </a:t>
            </a:r>
            <a:r>
              <a:rPr lang="cs-CZ" b="1" dirty="0">
                <a:latin typeface="Comic Sans MS" panose="030F0702030302020204" pitchFamily="66" charset="0"/>
              </a:rPr>
              <a:t>na věrohodné úrovni by tak měli činit s určitou mírou informovanosti</a:t>
            </a:r>
            <a:r>
              <a:rPr lang="cs-CZ" dirty="0">
                <a:latin typeface="Comic Sans MS" panose="030F0702030302020204" pitchFamily="66" charset="0"/>
              </a:rPr>
              <a:t>, měli by se vystříhat zjednodušení a používání ahistorických údajů, zasazování jídel do míst, kde nebyla „doma“.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To neznamená vzdát se prezentace slezské kuchyně v současném pojetí jisté </a:t>
            </a:r>
            <a:r>
              <a:rPr lang="cs-CZ" dirty="0" err="1">
                <a:latin typeface="Comic Sans MS" panose="030F0702030302020204" pitchFamily="66" charset="0"/>
              </a:rPr>
              <a:t>summy</a:t>
            </a:r>
            <a:r>
              <a:rPr lang="cs-CZ" dirty="0">
                <a:latin typeface="Comic Sans MS" panose="030F0702030302020204" pitchFamily="66" charset="0"/>
              </a:rPr>
              <a:t> jídel původem napříč z celé země. Je třeba to ale, vysvětlovat, komentovat třeba texty s příběhem, medailonem jídla apod. Nikoli tvrdit, že toto jídlo se „zde jedlo, i když si jej nikdo nepamatuje.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0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cs-CZ" sz="4000" dirty="0">
                <a:latin typeface="Comic Sans MS" panose="030F0702030302020204" pitchFamily="66" charset="0"/>
              </a:rPr>
              <a:t>Děkuji za pozornost.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11"/>
            <a:ext cx="10515600" cy="2644346"/>
          </a:xfrm>
        </p:spPr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SLEZSKO A JEHO KULINÁRNÍ TRADICE</a:t>
            </a:r>
            <a:br>
              <a:rPr lang="cs-CZ" sz="6000" dirty="0">
                <a:latin typeface="Comic Sans MS" panose="030F0702030302020204" pitchFamily="66" charset="0"/>
              </a:rPr>
            </a:br>
            <a:b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cs-CZ" sz="4000" dirty="0">
                <a:latin typeface="Comic Sans MS" panose="030F0702030302020204" pitchFamily="66" charset="0"/>
              </a:rPr>
              <a:t>T</a:t>
            </a:r>
            <a:r>
              <a:rPr lang="cs-CZ" dirty="0">
                <a:latin typeface="Comic Sans MS" panose="030F0702030302020204" pitchFamily="66" charset="0"/>
              </a:rPr>
              <a:t>eoretická východiska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78" y="4350075"/>
            <a:ext cx="10515600" cy="1739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600" b="1" dirty="0">
                <a:latin typeface="Comic Sans MS" panose="030F0702030302020204" pitchFamily="66" charset="0"/>
              </a:rPr>
              <a:t>prof. PhDr. Irena </a:t>
            </a:r>
            <a:r>
              <a:rPr lang="cs-CZ" sz="2600" b="1" dirty="0" err="1">
                <a:latin typeface="Comic Sans MS" panose="030F0702030302020204" pitchFamily="66" charset="0"/>
              </a:rPr>
              <a:t>Korbelářová</a:t>
            </a:r>
            <a:r>
              <a:rPr lang="cs-CZ" sz="2600" b="1" dirty="0">
                <a:latin typeface="Comic Sans MS" panose="030F0702030302020204" pitchFamily="66" charset="0"/>
              </a:rPr>
              <a:t>, Dr.</a:t>
            </a:r>
            <a:r>
              <a:rPr lang="cs-CZ" sz="2600" dirty="0">
                <a:latin typeface="Comic Sans MS" panose="030F0702030302020204" pitchFamily="66" charset="0"/>
              </a:rPr>
              <a:t> (Slezská univerzita v Opavě)</a:t>
            </a:r>
          </a:p>
          <a:p>
            <a:pPr marL="0" indent="0">
              <a:spcBef>
                <a:spcPts val="0"/>
              </a:spcBef>
              <a:buNone/>
            </a:pPr>
            <a:endParaRPr lang="cs-CZ" sz="26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600" b="1" dirty="0">
                <a:latin typeface="Comic Sans MS" panose="030F0702030302020204" pitchFamily="66" charset="0"/>
              </a:rPr>
              <a:t>Slezské kulinární reminiscence, experimentální edukativní workshop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600" dirty="0">
                <a:latin typeface="Comic Sans MS" panose="030F0702030302020204" pitchFamily="66" charset="0"/>
              </a:rPr>
              <a:t>Opava, 8. 12. 2020</a:t>
            </a:r>
          </a:p>
          <a:p>
            <a:pPr marL="0" indent="0">
              <a:spcBef>
                <a:spcPts val="0"/>
              </a:spcBef>
              <a:buNone/>
            </a:pPr>
            <a:endParaRPr lang="cs-CZ" sz="23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3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300" dirty="0">
                <a:latin typeface="Comic Sans MS" panose="030F0702030302020204" pitchFamily="66" charset="0"/>
              </a:rPr>
              <a:t>Příspěvek pro workshop vznikl v rámci řešení projektu NAKI II,  DG18P02OVV067</a:t>
            </a:r>
            <a:r>
              <a:rPr lang="cs-CZ" sz="2300" i="1" dirty="0">
                <a:latin typeface="Comic Sans MS" panose="030F0702030302020204" pitchFamily="66" charset="0"/>
              </a:rPr>
              <a:t> Kulinární dědictví českých zemí: paměť, prezentace a edukace</a:t>
            </a:r>
            <a:r>
              <a:rPr lang="cs-CZ" sz="23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4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kultura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Kulinární kultura</a:t>
            </a:r>
            <a:r>
              <a:rPr lang="cs-CZ" dirty="0">
                <a:latin typeface="Comic Sans MS" panose="030F0702030302020204" pitchFamily="66" charset="0"/>
              </a:rPr>
              <a:t>  je vnímána současnou vědou jako komplex, zahrnující aspekty hmotné i nehmotné (materiální i nemateriální), historické, kulturně antropologické, sociologické a řadu dalších.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Kulinární kultura je považována v rámci současných humanitních disciplín za fenomén, který náleží mezi nejstabilnější a nevýraznější identifikační faktory lidských společenstev, a je řazena do struktury tak zvaného dlouhého trvání.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Kulinární kulturou </a:t>
            </a:r>
            <a:r>
              <a:rPr lang="cs-CZ" dirty="0">
                <a:latin typeface="Comic Sans MS" panose="030F0702030302020204" pitchFamily="66" charset="0"/>
              </a:rPr>
              <a:t>rozumíme konkrétně široké spektrum aktivit a hmotných i nehmotných artefaktů jako nedílnou součást každodennosti společnosti ve všech jejích sociokulturních vrstvách a aspektech projevující se v lokálních a regionálních specifikách;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tradiční způsoby stravování, suroviny, pokrmy a </a:t>
            </a:r>
            <a:r>
              <a:rPr lang="cs-CZ" b="1" strike="dblStrike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nápoje</a:t>
            </a:r>
            <a:r>
              <a:rPr lang="cs-CZ" dirty="0">
                <a:latin typeface="Comic Sans MS" panose="030F0702030302020204" pitchFamily="66" charset="0"/>
              </a:rPr>
              <a:t>, stejně jako jejich vzájemná kombinace a chuťové vlastnosti;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technologie přípravy a úpravy</a:t>
            </a:r>
            <a:r>
              <a:rPr lang="cs-CZ" dirty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způsoby </a:t>
            </a:r>
            <a:r>
              <a:rPr lang="cs-CZ" b="1" dirty="0">
                <a:latin typeface="Comic Sans MS" panose="030F0702030302020204" pitchFamily="66" charset="0"/>
              </a:rPr>
              <a:t>servírování</a:t>
            </a:r>
            <a:r>
              <a:rPr lang="cs-CZ" dirty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stolování</a:t>
            </a:r>
            <a:r>
              <a:rPr lang="cs-CZ" dirty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ceremoniály, zvyky, obřady</a:t>
            </a:r>
            <a:r>
              <a:rPr lang="cs-CZ" dirty="0">
                <a:latin typeface="Comic Sans MS" panose="030F0702030302020204" pitchFamily="66" charset="0"/>
              </a:rPr>
              <a:t> ad.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kultura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8725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Nejedná se přitom pouze o pokrmy a nápoje spojované s </a:t>
            </a:r>
            <a:r>
              <a:rPr lang="cs-CZ" b="1" dirty="0">
                <a:latin typeface="Comic Sans MS" panose="030F0702030302020204" pitchFamily="66" charset="0"/>
              </a:rPr>
              <a:t>lidovou stravou, zvláště venkovskou</a:t>
            </a:r>
            <a:r>
              <a:rPr lang="cs-CZ" dirty="0">
                <a:latin typeface="Comic Sans MS" panose="030F0702030302020204" pitchFamily="66" charset="0"/>
              </a:rPr>
              <a:t>, ale rovněž o jídla a nápoje vycházející z  </a:t>
            </a:r>
            <a:r>
              <a:rPr lang="cs-CZ" b="1" dirty="0">
                <a:latin typeface="Comic Sans MS" panose="030F0702030302020204" pitchFamily="66" charset="0"/>
              </a:rPr>
              <a:t>měšťanské a šlechtické kuchyně</a:t>
            </a:r>
            <a:r>
              <a:rPr lang="cs-CZ" dirty="0">
                <a:latin typeface="Comic Sans MS" panose="030F0702030302020204" pitchFamily="66" charset="0"/>
              </a:rPr>
              <a:t>, jež byly transformovány do podoby univerzálních pokrmů a staly se v 19. a 20. století součástí </a:t>
            </a:r>
            <a:r>
              <a:rPr lang="cs-CZ" b="1" dirty="0">
                <a:latin typeface="Comic Sans MS" panose="030F0702030302020204" pitchFamily="66" charset="0"/>
              </a:rPr>
              <a:t>tzv. národní kuchyně</a:t>
            </a:r>
            <a:r>
              <a:rPr lang="cs-CZ" dirty="0">
                <a:latin typeface="Comic Sans MS" panose="030F0702030302020204" pitchFamily="66" charset="0"/>
              </a:rPr>
              <a:t>, resp. kuchyně národnostních menšin žijících na příslušném území.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dědictví 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Kulinárním dědictvím </a:t>
            </a:r>
            <a:r>
              <a:rPr lang="cs-CZ" dirty="0">
                <a:latin typeface="Comic Sans MS" panose="030F0702030302020204" pitchFamily="66" charset="0"/>
              </a:rPr>
              <a:t>rozumíme vše z kulinární kultury, co vykazuje znaky hodnot charakterizujících společenství určitého prostoru, jeho všední a sváteční každodennosti, do lze vnímat jako kolektivní vlastnictví a všeobecně sdílený výsledek materiální a duchovní činnosti členů dané kultury a co je předáváno z pokolení na pokolení, přímou aplikací nebo v individuální či kolektivní paměti.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0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Kulinární dědictví – specifické znaky 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Na rozdíl od hmotného kulturního dědictví (památek, artefaktů) je </a:t>
            </a:r>
            <a:r>
              <a:rPr lang="cs-CZ" b="1" dirty="0">
                <a:latin typeface="Comic Sans MS" panose="030F0702030302020204" pitchFamily="66" charset="0"/>
              </a:rPr>
              <a:t>část kulinárního dědictví</a:t>
            </a:r>
            <a:r>
              <a:rPr lang="cs-CZ" dirty="0">
                <a:latin typeface="Comic Sans MS" panose="030F0702030302020204" pitchFamily="66" charset="0"/>
              </a:rPr>
              <a:t>, </a:t>
            </a:r>
            <a:r>
              <a:rPr lang="cs-CZ" b="1" dirty="0">
                <a:latin typeface="Comic Sans MS" panose="030F0702030302020204" pitchFamily="66" charset="0"/>
              </a:rPr>
              <a:t>pomíjivé</a:t>
            </a:r>
            <a:r>
              <a:rPr lang="cs-CZ" dirty="0">
                <a:latin typeface="Comic Sans MS" panose="030F0702030302020204" pitchFamily="66" charset="0"/>
              </a:rPr>
              <a:t>, tak jako lidský život.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Comic Sans MS" panose="030F0702030302020204" pitchFamily="66" charset="0"/>
              </a:rPr>
              <a:t>Jídlo a pití</a:t>
            </a:r>
            <a:r>
              <a:rPr lang="cs-CZ" dirty="0">
                <a:latin typeface="Comic Sans MS" panose="030F0702030302020204" pitchFamily="66" charset="0"/>
              </a:rPr>
              <a:t>, stejně jako suroviny pro jejich přípravu (na rozdíl třeba od kuchyňského či stolního nádobí, textilií apod.) mají jen </a:t>
            </a:r>
            <a:r>
              <a:rPr lang="cs-CZ" b="1" dirty="0">
                <a:latin typeface="Comic Sans MS" panose="030F0702030302020204" pitchFamily="66" charset="0"/>
              </a:rPr>
              <a:t>omezenou dobu trvání</a:t>
            </a:r>
            <a:r>
              <a:rPr lang="cs-CZ" dirty="0">
                <a:latin typeface="Comic Sans MS" panose="030F0702030302020204" pitchFamily="66" charset="0"/>
              </a:rPr>
              <a:t> (snědí se nebo podlehnou zkáze) a navíc jsou provázené</a:t>
            </a:r>
            <a:r>
              <a:rPr lang="cs-CZ" b="1" dirty="0">
                <a:latin typeface="Comic Sans MS" panose="030F0702030302020204" pitchFamily="66" charset="0"/>
              </a:rPr>
              <a:t> </a:t>
            </a:r>
            <a:r>
              <a:rPr lang="cs-CZ" b="1" dirty="0" err="1">
                <a:latin typeface="Comic Sans MS" panose="030F0702030302020204" pitchFamily="66" charset="0"/>
              </a:rPr>
              <a:t>nezaznamenatelností</a:t>
            </a:r>
            <a:r>
              <a:rPr lang="cs-CZ" dirty="0">
                <a:latin typeface="Comic Sans MS" panose="030F0702030302020204" pitchFamily="66" charset="0"/>
              </a:rPr>
              <a:t> některých vlastností, </a:t>
            </a:r>
            <a:r>
              <a:rPr lang="cs-CZ" b="1" dirty="0">
                <a:latin typeface="Comic Sans MS" panose="030F0702030302020204" pitchFamily="66" charset="0"/>
              </a:rPr>
              <a:t>chutí a vůně</a:t>
            </a:r>
            <a:r>
              <a:rPr lang="cs-CZ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A nejen chuť a vůně, podobně i </a:t>
            </a:r>
            <a:r>
              <a:rPr lang="cs-CZ" b="1" dirty="0">
                <a:latin typeface="Comic Sans MS" panose="030F0702030302020204" pitchFamily="66" charset="0"/>
              </a:rPr>
              <a:t>konsistence</a:t>
            </a:r>
            <a:r>
              <a:rPr lang="cs-CZ" dirty="0">
                <a:latin typeface="Comic Sans MS" panose="030F0702030302020204" pitchFamily="66" charset="0"/>
              </a:rPr>
              <a:t> jsou neuchovatelné a zaznamenatelné jinak než deskriptivně (přiblížit je mohou jen filmové záznamy).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89630-33E9-4BC7-9BDE-29B8F8EE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607"/>
            <a:ext cx="10515600" cy="1453039"/>
          </a:xfrm>
        </p:spPr>
        <p:txBody>
          <a:bodyPr>
            <a:norm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Kulinární dědictví v kontextu workshopu a projektu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5695E5-3A5D-4498-9FF4-A9A1FA96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630"/>
            <a:ext cx="10515600" cy="41792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Pro potřeby workshopu rozumíme – v souladu s výzkumnými cíli projektu NAKI II 067 Kulinární dědictví českých zemí: paměť, prezentace a edukace - pouze jednu z tematických oblastí kulinární kultury a kulinárního dědictví, </a:t>
            </a:r>
            <a:r>
              <a:rPr lang="cs-CZ" b="1" dirty="0">
                <a:latin typeface="Comic Sans MS" panose="030F0702030302020204" pitchFamily="66" charset="0"/>
              </a:rPr>
              <a:t>jídlo a pití / pokrmy a nápoje</a:t>
            </a:r>
            <a:r>
              <a:rPr lang="cs-CZ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Zajímají nás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ingredience, jejich skladba a chronologicko-prostorové konsekvence;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technologie přípravy;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kombinace jednotlivých složek v ucelený pokrm a menu;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servírování;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předlohy a paměť (recepty; receptáře a kuchařské knihy;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anose="030F0702030302020204" pitchFamily="66" charset="0"/>
              </a:rPr>
              <a:t>- paměť kolektivní a individuální;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dirty="0">
                <a:latin typeface="Comic Sans MS" panose="030F0702030302020204" pitchFamily="66" charset="0"/>
              </a:rPr>
              <a:t>druhý život (privátní sektor – transformace rol; veřejný sektor – etnografické a folklórní, jiné společenské prezentace; kulturní turismus, </a:t>
            </a:r>
            <a:r>
              <a:rPr lang="cs-CZ" dirty="0" err="1">
                <a:latin typeface="Comic Sans MS" panose="030F0702030302020204" pitchFamily="66" charset="0"/>
              </a:rPr>
              <a:t>gastroturismus</a:t>
            </a:r>
            <a:r>
              <a:rPr lang="cs-CZ" dirty="0">
                <a:latin typeface="Comic Sans MS" panose="030F0702030302020204" pitchFamily="66" charset="0"/>
              </a:rPr>
              <a:t> aj.).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800" b="1" dirty="0">
                <a:latin typeface="Comic Sans MS" panose="030F0702030302020204" pitchFamily="66" charset="0"/>
              </a:rPr>
              <a:t>Především nás zajímá relevance označení slezská kuchyně a věrohodnost pokrmů = kulinárního dědictví ve vztahu ke Slezsku.</a:t>
            </a:r>
            <a:r>
              <a:rPr lang="cs-CZ" sz="38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BEDA42-AA6C-423F-9846-47B73B14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1654"/>
            <a:ext cx="1714500" cy="14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5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1334</Words>
  <Application>Microsoft Office PowerPoint</Application>
  <PresentationFormat>Širokoúhlá obrazovka</PresentationFormat>
  <Paragraphs>128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Motiv Office</vt:lpstr>
      <vt:lpstr>Prezentace aplikace PowerPoint</vt:lpstr>
      <vt:lpstr>EXPERIMENTÁLNÍ  EDUKATIVNÍ  WORKSHOP  8. 12. 2020</vt:lpstr>
      <vt:lpstr>SLEZSKO A JEHO KULINÁRNÍ TRADICE  Teoretická východiska</vt:lpstr>
      <vt:lpstr>Kulinární kultura </vt:lpstr>
      <vt:lpstr>Kulinární kultura</vt:lpstr>
      <vt:lpstr>Kulinární kultura</vt:lpstr>
      <vt:lpstr>Kulinární dědictví  </vt:lpstr>
      <vt:lpstr>Kulinární dědictví – specifické znaky  </vt:lpstr>
      <vt:lpstr>Kulinární dědictví v kontextu workshopu a projektu </vt:lpstr>
      <vt:lpstr>Slezsko v dějinných meznících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Společenské a kulturní změny po roce 1945</vt:lpstr>
      <vt:lpstr>Kulinární kultura Slezska</vt:lpstr>
      <vt:lpstr>Kulinární kultura a kuchyně Slezska</vt:lpstr>
      <vt:lpstr>Slezská kuchyně</vt:lpstr>
      <vt:lpstr>Regionální kuchyně Českého Slezska</vt:lpstr>
      <vt:lpstr>Prezentace aplikace PowerPoint</vt:lpstr>
      <vt:lpstr>Slezská kuchyně a její věrohodná prezentace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kor0003</dc:creator>
  <cp:lastModifiedBy>kor0003</cp:lastModifiedBy>
  <cp:revision>68</cp:revision>
  <dcterms:created xsi:type="dcterms:W3CDTF">2020-12-06T11:33:28Z</dcterms:created>
  <dcterms:modified xsi:type="dcterms:W3CDTF">2020-12-07T21:25:51Z</dcterms:modified>
</cp:coreProperties>
</file>