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92" r:id="rId3"/>
    <p:sldId id="256" r:id="rId4"/>
    <p:sldId id="309" r:id="rId5"/>
    <p:sldId id="293" r:id="rId6"/>
    <p:sldId id="304" r:id="rId7"/>
    <p:sldId id="313" r:id="rId8"/>
    <p:sldId id="311" r:id="rId9"/>
    <p:sldId id="310" r:id="rId10"/>
    <p:sldId id="296" r:id="rId11"/>
    <p:sldId id="324" r:id="rId12"/>
    <p:sldId id="327" r:id="rId13"/>
    <p:sldId id="325" r:id="rId14"/>
    <p:sldId id="326" r:id="rId15"/>
    <p:sldId id="329" r:id="rId16"/>
    <p:sldId id="330" r:id="rId17"/>
    <p:sldId id="320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4503"/>
    <a:srgbClr val="442C02"/>
    <a:srgbClr val="996600"/>
    <a:srgbClr val="ECDBAC"/>
    <a:srgbClr val="E4C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>
        <p:scale>
          <a:sx n="75" d="100"/>
          <a:sy n="75" d="100"/>
        </p:scale>
        <p:origin x="187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B2907-3056-4B94-978D-383E07922D40}" type="datetimeFigureOut">
              <a:rPr lang="de-DE" smtClean="0"/>
              <a:t>07.12.2020</a:t>
            </a:fld>
            <a:endParaRPr lang="de-DE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D4E73-1C49-41D2-A175-11746046A02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568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95B22A-55B1-48CB-AE43-4900034051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C17DF57-6D44-4A50-AD89-C9C862791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A53860-3E16-48E3-9F67-392F95270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9DA-C84C-412F-805B-8BB213347181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4E969E-6EB2-4842-9D48-59D490CFB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3CD688-CF54-4A9F-8CF8-2AB97D705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300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E822C6-D3AD-42EA-A62F-343E5546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79BAD2-095A-41D4-95B1-70BD0A76B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848CED-D0F8-4CCC-9920-900A543B5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9DA-C84C-412F-805B-8BB213347181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8B4CF3-8B44-49B7-818F-5339FED89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063365-C2D7-42BE-826A-B4E89E890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13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9B73CCE-9854-4EA2-B4CA-ECA9A9A5FA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B89265B-B814-4297-A5C6-8479F29E7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23B60F-C631-4405-ACEF-70F493F12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9DA-C84C-412F-805B-8BB213347181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277801-5686-4A5A-B6FF-A854A9601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FB088F-011D-4404-BBB6-7DAD38EE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02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cxnSp>
        <p:nvCxnSpPr>
          <p:cNvPr id="8" name="Přímá spojnice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489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10306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16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45693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307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14203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657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8351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B0091-55A6-497C-8B88-0848E5B36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4F7017-9B99-4D3B-93C4-5ADFD190D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850F13-E080-46AA-9EA9-FD8A57987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9DA-C84C-412F-805B-8BB213347181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37DBC9-432E-4B3F-86CF-317A690C0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0F2B46-31A7-46D9-8688-E9185181B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5079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0873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410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4464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BE9FB8-0BA5-443A-A56D-D9C7D01AD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6E99544-35C5-4911-9074-2C791BCAF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6E1F79-E7A2-4C97-97B6-72C15812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9DA-C84C-412F-805B-8BB213347181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4032AA-C463-4CB0-B142-B72B9ADF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C29B6B-E8BD-478C-A7D7-9C5B16DC1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8349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38427A-0984-4DA0-AC95-1FA104CE7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5D09E81-24AB-4004-BA14-6050910886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C3024D7-658C-4E11-9868-5B74DECBD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E679EF1-7606-4129-B6CC-03C183B6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9DA-C84C-412F-805B-8BB213347181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7B9904-3213-4041-BE15-4C557DDBE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585A13E-6721-4661-B9BB-9A4C19F4C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0219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80BE7E-CE6F-4402-ACD3-FCBCA9D22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2FA6E5A-EB3A-4087-BC08-F39DA8559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5668E8F-08A5-4CFE-9F02-5A890AF4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9117702-20E0-4214-9166-A3A831DFDF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CAF7FE1-8AB6-411E-8C45-FD6ED99EA4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3958D70-ADDA-4D94-81ED-1393B089C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9DA-C84C-412F-805B-8BB213347181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DC3BEF5-95C6-4CFB-BB79-F074ACC5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82587E-942D-4F67-AF24-95E11FD8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2502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D35558-3784-426A-8342-EF68859C5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1CDD461-A088-4D12-80AF-A3E5506A5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9DA-C84C-412F-805B-8BB213347181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9C7303A-AAB4-4C6E-B569-B332D3760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B67A7EF-F240-4186-AD47-90B3A6F9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547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11C1292-E7E4-46D4-A525-9EF65307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9DA-C84C-412F-805B-8BB213347181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A97FDC0-0892-495E-8DFB-8758C4FA8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4E2C015-A24D-41F7-B605-DE410A7F9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3595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3255AD-17A2-4642-B0DB-663A09CF0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9EEE06-B3BC-4069-BC9C-3AA7A6501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26597F8-DB4A-437F-902A-745579269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5334DCF-FC97-4475-802A-13CA121B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9DA-C84C-412F-805B-8BB213347181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7C4B33A-172B-488F-8048-CD3E09E70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03DC82-87D4-4018-A2A0-1826D61F4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68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2894DC-B227-4C37-83F5-C5BF342E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A9D9AD9-FF6A-4483-BF69-AB3C0FE779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52ACCF7-9413-4A52-A7AD-B2B65093B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C478080-7473-40A7-B3C0-03A5D111E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9DA-C84C-412F-805B-8BB213347181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E643D0-DB17-403F-8FE0-3D68451AC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0CBA238-47ED-469A-A303-24938124B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115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DB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BC452EE-4086-492E-8AA1-17A23E457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54DB625-4E0B-40F0-87A2-84B37912D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2362D5-CBD4-4CAC-9C6D-10797D568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E49DA-C84C-412F-805B-8BB213347181}" type="datetimeFigureOut">
              <a:rPr lang="cs-CZ" smtClean="0"/>
              <a:t>07.12.2020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98FFAD-1EE0-431B-9201-2BCD360E5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37EF01-22FE-40C4-81BB-A437283AE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E993A-49FA-4D91-ABA1-A5BC604A93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714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07.12.2020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760818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th/52962/ff_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39C2B98-4A16-4BCD-A0A2-4DD399589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2"/>
            <a:ext cx="12192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529CC8C-40B8-49E7-90D4-EA6F658732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89" y="5071994"/>
            <a:ext cx="1139345" cy="113843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91A77A3-4229-4436-B12B-FBA929DEC0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11" y="5182222"/>
            <a:ext cx="1714500" cy="145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9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504000" y="1403999"/>
            <a:ext cx="11664000" cy="5183614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cs-CZ" sz="2800" b="1" i="0" u="none" strike="noStrike" kern="1200" cap="none" spc="100" normalizeH="0" baseline="0" noProof="0" dirty="0" err="1" smtClean="0">
                <a:ln w="3200">
                  <a:solidFill>
                    <a:srgbClr val="04398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Weinachtstunke</a:t>
            </a:r>
            <a:r>
              <a:rPr kumimoji="0" lang="cs-CZ" sz="2800" b="1" i="0" u="none" strike="noStrike" kern="1200" cap="none" spc="100" normalizeH="0" baseline="0" noProof="0" dirty="0" smtClean="0">
                <a:ln w="3200">
                  <a:solidFill>
                    <a:srgbClr val="04398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, </a:t>
            </a:r>
            <a:r>
              <a:rPr kumimoji="0" lang="cs-CZ" sz="2800" b="1" i="0" u="none" strike="noStrike" kern="1200" cap="none" spc="100" normalizeH="0" baseline="0" noProof="0" dirty="0" err="1" smtClean="0">
                <a:ln w="3200">
                  <a:solidFill>
                    <a:srgbClr val="04398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Schläsche</a:t>
            </a:r>
            <a:r>
              <a:rPr kumimoji="0" lang="cs-CZ" sz="2800" b="1" i="0" u="none" strike="noStrike" kern="1200" cap="none" spc="100" normalizeH="0" noProof="0" dirty="0" smtClean="0">
                <a:ln w="3200">
                  <a:solidFill>
                    <a:srgbClr val="04398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cs-CZ" sz="2800" b="1" i="0" u="none" strike="noStrike" kern="1200" cap="none" spc="100" normalizeH="0" noProof="0" dirty="0" err="1" smtClean="0">
                <a:ln w="3200">
                  <a:solidFill>
                    <a:srgbClr val="04398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</a:rPr>
              <a:t>Weißwurst</a:t>
            </a:r>
            <a:endParaRPr lang="cs-CZ" sz="2800" b="1" dirty="0">
              <a:solidFill>
                <a:srgbClr val="442C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</a:rPr>
              <a:t>Slezská vánoční omáčka</a:t>
            </a:r>
          </a:p>
          <a:p>
            <a:pPr marL="792000"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2C02"/>
              </a:buClr>
              <a:buSzPct val="100000"/>
              <a:tabLst/>
              <a:defRPr/>
            </a:pPr>
            <a:r>
              <a:rPr lang="cs-CZ" b="1" spc="0" dirty="0" smtClean="0">
                <a:solidFill>
                  <a:srgbClr val="442C02"/>
                </a:solidFill>
              </a:rPr>
              <a:t>(</a:t>
            </a:r>
            <a:r>
              <a:rPr lang="cs-CZ" b="1" dirty="0" smtClean="0">
                <a:solidFill>
                  <a:srgbClr val="442C02"/>
                </a:solidFill>
              </a:rPr>
              <a:t>kořenová </a:t>
            </a:r>
            <a:r>
              <a:rPr lang="cs-CZ" b="1" dirty="0">
                <a:solidFill>
                  <a:srgbClr val="442C02"/>
                </a:solidFill>
              </a:rPr>
              <a:t>zelenina, sušené ovoce, </a:t>
            </a:r>
            <a:r>
              <a:rPr lang="cs-CZ" b="1" dirty="0" smtClean="0">
                <a:solidFill>
                  <a:srgbClr val="442C02"/>
                </a:solidFill>
              </a:rPr>
              <a:t>perník)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b="1" spc="0" dirty="0" smtClean="0">
                <a:solidFill>
                  <a:srgbClr val="442C02"/>
                </a:solidFill>
              </a:rPr>
              <a:t>Vařená </a:t>
            </a:r>
            <a:r>
              <a:rPr lang="cs-CZ" b="1" spc="0" dirty="0">
                <a:solidFill>
                  <a:srgbClr val="442C02"/>
                </a:solidFill>
              </a:rPr>
              <a:t>bílá klobása</a:t>
            </a:r>
            <a:endParaRPr lang="cs-CZ" b="1" dirty="0">
              <a:solidFill>
                <a:srgbClr val="442C02"/>
              </a:solidFill>
            </a:endParaRPr>
          </a:p>
          <a:p>
            <a:pPr marL="34290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cs-CZ" sz="2800" b="1" dirty="0" smtClean="0">
              <a:solidFill>
                <a:srgbClr val="442C02"/>
              </a:solidFill>
            </a:endParaRPr>
          </a:p>
          <a:p>
            <a:pPr marL="34290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800" b="1" dirty="0" err="1" smtClean="0">
                <a:solidFill>
                  <a:srgbClr val="442C02"/>
                </a:solidFill>
              </a:rPr>
              <a:t>Streuselkuchen</a:t>
            </a:r>
            <a:endParaRPr lang="en-GB" sz="2800" b="1" spc="-100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442C02"/>
              </a:solidFill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b="1" dirty="0" smtClean="0">
                <a:solidFill>
                  <a:srgbClr val="442C02"/>
                </a:solidFill>
              </a:rPr>
              <a:t>Kynuté těsto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b="1" dirty="0" smtClean="0">
                <a:solidFill>
                  <a:srgbClr val="442C02"/>
                </a:solidFill>
              </a:rPr>
              <a:t>Skořice </a:t>
            </a:r>
            <a:r>
              <a:rPr lang="cs-CZ" b="1" dirty="0">
                <a:solidFill>
                  <a:srgbClr val="442C02"/>
                </a:solidFill>
              </a:rPr>
              <a:t>a cukr, </a:t>
            </a:r>
            <a:r>
              <a:rPr lang="cs-CZ" b="1" dirty="0" smtClean="0">
                <a:solidFill>
                  <a:srgbClr val="442C02"/>
                </a:solidFill>
              </a:rPr>
              <a:t>posypka</a:t>
            </a:r>
            <a:endParaRPr kumimoji="0" lang="cs-CZ" sz="2200" b="1" i="0" u="none" strike="noStrike" kern="1200" cap="none" spc="0" normalizeH="0" baseline="0" noProof="0" dirty="0">
              <a:ln>
                <a:noFill/>
              </a:ln>
              <a:solidFill>
                <a:srgbClr val="442C02"/>
              </a:solidFill>
              <a:effectLst/>
              <a:uLnTx/>
              <a:uFillTx/>
              <a:latin typeface="Constanti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-100" normalizeH="0" baseline="0" noProof="0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442C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cs-CZ" sz="2200" b="1" i="0" u="none" strike="noStrike" kern="1200" cap="none" spc="0" normalizeH="0" baseline="0" noProof="0" dirty="0" smtClean="0">
              <a:ln>
                <a:noFill/>
              </a:ln>
              <a:solidFill>
                <a:srgbClr val="442C02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Nadpis 2"/>
          <p:cNvSpPr txBox="1">
            <a:spLocks/>
          </p:cNvSpPr>
          <p:nvPr/>
        </p:nvSpPr>
        <p:spPr>
          <a:xfrm>
            <a:off x="0" y="216000"/>
            <a:ext cx="12168000" cy="1044352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68000"/>
            <a:r>
              <a:rPr lang="cs-CZ" sz="4800" b="1" dirty="0" smtClean="0">
                <a:ln w="3200">
                  <a:solidFill>
                    <a:srgbClr val="04398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6945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Dolní Slezsko</a:t>
            </a:r>
            <a:endParaRPr lang="en-GB" sz="4800" b="1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6945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552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504000" y="1403999"/>
            <a:ext cx="11664000" cy="5183614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1" i="0" u="none" strike="noStrike" kern="1200" cap="none" spc="100" normalizeH="0" baseline="0" noProof="0" dirty="0" err="1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Schlesches</a:t>
            </a:r>
            <a:r>
              <a:rPr kumimoji="0" lang="cs-CZ" sz="2800" b="1" i="0" u="none" strike="noStrike" kern="1200" cap="none" spc="100" normalizeH="0" baseline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cs-CZ" sz="2800" b="1" i="0" u="none" strike="noStrike" kern="1200" cap="none" spc="100" normalizeH="0" baseline="0" noProof="0" dirty="0" err="1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Himmelreich</a:t>
            </a:r>
            <a:endParaRPr kumimoji="0" lang="en-GB" sz="2800" b="1" i="0" u="none" strike="noStrike" kern="1200" cap="none" spc="-100" normalizeH="0" baseline="0" noProof="0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442C02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Vařený bůček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Sušené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hrušky, jablka, švestky (ve vývaru z </a:t>
            </a: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masa)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Hefenknödel</a:t>
            </a:r>
            <a:endParaRPr kumimoji="0" lang="cs-CZ" sz="2400" b="1" i="0" u="none" strike="noStrike" kern="1200" cap="none" spc="0" normalizeH="0" baseline="0" noProof="0" dirty="0" smtClean="0">
              <a:ln>
                <a:noFill/>
              </a:ln>
              <a:solidFill>
                <a:srgbClr val="442C02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792000" marR="0" lvl="1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-----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Moderní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varianta: </a:t>
            </a:r>
            <a:endParaRPr kumimoji="0" lang="cs-CZ" sz="2400" b="1" i="0" u="none" strike="noStrike" kern="1200" cap="none" spc="0" normalizeH="0" baseline="0" noProof="0" dirty="0" smtClean="0">
              <a:ln>
                <a:noFill/>
              </a:ln>
              <a:solidFill>
                <a:srgbClr val="442C02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Uzené maso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Meruňky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, perník/povidla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-100" normalizeH="0" baseline="0" noProof="0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442C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cs-CZ" sz="2200" b="1" i="0" u="none" strike="noStrike" kern="1200" cap="none" spc="0" normalizeH="0" baseline="0" noProof="0" dirty="0" smtClean="0">
              <a:ln>
                <a:noFill/>
              </a:ln>
              <a:solidFill>
                <a:srgbClr val="442C02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Nadpis 2"/>
          <p:cNvSpPr txBox="1">
            <a:spLocks/>
          </p:cNvSpPr>
          <p:nvPr/>
        </p:nvSpPr>
        <p:spPr>
          <a:xfrm>
            <a:off x="0" y="216000"/>
            <a:ext cx="12168000" cy="1044352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68000"/>
            <a:r>
              <a:rPr lang="cs-CZ" sz="4800" b="1" dirty="0" smtClean="0">
                <a:ln w="3200">
                  <a:solidFill>
                    <a:srgbClr val="04398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6945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Dolní Slezsko a Kladsko</a:t>
            </a:r>
            <a:endParaRPr kumimoji="0" lang="en-GB" sz="4800" b="1" i="0" u="none" strike="noStrike" kern="1200" cap="none" spc="-100" normalizeH="0" baseline="0" noProof="0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442C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/>
              <a:ea typeface="+mj-ea"/>
              <a:cs typeface="+mj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2" r="1604" b="2915"/>
          <a:stretch/>
        </p:blipFill>
        <p:spPr>
          <a:xfrm>
            <a:off x="5652000" y="2700000"/>
            <a:ext cx="5161603" cy="36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0857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504000" y="1403999"/>
            <a:ext cx="11664000" cy="5183614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800" b="1" dirty="0" err="1" smtClean="0">
                <a:solidFill>
                  <a:srgbClr val="442C02"/>
                </a:solidFill>
              </a:rPr>
              <a:t>Hefenknödel</a:t>
            </a:r>
            <a:r>
              <a:rPr lang="cs-CZ" sz="2800" b="1" dirty="0" smtClean="0">
                <a:solidFill>
                  <a:srgbClr val="442C02"/>
                </a:solidFill>
              </a:rPr>
              <a:t>/</a:t>
            </a:r>
            <a:r>
              <a:rPr lang="cs-CZ" sz="2800" b="1" dirty="0" err="1" smtClean="0">
                <a:solidFill>
                  <a:srgbClr val="442C02"/>
                </a:solidFill>
              </a:rPr>
              <a:t>Hefenkloß</a:t>
            </a:r>
            <a:endParaRPr lang="cs-CZ" sz="2800" b="1" dirty="0">
              <a:solidFill>
                <a:srgbClr val="442C02"/>
              </a:solidFill>
            </a:endParaRPr>
          </a:p>
          <a:p>
            <a:pPr marL="800100" lvl="1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spc="0" dirty="0">
                <a:solidFill>
                  <a:srgbClr val="442C02"/>
                </a:solidFill>
              </a:rPr>
              <a:t>Kynutý knedlík</a:t>
            </a:r>
          </a:p>
          <a:p>
            <a:pPr marL="800100" lvl="1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spc="0" dirty="0">
                <a:solidFill>
                  <a:srgbClr val="442C02"/>
                </a:solidFill>
              </a:rPr>
              <a:t>Sypaný cukrem a skořicí/strouhankou</a:t>
            </a:r>
            <a:endParaRPr lang="cs-CZ" b="1" dirty="0">
              <a:solidFill>
                <a:srgbClr val="442C02"/>
              </a:solidFill>
            </a:endParaRPr>
          </a:p>
          <a:p>
            <a:pPr marL="34290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kumimoji="0" lang="cs-CZ" b="1" i="0" u="none" strike="noStrike" kern="1200" cap="none" spc="0" normalizeH="0" baseline="0" noProof="0" dirty="0">
              <a:ln>
                <a:noFill/>
              </a:ln>
              <a:solidFill>
                <a:srgbClr val="FBDB9F">
                  <a:lumMod val="1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-100" normalizeH="0" baseline="0" noProof="0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BDB9F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cs-CZ" sz="2200" b="1" i="0" u="none" strike="noStrike" kern="1200" cap="none" spc="0" normalizeH="0" baseline="0" noProof="0" dirty="0">
              <a:ln>
                <a:noFill/>
              </a:ln>
              <a:solidFill>
                <a:srgbClr val="442C02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-100" normalizeH="0" baseline="0" noProof="0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442C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cs-CZ" sz="2200" b="1" i="0" u="none" strike="noStrike" kern="1200" cap="none" spc="0" normalizeH="0" baseline="0" noProof="0" dirty="0" smtClean="0">
              <a:ln>
                <a:noFill/>
              </a:ln>
              <a:solidFill>
                <a:srgbClr val="442C02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Nadpis 2"/>
          <p:cNvSpPr txBox="1">
            <a:spLocks/>
          </p:cNvSpPr>
          <p:nvPr/>
        </p:nvSpPr>
        <p:spPr>
          <a:xfrm>
            <a:off x="0" y="216000"/>
            <a:ext cx="12168000" cy="1044352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68000"/>
            <a:r>
              <a:rPr lang="cs-CZ" sz="4800" b="1" dirty="0" smtClean="0">
                <a:ln w="3200">
                  <a:solidFill>
                    <a:srgbClr val="04398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6945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Horní Slezsko</a:t>
            </a:r>
            <a:endParaRPr lang="en-GB" sz="4800" b="1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6945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34835" y="2710939"/>
            <a:ext cx="4707316" cy="35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46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504000" y="323999"/>
            <a:ext cx="11664000" cy="701086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tabLst/>
              <a:defRPr/>
            </a:pPr>
            <a:r>
              <a:rPr kumimoji="0" lang="cs-CZ" sz="2800" b="1" i="0" u="none" strike="noStrike" kern="1200" cap="none" spc="100" normalizeH="0" baseline="0" noProof="0" dirty="0" smtClean="0">
                <a:ln w="3200">
                  <a:solidFill>
                    <a:srgbClr val="04398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442C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HLUČÍNSKO</a:t>
            </a:r>
          </a:p>
          <a:p>
            <a:pPr marL="342900" lvl="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800" b="1" spc="0" dirty="0">
                <a:solidFill>
                  <a:srgbClr val="442C02"/>
                </a:solidFill>
              </a:rPr>
              <a:t>Slezská vánoční omáčka / </a:t>
            </a:r>
            <a:r>
              <a:rPr lang="cs-CZ" sz="2800" b="1" spc="0" dirty="0" err="1">
                <a:solidFill>
                  <a:srgbClr val="442C02"/>
                </a:solidFill>
              </a:rPr>
              <a:t>Vilijová</a:t>
            </a:r>
            <a:r>
              <a:rPr lang="cs-CZ" sz="2800" b="1" spc="0" dirty="0">
                <a:solidFill>
                  <a:srgbClr val="442C02"/>
                </a:solidFill>
              </a:rPr>
              <a:t> mačka </a:t>
            </a:r>
            <a:endParaRPr lang="cs-CZ" sz="2800" b="1" spc="0" dirty="0" smtClean="0">
              <a:solidFill>
                <a:srgbClr val="442C02"/>
              </a:solidFill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b="1" spc="0" dirty="0" smtClean="0">
                <a:solidFill>
                  <a:srgbClr val="442C02"/>
                </a:solidFill>
              </a:rPr>
              <a:t>Vánoční </a:t>
            </a:r>
            <a:r>
              <a:rPr lang="cs-CZ" b="1" spc="0" dirty="0" err="1" smtClean="0">
                <a:solidFill>
                  <a:srgbClr val="442C02"/>
                </a:solidFill>
              </a:rPr>
              <a:t>omáška</a:t>
            </a:r>
            <a:endParaRPr lang="cs-CZ" b="1" dirty="0" smtClean="0">
              <a:solidFill>
                <a:srgbClr val="442C02"/>
              </a:solidFill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b="1" spc="0" dirty="0" smtClean="0">
                <a:solidFill>
                  <a:srgbClr val="442C02"/>
                </a:solidFill>
              </a:rPr>
              <a:t>Kořenová </a:t>
            </a:r>
            <a:r>
              <a:rPr lang="cs-CZ" b="1" spc="0" dirty="0">
                <a:solidFill>
                  <a:srgbClr val="442C02"/>
                </a:solidFill>
              </a:rPr>
              <a:t>zelenina, perník, černé pivo, povidla, mandle, vlašské ořechy, rozinky, citron, rum…</a:t>
            </a:r>
          </a:p>
          <a:p>
            <a:pPr algn="l">
              <a:spcBef>
                <a:spcPts val="300"/>
              </a:spcBef>
              <a:buClr>
                <a:srgbClr val="442C02"/>
              </a:buClr>
              <a:buSzPct val="100000"/>
              <a:defRPr/>
            </a:pPr>
            <a:endParaRPr lang="cs-CZ" sz="2800" b="1" dirty="0" smtClean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442C02"/>
              </a:solidFill>
            </a:endParaRPr>
          </a:p>
          <a:p>
            <a:pPr algn="l">
              <a:spcBef>
                <a:spcPts val="300"/>
              </a:spcBef>
              <a:buClr>
                <a:srgbClr val="442C02"/>
              </a:buClr>
              <a:buSzPct val="100000"/>
              <a:defRPr/>
            </a:pPr>
            <a:endParaRPr lang="cs-CZ" sz="2800" b="1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442C02"/>
              </a:solidFill>
            </a:endParaRPr>
          </a:p>
          <a:p>
            <a:pPr algn="l">
              <a:spcBef>
                <a:spcPts val="300"/>
              </a:spcBef>
              <a:buClr>
                <a:srgbClr val="442C02"/>
              </a:buClr>
              <a:buSzPct val="100000"/>
              <a:defRPr/>
            </a:pPr>
            <a:endParaRPr lang="cs-CZ" sz="2800" b="1" dirty="0" smtClean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442C02"/>
              </a:solidFill>
            </a:endParaRPr>
          </a:p>
          <a:p>
            <a:pPr algn="l">
              <a:spcBef>
                <a:spcPts val="300"/>
              </a:spcBef>
              <a:buClr>
                <a:srgbClr val="442C02"/>
              </a:buClr>
              <a:buSzPct val="100000"/>
              <a:defRPr/>
            </a:pPr>
            <a:r>
              <a:rPr lang="cs-CZ" sz="2800" b="1" dirty="0" smtClean="0">
                <a:ln w="3200">
                  <a:solidFill>
                    <a:srgbClr val="04398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442C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HLUČÍNSKO, OPAVSKO</a:t>
            </a:r>
            <a:endParaRPr lang="cs-CZ" sz="2800" b="1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442C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800" b="1" spc="0" dirty="0" smtClean="0">
                <a:solidFill>
                  <a:srgbClr val="442C02"/>
                </a:solidFill>
              </a:rPr>
              <a:t>Koláč </a:t>
            </a:r>
            <a:r>
              <a:rPr lang="cs-CZ" sz="2800" b="1" spc="0" dirty="0">
                <a:solidFill>
                  <a:srgbClr val="442C02"/>
                </a:solidFill>
              </a:rPr>
              <a:t>se zelnou nádivkou</a:t>
            </a:r>
            <a:endParaRPr kumimoji="0" lang="cs-CZ" sz="2800" b="1" i="0" u="none" strike="noStrike" kern="1200" cap="none" spc="100" normalizeH="0" baseline="0" noProof="0" dirty="0" smtClean="0">
              <a:ln>
                <a:noFill/>
              </a:ln>
              <a:solidFill>
                <a:srgbClr val="442C02"/>
              </a:solidFill>
              <a:effectLst/>
              <a:uLnTx/>
              <a:uFillTx/>
              <a:latin typeface="Constantia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b="1" dirty="0" smtClean="0">
                <a:solidFill>
                  <a:srgbClr val="442C02"/>
                </a:solidFill>
              </a:rPr>
              <a:t>Malý</a:t>
            </a:r>
            <a:r>
              <a:rPr lang="cs-CZ" b="1" dirty="0">
                <a:solidFill>
                  <a:srgbClr val="442C02"/>
                </a:solidFill>
              </a:rPr>
              <a:t>, </a:t>
            </a:r>
            <a:r>
              <a:rPr lang="cs-CZ" b="1" dirty="0" smtClean="0">
                <a:solidFill>
                  <a:srgbClr val="442C02"/>
                </a:solidFill>
              </a:rPr>
              <a:t>kulatý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b="1" dirty="0" smtClean="0">
                <a:solidFill>
                  <a:srgbClr val="442C02"/>
                </a:solidFill>
              </a:rPr>
              <a:t>Plněný </a:t>
            </a:r>
            <a:r>
              <a:rPr lang="cs-CZ" b="1" dirty="0">
                <a:solidFill>
                  <a:srgbClr val="442C02"/>
                </a:solidFill>
              </a:rPr>
              <a:t>dušeným zelím, </a:t>
            </a:r>
            <a:r>
              <a:rPr lang="cs-CZ" b="1" dirty="0" smtClean="0">
                <a:solidFill>
                  <a:srgbClr val="442C02"/>
                </a:solidFill>
              </a:rPr>
              <a:t>posypka</a:t>
            </a:r>
            <a:endParaRPr lang="cs-CZ" b="1" spc="0" dirty="0" smtClean="0">
              <a:solidFill>
                <a:srgbClr val="442C02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-100" normalizeH="0" baseline="0" noProof="0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BDB9F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cs-CZ" sz="2200" b="1" i="0" u="none" strike="noStrike" kern="1200" cap="none" spc="0" normalizeH="0" baseline="0" noProof="0" dirty="0">
              <a:ln>
                <a:noFill/>
              </a:ln>
              <a:solidFill>
                <a:srgbClr val="442C02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-100" normalizeH="0" baseline="0" noProof="0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442C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cs-CZ" sz="2200" b="1" i="0" u="none" strike="noStrike" kern="1200" cap="none" spc="0" normalizeH="0" baseline="0" noProof="0" dirty="0" smtClean="0">
              <a:ln>
                <a:noFill/>
              </a:ln>
              <a:solidFill>
                <a:srgbClr val="442C02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7" t="30438" r="7511" b="5596"/>
          <a:stretch/>
        </p:blipFill>
        <p:spPr>
          <a:xfrm>
            <a:off x="8078213" y="3696041"/>
            <a:ext cx="3528000" cy="2556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7" t="36866" r="5287" b="11397"/>
          <a:stretch/>
        </p:blipFill>
        <p:spPr>
          <a:xfrm>
            <a:off x="5533358" y="2994351"/>
            <a:ext cx="2360770" cy="19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7580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504000" y="323999"/>
            <a:ext cx="11664000" cy="701086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Wingdings 2"/>
              <a:buNone/>
              <a:tabLst/>
              <a:defRPr/>
            </a:pPr>
            <a:r>
              <a:rPr kumimoji="0" lang="cs-CZ" sz="2800" b="1" i="0" u="none" strike="noStrike" kern="1200" cap="none" spc="100" normalizeH="0" baseline="0" noProof="0" dirty="0" smtClean="0">
                <a:ln w="3200">
                  <a:solidFill>
                    <a:srgbClr val="04398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442C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TĚŠÍNSKO, OPAVSKO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1" i="0" u="none" strike="noStrike" kern="1200" cap="none" spc="100" normalizeH="0" baseline="0" noProof="0" dirty="0" err="1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Bryja</a:t>
            </a:r>
            <a:endParaRPr kumimoji="0" lang="cs-CZ" sz="2800" b="1" i="0" u="none" strike="noStrike" kern="1200" cap="none" spc="100" normalizeH="0" baseline="0" noProof="0" dirty="0" smtClean="0">
              <a:ln>
                <a:noFill/>
              </a:ln>
              <a:solidFill>
                <a:srgbClr val="442C02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Jednoduchá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polévka/řídká </a:t>
            </a: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omáčka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Rozvařené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sušené hrušky, bez výrazné chuti </a:t>
            </a:r>
            <a:endParaRPr kumimoji="0" lang="cs-CZ" sz="2400" b="1" i="0" u="none" strike="noStrike" kern="1200" cap="none" spc="0" normalizeH="0" baseline="0" noProof="0" dirty="0" smtClean="0">
              <a:ln>
                <a:noFill/>
              </a:ln>
              <a:solidFill>
                <a:srgbClr val="442C02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Wingdings 2"/>
              <a:buNone/>
              <a:tabLst/>
              <a:defRPr/>
            </a:pPr>
            <a:endParaRPr kumimoji="0" lang="cs-CZ" sz="2800" b="1" i="0" u="none" strike="noStrike" kern="1200" cap="none" spc="100" normalizeH="0" baseline="0" noProof="0" dirty="0" smtClean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442C02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Wingdings 2"/>
              <a:buNone/>
              <a:tabLst/>
              <a:defRPr/>
            </a:pPr>
            <a:endParaRPr lang="cs-CZ" sz="2800" b="1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442C02"/>
              </a:solidFill>
              <a:latin typeface="Constant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Wingdings 2"/>
              <a:buNone/>
              <a:tabLst/>
              <a:defRPr/>
            </a:pPr>
            <a:endParaRPr kumimoji="0" lang="cs-CZ" sz="2800" b="1" i="0" u="none" strike="noStrike" kern="1200" cap="none" spc="100" normalizeH="0" baseline="0" noProof="0" dirty="0" smtClean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442C02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Wingdings 2"/>
              <a:buNone/>
              <a:tabLst/>
              <a:defRPr/>
            </a:pPr>
            <a:r>
              <a:rPr kumimoji="0" lang="cs-CZ" sz="2800" b="1" i="0" u="none" strike="noStrike" kern="1200" cap="none" spc="100" normalizeH="0" baseline="0" noProof="0" dirty="0" smtClean="0">
                <a:ln w="3200">
                  <a:solidFill>
                    <a:srgbClr val="04398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442C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OPAVSKO</a:t>
            </a:r>
            <a:endParaRPr kumimoji="0" lang="cs-CZ" sz="2800" b="1" i="0" u="none" strike="noStrike" kern="1200" cap="none" spc="100" normalizeH="0" baseline="0" noProof="0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442C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1" i="0" u="none" strike="noStrike" kern="1200" cap="none" spc="100" normalizeH="0" baseline="0" noProof="0" dirty="0" err="1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Šimlena</a:t>
            </a:r>
            <a:endParaRPr kumimoji="0" lang="cs-CZ" sz="2800" b="1" i="0" u="none" strike="noStrike" kern="1200" cap="none" spc="100" normalizeH="0" baseline="0" noProof="0" dirty="0">
              <a:ln>
                <a:noFill/>
              </a:ln>
              <a:solidFill>
                <a:srgbClr val="442C02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396000" marR="0" lvl="1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Švestková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povidla rozmíchaná v mléce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Wingdings 2"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rgbClr val="442C02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-100" normalizeH="0" baseline="0" noProof="0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FBDB9F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cs-CZ" sz="2200" b="1" i="0" u="none" strike="noStrike" kern="1200" cap="none" spc="0" normalizeH="0" baseline="0" noProof="0" dirty="0">
              <a:ln>
                <a:noFill/>
              </a:ln>
              <a:solidFill>
                <a:srgbClr val="442C02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-100" normalizeH="0" baseline="0" noProof="0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442C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cs-CZ" sz="2200" b="1" i="0" u="none" strike="noStrike" kern="1200" cap="none" spc="0" normalizeH="0" baseline="0" noProof="0" dirty="0" smtClean="0">
              <a:ln>
                <a:noFill/>
              </a:ln>
              <a:solidFill>
                <a:srgbClr val="442C02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164" y="3267214"/>
            <a:ext cx="36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421" y="565059"/>
            <a:ext cx="3168000" cy="2387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32149" t="55865" r="47548" b="29151"/>
          <a:stretch/>
        </p:blipFill>
        <p:spPr>
          <a:xfrm>
            <a:off x="9204941" y="1549796"/>
            <a:ext cx="756000" cy="4204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/>
          <a:srcRect l="32149" t="55865" r="47548" b="29151"/>
          <a:stretch/>
        </p:blipFill>
        <p:spPr>
          <a:xfrm>
            <a:off x="9613421" y="1565064"/>
            <a:ext cx="972000" cy="46108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0992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 txBox="1">
            <a:spLocks/>
          </p:cNvSpPr>
          <p:nvPr/>
        </p:nvSpPr>
        <p:spPr>
          <a:xfrm>
            <a:off x="0" y="216000"/>
            <a:ext cx="12168000" cy="1044352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-100" normalizeH="0" baseline="0" noProof="0" dirty="0" smtClean="0">
                <a:ln w="3200">
                  <a:solidFill>
                    <a:srgbClr val="04398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6945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j-ea"/>
                <a:cs typeface="+mj-cs"/>
              </a:rPr>
              <a:t>Zdroje</a:t>
            </a:r>
            <a:endParaRPr kumimoji="0" lang="en-GB" sz="4800" b="1" i="0" u="none" strike="noStrike" kern="1200" cap="none" spc="-100" normalizeH="0" baseline="0" noProof="0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6945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/>
              <a:ea typeface="+mj-ea"/>
              <a:cs typeface="+mj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04000" y="1404000"/>
            <a:ext cx="11664000" cy="511256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0"/>
              </a:spcBef>
              <a:spcAft>
                <a:spcPts val="120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sz="1800" b="1" dirty="0">
                <a:solidFill>
                  <a:srgbClr val="694503"/>
                </a:solidFill>
              </a:rPr>
              <a:t>[ADAM, Therese], </a:t>
            </a:r>
            <a:r>
              <a:rPr lang="de-DE" sz="1800" b="1" i="1" dirty="0">
                <a:solidFill>
                  <a:srgbClr val="694503"/>
                </a:solidFill>
              </a:rPr>
              <a:t>Schlesisches Kochbuch, Eine reichhaltige Sammlung erprobter Küchen-Rezepte</a:t>
            </a:r>
            <a:r>
              <a:rPr lang="de-DE" sz="1800" b="1" dirty="0">
                <a:solidFill>
                  <a:srgbClr val="694503"/>
                </a:solidFill>
              </a:rPr>
              <a:t> </a:t>
            </a:r>
            <a:r>
              <a:rPr lang="de-DE" sz="1800" b="1" i="1" dirty="0">
                <a:solidFill>
                  <a:srgbClr val="694503"/>
                </a:solidFill>
              </a:rPr>
              <a:t>herausgegeben von Therese Adam. </a:t>
            </a:r>
            <a:r>
              <a:rPr lang="de-DE" sz="1800" b="1" i="1" dirty="0" err="1">
                <a:solidFill>
                  <a:srgbClr val="694503"/>
                </a:solidFill>
              </a:rPr>
              <a:t>Troppau</a:t>
            </a:r>
            <a:r>
              <a:rPr lang="de-DE" sz="1800" b="1" i="1" dirty="0">
                <a:solidFill>
                  <a:srgbClr val="694503"/>
                </a:solidFill>
              </a:rPr>
              <a:t>. Verlag von Buchholz &amp; </a:t>
            </a:r>
            <a:r>
              <a:rPr lang="de-DE" sz="1800" b="1" i="1" dirty="0" err="1">
                <a:solidFill>
                  <a:srgbClr val="694503"/>
                </a:solidFill>
              </a:rPr>
              <a:t>Diebel</a:t>
            </a:r>
            <a:r>
              <a:rPr lang="de-DE" sz="1800" b="1" i="1" dirty="0">
                <a:solidFill>
                  <a:srgbClr val="694503"/>
                </a:solidFill>
              </a:rPr>
              <a:t>. 1900.</a:t>
            </a:r>
            <a:endParaRPr lang="de-DE" sz="1800" b="1" dirty="0">
              <a:solidFill>
                <a:srgbClr val="694503"/>
              </a:solidFill>
            </a:endParaRPr>
          </a:p>
          <a:p>
            <a:pPr marL="342900" lvl="0" indent="-342900" algn="l">
              <a:spcBef>
                <a:spcPts val="0"/>
              </a:spcBef>
              <a:spcAft>
                <a:spcPts val="120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1800" b="1" dirty="0" smtClean="0">
                <a:solidFill>
                  <a:srgbClr val="694503"/>
                </a:solidFill>
              </a:rPr>
              <a:t>BOJKOVÁ</a:t>
            </a:r>
            <a:r>
              <a:rPr lang="cs-CZ" sz="1800" b="1" dirty="0">
                <a:solidFill>
                  <a:srgbClr val="694503"/>
                </a:solidFill>
              </a:rPr>
              <a:t>, Marie, </a:t>
            </a:r>
            <a:r>
              <a:rPr lang="cs-CZ" sz="1800" b="1" i="1" dirty="0">
                <a:solidFill>
                  <a:srgbClr val="694503"/>
                </a:solidFill>
              </a:rPr>
              <a:t>Lidová strava na Těšínsku</a:t>
            </a:r>
            <a:r>
              <a:rPr lang="cs-CZ" sz="1800" b="1" dirty="0">
                <a:solidFill>
                  <a:srgbClr val="694503"/>
                </a:solidFill>
              </a:rPr>
              <a:t>, Diplomová práce FF MU, Brno 2007, dostupné z: </a:t>
            </a:r>
            <a:r>
              <a:rPr lang="cs-CZ" sz="1800" b="1" u="sng" dirty="0">
                <a:solidFill>
                  <a:srgbClr val="694503"/>
                </a:solidFill>
                <a:hlinkClick r:id="rId3"/>
              </a:rPr>
              <a:t>https://is.muni.cz/</a:t>
            </a:r>
            <a:r>
              <a:rPr lang="cs-CZ" sz="1800" b="1" u="sng" dirty="0" err="1">
                <a:solidFill>
                  <a:srgbClr val="694503"/>
                </a:solidFill>
                <a:hlinkClick r:id="rId3"/>
              </a:rPr>
              <a:t>th</a:t>
            </a:r>
            <a:r>
              <a:rPr lang="cs-CZ" sz="1800" b="1" u="sng" dirty="0">
                <a:solidFill>
                  <a:srgbClr val="694503"/>
                </a:solidFill>
                <a:hlinkClick r:id="rId3"/>
              </a:rPr>
              <a:t>/52962/</a:t>
            </a:r>
            <a:r>
              <a:rPr lang="cs-CZ" sz="1800" b="1" u="sng" dirty="0" err="1">
                <a:solidFill>
                  <a:srgbClr val="694503"/>
                </a:solidFill>
                <a:hlinkClick r:id="rId3"/>
              </a:rPr>
              <a:t>ff_m</a:t>
            </a:r>
            <a:r>
              <a:rPr lang="cs-CZ" sz="1800" b="1" u="sng" dirty="0" smtClean="0">
                <a:solidFill>
                  <a:srgbClr val="694503"/>
                </a:solidFill>
                <a:hlinkClick r:id="rId3"/>
              </a:rPr>
              <a:t>/</a:t>
            </a:r>
            <a:r>
              <a:rPr lang="cs-CZ" sz="1800" b="1" dirty="0" smtClean="0">
                <a:solidFill>
                  <a:srgbClr val="694503"/>
                </a:solidFill>
              </a:rPr>
              <a:t>.</a:t>
            </a:r>
            <a:endParaRPr lang="cs-CZ" sz="1800" b="1" spc="0" dirty="0" smtClean="0">
              <a:solidFill>
                <a:srgbClr val="694503"/>
              </a:solidFill>
            </a:endParaRP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sz="1800" b="1" dirty="0" smtClean="0">
                <a:solidFill>
                  <a:srgbClr val="694503"/>
                </a:solidFill>
              </a:rPr>
              <a:t>ŁABOŃSKA, Elżbieta, </a:t>
            </a:r>
            <a:r>
              <a:rPr lang="pl-PL" sz="1800" b="1" i="1" dirty="0" smtClean="0">
                <a:solidFill>
                  <a:srgbClr val="694503"/>
                </a:solidFill>
              </a:rPr>
              <a:t>Śląska </a:t>
            </a:r>
            <a:r>
              <a:rPr lang="pl-PL" sz="1800" b="1" i="1" dirty="0">
                <a:solidFill>
                  <a:srgbClr val="694503"/>
                </a:solidFill>
              </a:rPr>
              <a:t>kucharka </a:t>
            </a:r>
            <a:r>
              <a:rPr lang="pl-PL" sz="1800" b="1" i="1" dirty="0" smtClean="0">
                <a:solidFill>
                  <a:srgbClr val="694503"/>
                </a:solidFill>
              </a:rPr>
              <a:t>doskonała,</a:t>
            </a:r>
            <a:r>
              <a:rPr lang="cs-CZ" sz="1800" b="1" spc="0" dirty="0" smtClean="0">
                <a:solidFill>
                  <a:srgbClr val="694503"/>
                </a:solidFill>
              </a:rPr>
              <a:t>Katowice 1990.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94503"/>
                </a:solidFill>
                <a:effectLst/>
                <a:uLnTx/>
                <a:uFillTx/>
              </a:rPr>
              <a:t>MOEKE, </a:t>
            </a:r>
            <a:r>
              <a:rPr kumimoji="0" lang="cs-CZ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94503"/>
                </a:solidFill>
                <a:effectLst/>
                <a:uLnTx/>
                <a:uFillTx/>
              </a:rPr>
              <a:t>Evamaria</a:t>
            </a: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94503"/>
                </a:solidFill>
                <a:effectLst/>
                <a:uLnTx/>
                <a:uFillTx/>
              </a:rPr>
              <a:t>, </a:t>
            </a:r>
            <a:r>
              <a:rPr kumimoji="0" lang="cs-CZ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694503"/>
                </a:solidFill>
                <a:effectLst/>
                <a:uLnTx/>
                <a:uFillTx/>
              </a:rPr>
              <a:t>Das</a:t>
            </a:r>
            <a:r>
              <a:rPr kumimoji="0" lang="cs-CZ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94503"/>
                </a:solidFill>
                <a:effectLst/>
                <a:uLnTx/>
                <a:uFillTx/>
              </a:rPr>
              <a:t> </a:t>
            </a:r>
            <a:r>
              <a:rPr kumimoji="0" lang="cs-CZ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694503"/>
                </a:solidFill>
                <a:effectLst/>
                <a:uLnTx/>
                <a:uFillTx/>
              </a:rPr>
              <a:t>Beste</a:t>
            </a:r>
            <a:r>
              <a:rPr kumimoji="0" lang="cs-CZ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94503"/>
                </a:solidFill>
                <a:effectLst/>
                <a:uLnTx/>
                <a:uFillTx/>
              </a:rPr>
              <a:t> </a:t>
            </a:r>
            <a:r>
              <a:rPr kumimoji="0" lang="cs-CZ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694503"/>
                </a:solidFill>
                <a:effectLst/>
                <a:uLnTx/>
                <a:uFillTx/>
              </a:rPr>
              <a:t>aus</a:t>
            </a:r>
            <a:r>
              <a:rPr kumimoji="0" lang="cs-CZ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94503"/>
                </a:solidFill>
                <a:effectLst/>
                <a:uLnTx/>
                <a:uFillTx/>
              </a:rPr>
              <a:t> der </a:t>
            </a:r>
            <a:r>
              <a:rPr kumimoji="0" lang="cs-CZ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694503"/>
                </a:solidFill>
                <a:effectLst/>
                <a:uLnTx/>
                <a:uFillTx/>
              </a:rPr>
              <a:t>Schlesischen</a:t>
            </a:r>
            <a:r>
              <a:rPr kumimoji="0" lang="cs-CZ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94503"/>
                </a:solidFill>
                <a:effectLst/>
                <a:uLnTx/>
                <a:uFillTx/>
              </a:rPr>
              <a:t> </a:t>
            </a:r>
            <a:r>
              <a:rPr kumimoji="0" lang="cs-CZ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694503"/>
                </a:solidFill>
                <a:effectLst/>
                <a:uLnTx/>
                <a:uFillTx/>
              </a:rPr>
              <a:t>Küche</a:t>
            </a: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94503"/>
                </a:solidFill>
                <a:effectLst/>
                <a:uLnTx/>
                <a:uFillTx/>
              </a:rPr>
              <a:t>, </a:t>
            </a:r>
            <a:r>
              <a:rPr kumimoji="0" lang="cs-CZ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94503"/>
                </a:solidFill>
                <a:effectLst/>
                <a:uLnTx/>
                <a:uFillTx/>
              </a:rPr>
              <a:t>Eggolsheim</a:t>
            </a: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94503"/>
                </a:solidFill>
                <a:effectLst/>
                <a:uLnTx/>
                <a:uFillTx/>
              </a:rPr>
              <a:t> 2006.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sz="1800" b="1" spc="0" dirty="0" smtClean="0">
                <a:solidFill>
                  <a:srgbClr val="694503"/>
                </a:solidFill>
              </a:rPr>
              <a:t>[MYSLIVEC, František], </a:t>
            </a:r>
            <a:r>
              <a:rPr lang="cs-CZ" sz="1800" b="1" i="1" spc="0" dirty="0" smtClean="0">
                <a:solidFill>
                  <a:srgbClr val="694503"/>
                </a:solidFill>
              </a:rPr>
              <a:t>Opavský venkov před 100 lety v textech Františka Myslivce</a:t>
            </a:r>
            <a:r>
              <a:rPr lang="cs-CZ" sz="1800" b="1" spc="0" dirty="0" smtClean="0">
                <a:solidFill>
                  <a:srgbClr val="694503"/>
                </a:solidFill>
              </a:rPr>
              <a:t>, </a:t>
            </a:r>
            <a:r>
              <a:rPr lang="cs-CZ" sz="1800" b="1" spc="0" dirty="0" err="1" smtClean="0">
                <a:solidFill>
                  <a:srgbClr val="694503"/>
                </a:solidFill>
              </a:rPr>
              <a:t>eds</a:t>
            </a:r>
            <a:r>
              <a:rPr lang="cs-CZ" sz="1800" b="1" spc="0" dirty="0" smtClean="0">
                <a:solidFill>
                  <a:srgbClr val="694503"/>
                </a:solidFill>
              </a:rPr>
              <a:t>. R. </a:t>
            </a:r>
            <a:r>
              <a:rPr lang="cs-CZ" sz="1800" b="1" spc="0" dirty="0" err="1" smtClean="0">
                <a:solidFill>
                  <a:srgbClr val="694503"/>
                </a:solidFill>
              </a:rPr>
              <a:t>Lokoč</a:t>
            </a:r>
            <a:r>
              <a:rPr lang="cs-CZ" sz="1800" b="1" spc="0" dirty="0" smtClean="0">
                <a:solidFill>
                  <a:srgbClr val="694503"/>
                </a:solidFill>
              </a:rPr>
              <a:t>, M. </a:t>
            </a:r>
            <a:r>
              <a:rPr lang="cs-CZ" sz="1800" b="1" spc="0" dirty="0" err="1" smtClean="0">
                <a:solidFill>
                  <a:srgbClr val="694503"/>
                </a:solidFill>
              </a:rPr>
              <a:t>Lokočová</a:t>
            </a:r>
            <a:r>
              <a:rPr lang="cs-CZ" sz="1800" b="1" spc="0" dirty="0" smtClean="0">
                <a:solidFill>
                  <a:srgbClr val="694503"/>
                </a:solidFill>
              </a:rPr>
              <a:t>, P. Chroust, Staré Těchanovice 2013.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1800" b="1" dirty="0" smtClean="0">
                <a:solidFill>
                  <a:srgbClr val="694503"/>
                </a:solidFill>
              </a:rPr>
              <a:t>TINZOVÁ</a:t>
            </a:r>
            <a:r>
              <a:rPr lang="cs-CZ" sz="1800" b="1" dirty="0">
                <a:solidFill>
                  <a:srgbClr val="694503"/>
                </a:solidFill>
              </a:rPr>
              <a:t>, Bohumila – KLANER, Eduard, </a:t>
            </a:r>
            <a:r>
              <a:rPr lang="cs-CZ" sz="1800" b="1" i="1" dirty="0" smtClean="0">
                <a:solidFill>
                  <a:srgbClr val="694503"/>
                </a:solidFill>
              </a:rPr>
              <a:t>Tajemství </a:t>
            </a:r>
            <a:r>
              <a:rPr lang="cs-CZ" sz="1800" b="1" i="1" dirty="0">
                <a:solidFill>
                  <a:srgbClr val="694503"/>
                </a:solidFill>
              </a:rPr>
              <a:t>slezské kuchyně. Recepty nejen z Jesenicka</a:t>
            </a:r>
            <a:r>
              <a:rPr lang="cs-CZ" sz="1800" b="1" dirty="0">
                <a:solidFill>
                  <a:srgbClr val="694503"/>
                </a:solidFill>
              </a:rPr>
              <a:t>, Jeseník </a:t>
            </a:r>
            <a:r>
              <a:rPr lang="cs-CZ" sz="1800" b="1" dirty="0" smtClean="0">
                <a:solidFill>
                  <a:srgbClr val="694503"/>
                </a:solidFill>
              </a:rPr>
              <a:t>2011.</a:t>
            </a:r>
            <a:endParaRPr lang="cs-CZ" sz="1800" b="1" dirty="0">
              <a:solidFill>
                <a:srgbClr val="694503"/>
              </a:solidFill>
            </a:endParaRP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1800" b="1" dirty="0" smtClean="0">
                <a:solidFill>
                  <a:srgbClr val="694503"/>
                </a:solidFill>
              </a:rPr>
              <a:t>VYHLÍDAL</a:t>
            </a:r>
            <a:r>
              <a:rPr lang="cs-CZ" sz="1800" b="1" dirty="0">
                <a:solidFill>
                  <a:srgbClr val="694503"/>
                </a:solidFill>
              </a:rPr>
              <a:t>, Jan, </a:t>
            </a:r>
            <a:r>
              <a:rPr lang="cs-CZ" sz="1800" b="1" i="1" dirty="0">
                <a:solidFill>
                  <a:srgbClr val="694503"/>
                </a:solidFill>
              </a:rPr>
              <a:t>Naše Slezsko</a:t>
            </a:r>
            <a:r>
              <a:rPr lang="cs-CZ" sz="1800" b="1" dirty="0">
                <a:solidFill>
                  <a:srgbClr val="694503"/>
                </a:solidFill>
              </a:rPr>
              <a:t>, Praha </a:t>
            </a:r>
            <a:r>
              <a:rPr lang="cs-CZ" sz="1800" b="1" dirty="0" smtClean="0">
                <a:solidFill>
                  <a:srgbClr val="694503"/>
                </a:solidFill>
              </a:rPr>
              <a:t>1903.</a:t>
            </a:r>
          </a:p>
          <a:p>
            <a:pPr marL="342900" indent="-342900" algn="l">
              <a:spcBef>
                <a:spcPts val="0"/>
              </a:spcBef>
              <a:spcAft>
                <a:spcPts val="120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1800" b="1" dirty="0" smtClean="0">
                <a:solidFill>
                  <a:srgbClr val="694503"/>
                </a:solidFill>
              </a:rPr>
              <a:t>VYHLÍDAL</a:t>
            </a:r>
            <a:r>
              <a:rPr lang="cs-CZ" sz="1800" b="1" dirty="0">
                <a:solidFill>
                  <a:srgbClr val="694503"/>
                </a:solidFill>
              </a:rPr>
              <a:t>, Jan, </a:t>
            </a:r>
            <a:r>
              <a:rPr lang="cs-CZ" sz="1800" b="1" i="1" dirty="0">
                <a:solidFill>
                  <a:srgbClr val="694503"/>
                </a:solidFill>
              </a:rPr>
              <a:t>Ze slezské „pivnice“ (sklepu) a kuchyně</a:t>
            </a:r>
            <a:r>
              <a:rPr lang="cs-CZ" sz="1800" b="1" dirty="0">
                <a:solidFill>
                  <a:srgbClr val="694503"/>
                </a:solidFill>
              </a:rPr>
              <a:t>, Český lid, </a:t>
            </a:r>
            <a:r>
              <a:rPr lang="cs-CZ" sz="1800" b="1" dirty="0" smtClean="0">
                <a:solidFill>
                  <a:srgbClr val="694503"/>
                </a:solidFill>
              </a:rPr>
              <a:t>1895, s</a:t>
            </a:r>
            <a:r>
              <a:rPr lang="cs-CZ" sz="1800" b="1" dirty="0">
                <a:solidFill>
                  <a:srgbClr val="694503"/>
                </a:solidFill>
              </a:rPr>
              <a:t>. 445-447, </a:t>
            </a:r>
            <a:r>
              <a:rPr lang="cs-CZ" sz="1800" b="1" dirty="0" smtClean="0">
                <a:solidFill>
                  <a:srgbClr val="694503"/>
                </a:solidFill>
              </a:rPr>
              <a:t>497-502.</a:t>
            </a:r>
            <a:endParaRPr lang="de-DE" sz="1800" b="1" dirty="0">
              <a:solidFill>
                <a:srgbClr val="694503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cs-CZ" sz="1800" b="1" spc="0" dirty="0" smtClean="0">
              <a:solidFill>
                <a:srgbClr val="694503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694503"/>
              </a:solidFill>
              <a:effectLst/>
              <a:uLnTx/>
              <a:uFillTx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BEDA42-AA6C-423F-9846-47B73B14FC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216000"/>
            <a:ext cx="1410970" cy="12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6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2"/>
          <p:cNvSpPr txBox="1">
            <a:spLocks noGrp="1"/>
          </p:cNvSpPr>
          <p:nvPr>
            <p:ph type="title"/>
          </p:nvPr>
        </p:nvSpPr>
        <p:spPr>
          <a:xfrm>
            <a:off x="1919536" y="188640"/>
            <a:ext cx="8229600" cy="6336704"/>
          </a:xfrm>
          <a:prstGeom prst="rect">
            <a:avLst/>
          </a:prstGeom>
          <a:ln w="6350" cap="rnd">
            <a:noFill/>
          </a:ln>
        </p:spPr>
        <p:txBody>
          <a:bodyPr vert="horz" rtlCol="0"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600" b="1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6600" b="1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6600" b="1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6600" b="1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6600" b="1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6600" b="1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6600" b="1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6600" b="1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6600" b="1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6600" b="1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6600" b="1" dirty="0" smtClean="0">
                <a:solidFill>
                  <a:srgbClr val="442C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za pozornost</a:t>
            </a:r>
            <a:endParaRPr lang="en-GB" sz="6600" b="1" dirty="0">
              <a:solidFill>
                <a:srgbClr val="442C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0" t="3179" r="3083" b="9115"/>
          <a:stretch/>
        </p:blipFill>
        <p:spPr>
          <a:xfrm>
            <a:off x="2542336" y="375054"/>
            <a:ext cx="6984000" cy="488465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7767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23FC3B-F454-485F-9397-69ABCCB87C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610FA95-7B08-4F52-9A29-5429BFCC20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A500EEC-8986-48F0-9A4B-73C97E5A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" y="586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1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97BEDA42-AA6C-423F-9846-47B73B14FC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216000"/>
            <a:ext cx="1410970" cy="1208026"/>
          </a:xfrm>
          <a:prstGeom prst="rect">
            <a:avLst/>
          </a:prstGeom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504000" y="2232000"/>
            <a:ext cx="11664000" cy="3204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cs-CZ" sz="4800" b="1" dirty="0" smtClean="0">
                <a:solidFill>
                  <a:srgbClr val="442C02"/>
                </a:solidFill>
              </a:rPr>
              <a:t>Slezské </a:t>
            </a:r>
            <a:r>
              <a:rPr lang="cs-CZ" sz="4800" b="1" dirty="0">
                <a:solidFill>
                  <a:srgbClr val="442C02"/>
                </a:solidFill>
              </a:rPr>
              <a:t>kulinární </a:t>
            </a:r>
            <a:r>
              <a:rPr lang="cs-CZ" sz="4800" b="1" dirty="0" smtClean="0">
                <a:solidFill>
                  <a:srgbClr val="442C02"/>
                </a:solidFill>
              </a:rPr>
              <a:t>reminiscence</a:t>
            </a:r>
          </a:p>
          <a:p>
            <a:pPr algn="l">
              <a:spcBef>
                <a:spcPts val="0"/>
              </a:spcBef>
            </a:pPr>
            <a:r>
              <a:rPr lang="cs-CZ" sz="2400" b="1" dirty="0">
                <a:solidFill>
                  <a:srgbClr val="442C02"/>
                </a:solidFill>
              </a:rPr>
              <a:t>Experimentální, prezentační a edukační </a:t>
            </a:r>
            <a:r>
              <a:rPr lang="cs-CZ" sz="2400" b="1" dirty="0" smtClean="0">
                <a:solidFill>
                  <a:srgbClr val="442C02"/>
                </a:solidFill>
              </a:rPr>
              <a:t>workshop</a:t>
            </a:r>
          </a:p>
          <a:p>
            <a:pPr algn="l">
              <a:spcBef>
                <a:spcPts val="0"/>
              </a:spcBef>
            </a:pPr>
            <a:endParaRPr lang="cs-CZ" sz="2400" b="1" dirty="0" smtClean="0">
              <a:solidFill>
                <a:srgbClr val="442C02"/>
              </a:solidFill>
            </a:endParaRPr>
          </a:p>
          <a:p>
            <a:pPr algn="l">
              <a:spcBef>
                <a:spcPts val="0"/>
              </a:spcBef>
            </a:pPr>
            <a:r>
              <a:rPr lang="cs-CZ" sz="3600" b="1" dirty="0" smtClean="0">
                <a:solidFill>
                  <a:srgbClr val="442C02"/>
                </a:solidFill>
              </a:rPr>
              <a:t>Tematický program workshopu</a:t>
            </a:r>
            <a:endParaRPr lang="cs-CZ" sz="3600" b="1" dirty="0">
              <a:solidFill>
                <a:srgbClr val="442C02"/>
              </a:solidFill>
            </a:endParaRPr>
          </a:p>
          <a:p>
            <a:pPr algn="l">
              <a:spcBef>
                <a:spcPts val="0"/>
              </a:spcBef>
            </a:pPr>
            <a:endParaRPr lang="cs-CZ" sz="2400" b="1" dirty="0" smtClean="0">
              <a:solidFill>
                <a:srgbClr val="442C02"/>
              </a:solidFill>
            </a:endParaRPr>
          </a:p>
          <a:p>
            <a:pPr algn="l">
              <a:spcBef>
                <a:spcPts val="0"/>
              </a:spcBef>
            </a:pPr>
            <a:r>
              <a:rPr lang="cs-CZ" sz="2000" b="1" dirty="0" smtClean="0">
                <a:solidFill>
                  <a:srgbClr val="442C02"/>
                </a:solidFill>
              </a:rPr>
              <a:t>PhDr. Radmila Dluhošová, Ph.D.</a:t>
            </a:r>
            <a:endParaRPr lang="cs-CZ" sz="2000" b="1" dirty="0">
              <a:solidFill>
                <a:srgbClr val="442C02"/>
              </a:solidFill>
            </a:endParaRPr>
          </a:p>
          <a:p>
            <a:pPr algn="l">
              <a:spcBef>
                <a:spcPts val="0"/>
              </a:spcBef>
            </a:pPr>
            <a:r>
              <a:rPr lang="cs-CZ" sz="2000" b="1" dirty="0" smtClean="0">
                <a:solidFill>
                  <a:srgbClr val="442C02"/>
                </a:solidFill>
              </a:rPr>
              <a:t>Opava, 8. 12. 2020</a:t>
            </a:r>
          </a:p>
          <a:p>
            <a:pPr algn="l">
              <a:spcBef>
                <a:spcPts val="0"/>
              </a:spcBef>
            </a:pPr>
            <a:endParaRPr lang="cs-CZ" sz="2400" b="1" dirty="0">
              <a:solidFill>
                <a:srgbClr val="442C02"/>
              </a:solidFill>
            </a:endParaRPr>
          </a:p>
          <a:p>
            <a:pPr algn="l">
              <a:spcBef>
                <a:spcPts val="0"/>
              </a:spcBef>
            </a:pPr>
            <a:endParaRPr lang="cs-CZ" sz="2400" b="1" dirty="0" smtClean="0">
              <a:solidFill>
                <a:srgbClr val="442C02"/>
              </a:solidFill>
            </a:endParaRPr>
          </a:p>
          <a:p>
            <a:pPr algn="l">
              <a:spcBef>
                <a:spcPts val="0"/>
              </a:spcBef>
            </a:pPr>
            <a:endParaRPr lang="cs-CZ" sz="2400" dirty="0" smtClean="0">
              <a:solidFill>
                <a:srgbClr val="442C02"/>
              </a:solidFill>
            </a:endParaRPr>
          </a:p>
          <a:p>
            <a:pPr algn="l">
              <a:spcBef>
                <a:spcPts val="0"/>
              </a:spcBef>
            </a:pPr>
            <a:endParaRPr lang="cs-CZ" sz="2000" dirty="0">
              <a:solidFill>
                <a:srgbClr val="442C02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04000" y="5796000"/>
            <a:ext cx="11664000" cy="720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cs-CZ" sz="2000" dirty="0" smtClean="0">
                <a:solidFill>
                  <a:srgbClr val="442C02"/>
                </a:solidFill>
              </a:rPr>
              <a:t>Příspěvek vznikl </a:t>
            </a:r>
            <a:r>
              <a:rPr lang="cs-CZ" sz="2000" dirty="0">
                <a:solidFill>
                  <a:srgbClr val="442C02"/>
                </a:solidFill>
              </a:rPr>
              <a:t>v rámci řešení projektu NAKI II,  </a:t>
            </a:r>
            <a:r>
              <a:rPr lang="cs-CZ" sz="2000" dirty="0" smtClean="0">
                <a:solidFill>
                  <a:srgbClr val="442C02"/>
                </a:solidFill>
              </a:rPr>
              <a:t>DG18P02OVV067</a:t>
            </a:r>
          </a:p>
          <a:p>
            <a:pPr algn="l">
              <a:spcBef>
                <a:spcPts val="0"/>
              </a:spcBef>
            </a:pPr>
            <a:r>
              <a:rPr lang="cs-CZ" sz="2000" i="1" dirty="0" smtClean="0">
                <a:solidFill>
                  <a:srgbClr val="442C02"/>
                </a:solidFill>
              </a:rPr>
              <a:t>Kulinární </a:t>
            </a:r>
            <a:r>
              <a:rPr lang="cs-CZ" sz="2000" i="1" dirty="0">
                <a:solidFill>
                  <a:srgbClr val="442C02"/>
                </a:solidFill>
              </a:rPr>
              <a:t>dědictví českých zemí: paměť, prezentace a edukace</a:t>
            </a:r>
            <a:r>
              <a:rPr lang="cs-CZ" sz="2000" dirty="0">
                <a:solidFill>
                  <a:srgbClr val="442C0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185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 txBox="1">
            <a:spLocks/>
          </p:cNvSpPr>
          <p:nvPr/>
        </p:nvSpPr>
        <p:spPr>
          <a:xfrm>
            <a:off x="0" y="216000"/>
            <a:ext cx="12168000" cy="1044352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 smtClean="0">
                <a:ln w="3200">
                  <a:solidFill>
                    <a:srgbClr val="04398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6945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Slezsko a jeho kulinární </a:t>
            </a:r>
            <a:r>
              <a:rPr lang="cs-CZ" sz="4800" b="1" dirty="0">
                <a:ln w="3200">
                  <a:solidFill>
                    <a:srgbClr val="04398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6945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dědictví</a:t>
            </a:r>
            <a:endParaRPr lang="en-GB" sz="4800" b="1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6945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04000" y="1404000"/>
            <a:ext cx="11664000" cy="511256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800"/>
              </a:spcBef>
              <a:buClr>
                <a:srgbClr val="442C02"/>
              </a:buClr>
              <a:buSzPct val="100000"/>
              <a:defRPr/>
            </a:pPr>
            <a:r>
              <a:rPr lang="cs-CZ" sz="2800" b="1" dirty="0">
                <a:solidFill>
                  <a:srgbClr val="442C02"/>
                </a:solidFill>
                <a:latin typeface="Constantia"/>
              </a:rPr>
              <a:t>Kulinární dědictví českých zemí: paměť, prezentace a </a:t>
            </a:r>
            <a:r>
              <a:rPr lang="cs-CZ" sz="2800" b="1" dirty="0" smtClean="0">
                <a:solidFill>
                  <a:srgbClr val="442C02"/>
                </a:solidFill>
                <a:latin typeface="Constantia"/>
              </a:rPr>
              <a:t>edukace</a:t>
            </a:r>
          </a:p>
          <a:p>
            <a:pPr marL="342900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cs-CZ" sz="2800" b="1" dirty="0" smtClean="0">
              <a:solidFill>
                <a:srgbClr val="442C02"/>
              </a:solidFill>
              <a:latin typeface="Constantia"/>
            </a:endParaRPr>
          </a:p>
          <a:p>
            <a:pPr marL="342900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400" b="1" dirty="0" smtClean="0">
                <a:solidFill>
                  <a:srgbClr val="442C02"/>
                </a:solidFill>
                <a:latin typeface="Constantia"/>
              </a:rPr>
              <a:t>Kulinární dědictví je v přirozeném prostředí ohroženo </a:t>
            </a:r>
            <a:r>
              <a:rPr lang="cs-CZ" sz="2400" b="1" dirty="0">
                <a:solidFill>
                  <a:srgbClr val="442C02"/>
                </a:solidFill>
                <a:latin typeface="Constantia"/>
              </a:rPr>
              <a:t>zánikem </a:t>
            </a:r>
            <a:r>
              <a:rPr lang="cs-CZ" sz="2000" b="1" dirty="0">
                <a:solidFill>
                  <a:srgbClr val="442C02"/>
                </a:solidFill>
                <a:latin typeface="Constantia"/>
              </a:rPr>
              <a:t>(globalizace, kulturní transfer, moderní životní </a:t>
            </a:r>
            <a:r>
              <a:rPr lang="cs-CZ" sz="2000" b="1" dirty="0" smtClean="0">
                <a:solidFill>
                  <a:srgbClr val="442C02"/>
                </a:solidFill>
                <a:latin typeface="Constantia"/>
              </a:rPr>
              <a:t>styl)</a:t>
            </a:r>
          </a:p>
          <a:p>
            <a:pPr marL="342900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400" b="1" dirty="0" smtClean="0">
                <a:solidFill>
                  <a:srgbClr val="442C02"/>
                </a:solidFill>
                <a:latin typeface="Constantia"/>
              </a:rPr>
              <a:t>Cíl </a:t>
            </a:r>
            <a:r>
              <a:rPr lang="cs-CZ" sz="2400" b="1" dirty="0">
                <a:solidFill>
                  <a:srgbClr val="442C02"/>
                </a:solidFill>
                <a:latin typeface="Constantia"/>
              </a:rPr>
              <a:t>projektu:</a:t>
            </a:r>
          </a:p>
          <a:p>
            <a:pPr marL="684000" lvl="1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000" b="1" dirty="0">
                <a:solidFill>
                  <a:srgbClr val="442C02"/>
                </a:solidFill>
                <a:latin typeface="Constantia"/>
              </a:rPr>
              <a:t>výzkum, dokumentace, prezentace a edukace hodnot kulinárního dědictví českých zemí</a:t>
            </a:r>
          </a:p>
          <a:p>
            <a:pPr marL="684000" lvl="1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000" b="1" dirty="0">
                <a:solidFill>
                  <a:srgbClr val="442C02"/>
                </a:solidFill>
                <a:latin typeface="Constantia"/>
              </a:rPr>
              <a:t>identifikace tradičních regionálních </a:t>
            </a:r>
            <a:r>
              <a:rPr lang="cs-CZ" sz="2000" b="1" dirty="0" smtClean="0">
                <a:solidFill>
                  <a:srgbClr val="442C02"/>
                </a:solidFill>
                <a:latin typeface="Constantia"/>
              </a:rPr>
              <a:t>pokrmů</a:t>
            </a:r>
          </a:p>
          <a:p>
            <a:pPr marL="684000" lvl="1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000" b="1" dirty="0" smtClean="0">
                <a:solidFill>
                  <a:srgbClr val="442C02"/>
                </a:solidFill>
                <a:latin typeface="Constantia"/>
              </a:rPr>
              <a:t>výstupy – odborné publikace, specializovaná mapa, výstavy, odborné WORKSHOPY</a:t>
            </a:r>
            <a:r>
              <a:rPr lang="cs-CZ" dirty="0" smtClean="0"/>
              <a:t> </a:t>
            </a:r>
            <a:endParaRPr lang="cs-CZ" sz="2000" b="1" dirty="0">
              <a:solidFill>
                <a:srgbClr val="442C02"/>
              </a:solidFill>
              <a:latin typeface="Constantia"/>
            </a:endParaRPr>
          </a:p>
          <a:p>
            <a:pPr marL="684000" lvl="1" algn="l">
              <a:buClr>
                <a:srgbClr val="F7A611">
                  <a:lumMod val="50000"/>
                </a:srgbClr>
              </a:buClr>
              <a:buSzPct val="100000"/>
              <a:defRPr/>
            </a:pPr>
            <a:r>
              <a:rPr lang="cs-CZ" sz="2000" b="1" dirty="0">
                <a:solidFill>
                  <a:srgbClr val="442C02"/>
                </a:solidFill>
                <a:latin typeface="Constantia"/>
                <a:cs typeface="Calibri" panose="020F0502020204030204" pitchFamily="34" charset="0"/>
              </a:rPr>
              <a:t>→ → → → → → →</a:t>
            </a:r>
            <a:endParaRPr lang="cs-CZ" sz="2000" b="1" dirty="0">
              <a:solidFill>
                <a:srgbClr val="442C02"/>
              </a:solidFill>
              <a:latin typeface="Constantia"/>
            </a:endParaRPr>
          </a:p>
          <a:p>
            <a:pPr marL="684000" lvl="1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000" b="1" dirty="0" smtClean="0">
                <a:solidFill>
                  <a:srgbClr val="442C02"/>
                </a:solidFill>
                <a:latin typeface="Constantia"/>
              </a:rPr>
              <a:t>prohloubení </a:t>
            </a:r>
            <a:r>
              <a:rPr lang="cs-CZ" sz="2000" b="1" dirty="0">
                <a:solidFill>
                  <a:srgbClr val="442C02"/>
                </a:solidFill>
                <a:latin typeface="Constantia"/>
              </a:rPr>
              <a:t>znalosti uživatelů</a:t>
            </a:r>
          </a:p>
          <a:p>
            <a:pPr marL="684000" lvl="1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000" b="1" dirty="0">
                <a:solidFill>
                  <a:srgbClr val="442C02"/>
                </a:solidFill>
                <a:latin typeface="Constantia"/>
              </a:rPr>
              <a:t>vytváření pozitivního vztahu k místu, regionu a minulosti</a:t>
            </a:r>
          </a:p>
          <a:p>
            <a:pPr marL="684000" lvl="1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000" b="1" dirty="0">
                <a:solidFill>
                  <a:srgbClr val="442C02"/>
                </a:solidFill>
                <a:latin typeface="Constantia"/>
              </a:rPr>
              <a:t>uplatnění v současné praxi</a:t>
            </a:r>
          </a:p>
          <a:p>
            <a:pPr marL="342900" indent="-342900" algn="l">
              <a:buClr>
                <a:srgbClr val="F7A611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cs-CZ" sz="2000" b="1" dirty="0">
              <a:solidFill>
                <a:srgbClr val="442C02"/>
              </a:solidFill>
              <a:latin typeface="Constantia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BEDA42-AA6C-423F-9846-47B73B14FC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216000"/>
            <a:ext cx="1410970" cy="12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8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 txBox="1">
            <a:spLocks/>
          </p:cNvSpPr>
          <p:nvPr/>
        </p:nvSpPr>
        <p:spPr>
          <a:xfrm>
            <a:off x="0" y="216000"/>
            <a:ext cx="12168000" cy="1044352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-100" normalizeH="0" baseline="0" noProof="0" dirty="0" smtClean="0">
                <a:ln w="3200">
                  <a:solidFill>
                    <a:srgbClr val="04398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6945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j-ea"/>
                <a:cs typeface="+mj-cs"/>
              </a:rPr>
              <a:t>Workshopy</a:t>
            </a:r>
            <a:endParaRPr kumimoji="0" lang="en-GB" sz="4800" b="1" i="0" u="none" strike="noStrike" kern="1200" cap="none" spc="-100" normalizeH="0" baseline="0" noProof="0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6945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/>
              <a:ea typeface="+mj-ea"/>
              <a:cs typeface="+mj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04000" y="1404000"/>
            <a:ext cx="11664000" cy="511256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100" normalizeH="0" baseline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</a:rPr>
              <a:t>Etapa </a:t>
            </a:r>
            <a:r>
              <a:rPr kumimoji="0" lang="cs-CZ" sz="2400" b="1" i="0" u="none" strike="noStrike" kern="1200" cap="none" spc="100" normalizeH="0" baseline="0" noProof="0" dirty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</a:rPr>
              <a:t>02: Dokumentace a výzkum kulinární kultury</a:t>
            </a:r>
          </a:p>
          <a:p>
            <a:pPr marL="396000"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7A611">
                  <a:lumMod val="50000"/>
                </a:srgbClr>
              </a:buClr>
              <a:buSzPct val="100000"/>
              <a:tabLst/>
              <a:defRPr/>
            </a:pPr>
            <a:r>
              <a:rPr kumimoji="0" lang="cs-CZ" sz="2000" b="1" i="0" u="none" strike="noStrike" kern="1200" cap="none" spc="100" normalizeH="0" baseline="0" noProof="0" dirty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cs typeface="Calibri" panose="020F0502020204030204" pitchFamily="34" charset="0"/>
              </a:rPr>
              <a:t>→ závěry připraveny ke zveřejnění formou workshopů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100" normalizeH="0" baseline="0" noProof="0" dirty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cs typeface="Calibri" panose="020F0502020204030204" pitchFamily="34" charset="0"/>
              </a:rPr>
              <a:t>Etapa 07: Prezentační a edukační workshopy</a:t>
            </a:r>
          </a:p>
          <a:p>
            <a:pPr marL="396000"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7A611">
                  <a:lumMod val="50000"/>
                </a:srgbClr>
              </a:buClr>
              <a:buSzPct val="100000"/>
              <a:tabLst/>
              <a:defRPr/>
            </a:pPr>
            <a:r>
              <a:rPr kumimoji="0" lang="cs-CZ" sz="2000" b="1" i="0" u="none" strike="noStrike" kern="1200" cap="none" spc="100" normalizeH="0" baseline="0" noProof="0" dirty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cs typeface="Calibri" panose="020F0502020204030204" pitchFamily="34" charset="0"/>
              </a:rPr>
              <a:t>→ aplikace výsledků základního výzkumu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100" normalizeH="0" baseline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cs typeface="Calibri" panose="020F0502020204030204" pitchFamily="34" charset="0"/>
              </a:rPr>
              <a:t>Cíl workshopů:</a:t>
            </a:r>
          </a:p>
          <a:p>
            <a:pPr marL="684000" lvl="1" indent="-342900" algn="l">
              <a:spcBef>
                <a:spcPts val="6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000" b="1" spc="100" dirty="0" smtClean="0">
                <a:solidFill>
                  <a:srgbClr val="442C02"/>
                </a:solidFill>
                <a:cs typeface="Calibri" panose="020F0502020204030204" pitchFamily="34" charset="0"/>
              </a:rPr>
              <a:t>experimentální </a:t>
            </a:r>
            <a:r>
              <a:rPr lang="cs-CZ" sz="2000" b="1" spc="100" dirty="0">
                <a:solidFill>
                  <a:srgbClr val="442C02"/>
                </a:solidFill>
                <a:cs typeface="Calibri" panose="020F0502020204030204" pitchFamily="34" charset="0"/>
              </a:rPr>
              <a:t>ověření receptur a technologií</a:t>
            </a:r>
          </a:p>
          <a:p>
            <a:pPr marL="684000" lvl="1" indent="-342900" algn="l">
              <a:spcBef>
                <a:spcPts val="6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000" b="1" spc="100" dirty="0">
                <a:solidFill>
                  <a:srgbClr val="442C02"/>
                </a:solidFill>
                <a:cs typeface="Calibri" panose="020F0502020204030204" pitchFamily="34" charset="0"/>
              </a:rPr>
              <a:t>příprava maximálně věrných tradičních pokrmů (a nápojů)</a:t>
            </a:r>
          </a:p>
          <a:p>
            <a:pPr marL="684000" lvl="1" indent="-342900" algn="l">
              <a:spcBef>
                <a:spcPts val="6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000" b="1" spc="100" dirty="0">
                <a:solidFill>
                  <a:srgbClr val="442C02"/>
                </a:solidFill>
                <a:cs typeface="Calibri" panose="020F0502020204030204" pitchFamily="34" charset="0"/>
              </a:rPr>
              <a:t>využití tradiční a moderní gastronomické </a:t>
            </a:r>
            <a:r>
              <a:rPr lang="cs-CZ" sz="2000" b="1" spc="100" dirty="0" smtClean="0">
                <a:solidFill>
                  <a:srgbClr val="442C02"/>
                </a:solidFill>
                <a:cs typeface="Calibri" panose="020F0502020204030204" pitchFamily="34" charset="0"/>
              </a:rPr>
              <a:t>techniky</a:t>
            </a:r>
          </a:p>
          <a:p>
            <a:pPr marL="396000" lvl="1" algn="l">
              <a:spcBef>
                <a:spcPts val="600"/>
              </a:spcBef>
              <a:buClr>
                <a:srgbClr val="442C02"/>
              </a:buClr>
              <a:buSzPct val="100000"/>
              <a:defRPr/>
            </a:pPr>
            <a:r>
              <a:rPr lang="cs-CZ" sz="2000" b="1" spc="100" dirty="0" smtClean="0">
                <a:solidFill>
                  <a:srgbClr val="442C02"/>
                </a:solidFill>
                <a:cs typeface="Calibri" panose="020F0502020204030204" pitchFamily="34" charset="0"/>
              </a:rPr>
              <a:t>→ → → </a:t>
            </a:r>
            <a:r>
              <a:rPr lang="cs-CZ" sz="2000" b="1" spc="100" dirty="0">
                <a:solidFill>
                  <a:srgbClr val="442C02"/>
                </a:solidFill>
                <a:cs typeface="Calibri" panose="020F0502020204030204" pitchFamily="34" charset="0"/>
              </a:rPr>
              <a:t>→</a:t>
            </a:r>
            <a:r>
              <a:rPr lang="cs-CZ" sz="2000" b="1" spc="100" dirty="0" smtClean="0">
                <a:solidFill>
                  <a:srgbClr val="442C02"/>
                </a:solidFill>
                <a:cs typeface="Calibri" panose="020F0502020204030204" pitchFamily="34" charset="0"/>
              </a:rPr>
              <a:t> </a:t>
            </a:r>
          </a:p>
          <a:p>
            <a:pPr marL="342900" lvl="0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000" b="1" dirty="0">
                <a:solidFill>
                  <a:srgbClr val="442C02"/>
                </a:solidFill>
              </a:rPr>
              <a:t>Edukace kulinárního dědictví u studentů, pracovníků z praxe a veřejnosti s cílem vnímání kulinárních tradic, rozvoje národní gastronomie a cestovního ruchu.</a:t>
            </a:r>
          </a:p>
          <a:p>
            <a:pPr marL="342900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000" b="1" dirty="0" smtClean="0">
                <a:solidFill>
                  <a:srgbClr val="442C02"/>
                </a:solidFill>
              </a:rPr>
              <a:t>Možnosti </a:t>
            </a:r>
            <a:r>
              <a:rPr lang="cs-CZ" sz="2000" b="1" dirty="0">
                <a:solidFill>
                  <a:srgbClr val="442C02"/>
                </a:solidFill>
              </a:rPr>
              <a:t>implementace původních receptur do současné regionální praxe s cílem jejich uchování jako kulturních hodnot.</a:t>
            </a:r>
          </a:p>
          <a:p>
            <a:pPr marL="342900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cs-CZ" b="1" dirty="0">
              <a:solidFill>
                <a:srgbClr val="442C02"/>
              </a:solidFill>
            </a:endParaRPr>
          </a:p>
          <a:p>
            <a:pPr marL="396000" lvl="1" algn="l">
              <a:spcBef>
                <a:spcPts val="600"/>
              </a:spcBef>
              <a:buClr>
                <a:srgbClr val="442C02"/>
              </a:buClr>
              <a:buSzPct val="100000"/>
              <a:defRPr/>
            </a:pPr>
            <a:endParaRPr lang="cs-CZ" b="1" spc="100" dirty="0" smtClean="0">
              <a:solidFill>
                <a:srgbClr val="442C02"/>
              </a:solidFill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BEDA42-AA6C-423F-9846-47B73B14FC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216000"/>
            <a:ext cx="1410970" cy="12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7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 txBox="1">
            <a:spLocks/>
          </p:cNvSpPr>
          <p:nvPr/>
        </p:nvSpPr>
        <p:spPr>
          <a:xfrm>
            <a:off x="0" y="216000"/>
            <a:ext cx="12168000" cy="1044352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-100" normalizeH="0" baseline="0" noProof="0" dirty="0" smtClean="0">
                <a:ln w="3200">
                  <a:solidFill>
                    <a:srgbClr val="04398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6945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j-ea"/>
                <a:cs typeface="+mj-cs"/>
              </a:rPr>
              <a:t>Kulinární dědictví a workshop</a:t>
            </a:r>
            <a:endParaRPr kumimoji="0" lang="en-GB" sz="4800" b="1" i="0" u="none" strike="noStrike" kern="1200" cap="none" spc="-100" normalizeH="0" baseline="0" noProof="0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6945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/>
              <a:ea typeface="+mj-ea"/>
              <a:cs typeface="+mj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04000" y="1404000"/>
            <a:ext cx="11664000" cy="511256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2C02"/>
              </a:buClr>
              <a:buSzPct val="100000"/>
              <a:tabLst/>
              <a:defRPr/>
            </a:pPr>
            <a:r>
              <a:rPr lang="cs-CZ" b="1" dirty="0" smtClean="0">
                <a:solidFill>
                  <a:srgbClr val="442C02"/>
                </a:solidFill>
              </a:rPr>
              <a:t>Kulinární dědictví je pomíjivé, na pomezí mezi hmotným a nehmotným dědictvím</a:t>
            </a:r>
          </a:p>
          <a:p>
            <a:pPr marL="342900" lvl="0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rgbClr val="442C02"/>
                </a:solidFill>
              </a:rPr>
              <a:t>Národnostní složení obyvatelstva</a:t>
            </a:r>
          </a:p>
          <a:p>
            <a:pPr marL="342900" lvl="0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rgbClr val="442C02"/>
                </a:solidFill>
              </a:rPr>
              <a:t>Výměna obyvatel po druhé světové válce (vysídlení, dosídlení)</a:t>
            </a:r>
            <a:endParaRPr lang="cs-CZ" b="1" dirty="0">
              <a:solidFill>
                <a:srgbClr val="442C02"/>
              </a:solidFill>
              <a:cs typeface="Calibri" panose="020F0502020204030204" pitchFamily="34" charset="0"/>
            </a:endParaRPr>
          </a:p>
          <a:p>
            <a:pPr marL="360000" lvl="0" algn="l">
              <a:buClr>
                <a:srgbClr val="442C02"/>
              </a:buClr>
              <a:buSzPct val="100000"/>
              <a:defRPr/>
            </a:pPr>
            <a:r>
              <a:rPr lang="cs-CZ" b="1" dirty="0" smtClean="0">
                <a:solidFill>
                  <a:srgbClr val="442C02"/>
                </a:solidFill>
              </a:rPr>
              <a:t>----</a:t>
            </a:r>
            <a:endParaRPr lang="cs-CZ" b="1" dirty="0">
              <a:solidFill>
                <a:srgbClr val="442C02"/>
              </a:solidFill>
            </a:endParaRPr>
          </a:p>
          <a:p>
            <a:pPr marL="342900" lvl="0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rgbClr val="442C02"/>
                </a:solidFill>
              </a:rPr>
              <a:t>Kuchařské knihy, receptáře, recepty</a:t>
            </a:r>
          </a:p>
          <a:p>
            <a:pPr marL="342900" lvl="0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dirty="0">
                <a:solidFill>
                  <a:srgbClr val="442C02"/>
                </a:solidFill>
              </a:rPr>
              <a:t>Orální výpovědi</a:t>
            </a:r>
            <a:r>
              <a:rPr lang="cs-CZ" dirty="0">
                <a:solidFill>
                  <a:srgbClr val="442C02"/>
                </a:solidFill>
              </a:rPr>
              <a:t> </a:t>
            </a:r>
          </a:p>
          <a:p>
            <a:pPr marL="360000" lvl="0" algn="l">
              <a:buClr>
                <a:srgbClr val="442C02"/>
              </a:buClr>
              <a:buSzPct val="100000"/>
              <a:defRPr/>
            </a:pPr>
            <a:r>
              <a:rPr lang="cs-CZ" b="1" dirty="0" smtClean="0">
                <a:solidFill>
                  <a:srgbClr val="442C02"/>
                </a:solidFill>
              </a:rPr>
              <a:t>----</a:t>
            </a:r>
            <a:endParaRPr lang="cs-CZ" b="1" dirty="0">
              <a:solidFill>
                <a:srgbClr val="442C02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b="1" dirty="0" smtClean="0">
                <a:solidFill>
                  <a:srgbClr val="442C02"/>
                </a:solidFill>
              </a:rPr>
              <a:t>Jednotlivé </a:t>
            </a:r>
            <a:r>
              <a:rPr lang="cs-CZ" b="1" dirty="0" smtClean="0">
                <a:solidFill>
                  <a:srgbClr val="442C02"/>
                </a:solidFill>
              </a:rPr>
              <a:t>ingredience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b="1" dirty="0" smtClean="0">
                <a:solidFill>
                  <a:srgbClr val="442C02"/>
                </a:solidFill>
              </a:rPr>
              <a:t>Technologický postup přípravy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cs-CZ" b="1" dirty="0" smtClean="0">
                <a:solidFill>
                  <a:srgbClr val="442C02"/>
                </a:solidFill>
              </a:rPr>
              <a:t>Jednotlivé složky uceleného </a:t>
            </a:r>
            <a:r>
              <a:rPr lang="cs-CZ" b="1" dirty="0" smtClean="0">
                <a:solidFill>
                  <a:srgbClr val="442C02"/>
                </a:solidFill>
              </a:rPr>
              <a:t>pokrmu</a:t>
            </a:r>
            <a:endParaRPr lang="cs-CZ" b="1" dirty="0" smtClean="0">
              <a:solidFill>
                <a:srgbClr val="442C02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BEDA42-AA6C-423F-9846-47B73B14FC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216000"/>
            <a:ext cx="1410970" cy="12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1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 txBox="1">
            <a:spLocks/>
          </p:cNvSpPr>
          <p:nvPr/>
        </p:nvSpPr>
        <p:spPr>
          <a:xfrm>
            <a:off x="0" y="216000"/>
            <a:ext cx="12168000" cy="1044352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-100" normalizeH="0" baseline="0" noProof="0" dirty="0" smtClean="0">
                <a:ln w="3200">
                  <a:solidFill>
                    <a:srgbClr val="04398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6945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/>
                <a:ea typeface="+mj-ea"/>
                <a:cs typeface="+mj-cs"/>
              </a:rPr>
              <a:t>Slezské kulinární reminiscence</a:t>
            </a:r>
            <a:endParaRPr kumimoji="0" lang="en-GB" sz="4800" b="1" i="0" u="none" strike="noStrike" kern="1200" cap="none" spc="-100" normalizeH="0" baseline="0" noProof="0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6945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/>
              <a:ea typeface="+mj-ea"/>
              <a:cs typeface="+mj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04000" y="1404000"/>
            <a:ext cx="11664000" cy="511256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100" normalizeH="0" baseline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Plánovaný program workshopu</a:t>
            </a:r>
          </a:p>
          <a:p>
            <a:pPr marL="800100" lvl="1" indent="-342900" algn="l">
              <a:spcBef>
                <a:spcPts val="6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cs-CZ" b="1" i="0" u="none" strike="noStrike" kern="1200" cap="none" spc="100" normalizeH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Teoretická</a:t>
            </a:r>
            <a:r>
              <a:rPr kumimoji="0" lang="cs-CZ" b="1" i="0" u="none" strike="noStrike" kern="1200" cap="none" spc="100" normalizeH="0" baseline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část – představení slezského kulinárního dědictví</a:t>
            </a:r>
          </a:p>
          <a:p>
            <a:pPr marL="792000" lvl="1" algn="l">
              <a:spcBef>
                <a:spcPts val="0"/>
              </a:spcBef>
              <a:buClr>
                <a:srgbClr val="442C02"/>
              </a:buClr>
              <a:buSzPct val="100000"/>
              <a:defRPr/>
            </a:pPr>
            <a:r>
              <a:rPr kumimoji="0" lang="cs-CZ" sz="2000" b="1" i="0" u="none" strike="noStrike" kern="1200" cap="none" normalizeH="0" baseline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(</a:t>
            </a:r>
            <a:r>
              <a:rPr kumimoji="0" lang="cs-CZ" sz="2000" b="1" i="0" u="none" strike="noStrike" kern="1200" cap="none" normalizeH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aktuální</a:t>
            </a:r>
            <a:r>
              <a:rPr kumimoji="0" lang="cs-CZ" sz="2000" b="1" i="0" u="none" strike="noStrike" kern="1200" cap="none" normalizeH="0" baseline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výsledky interdisciplinárního výzkumu)</a:t>
            </a:r>
            <a:endParaRPr kumimoji="0" lang="cs-CZ" b="1" i="0" u="none" strike="noStrike" kern="1200" cap="none" normalizeH="0" baseline="0" noProof="0" dirty="0" smtClean="0">
              <a:ln>
                <a:noFill/>
              </a:ln>
              <a:solidFill>
                <a:srgbClr val="442C02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800100" lvl="1" indent="-342900" algn="l">
              <a:spcBef>
                <a:spcPts val="6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cs-CZ" b="1" i="0" u="none" strike="noStrike" kern="1200" cap="none" spc="100" normalizeH="0" baseline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Prezentace </a:t>
            </a:r>
            <a:r>
              <a:rPr lang="cs-CZ" sz="2400" b="1" dirty="0" smtClean="0">
                <a:solidFill>
                  <a:srgbClr val="442C02"/>
                </a:solidFill>
              </a:rPr>
              <a:t>ochutnávek</a:t>
            </a:r>
          </a:p>
          <a:p>
            <a:pPr marL="800100" lvl="1" indent="-342900" algn="l">
              <a:spcBef>
                <a:spcPts val="6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400" b="1" dirty="0" smtClean="0">
                <a:solidFill>
                  <a:srgbClr val="442C02"/>
                </a:solidFill>
              </a:rPr>
              <a:t>Praktická část – příprava vybraných pokrmů jednotlivých </a:t>
            </a:r>
            <a:r>
              <a:rPr lang="cs-CZ" sz="2400" b="1" dirty="0" err="1" smtClean="0">
                <a:solidFill>
                  <a:srgbClr val="442C02"/>
                </a:solidFill>
              </a:rPr>
              <a:t>subregionů</a:t>
            </a:r>
            <a:r>
              <a:rPr lang="cs-CZ" sz="2400" b="1" dirty="0" smtClean="0">
                <a:solidFill>
                  <a:srgbClr val="442C02"/>
                </a:solidFill>
              </a:rPr>
              <a:t> Slezska v jeho historickém rozsahu</a:t>
            </a:r>
            <a:endParaRPr lang="de-DE" sz="2400" b="1" dirty="0">
              <a:solidFill>
                <a:srgbClr val="442C02"/>
              </a:solidFill>
            </a:endParaRPr>
          </a:p>
          <a:p>
            <a:pPr marL="800100" lvl="1" indent="-342900" algn="l">
              <a:spcBef>
                <a:spcPts val="6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kumimoji="0" lang="cs-CZ" b="1" i="0" u="none" strike="noStrike" kern="1200" cap="none" spc="100" normalizeH="0" baseline="0" noProof="0" dirty="0">
              <a:ln>
                <a:noFill/>
              </a:ln>
              <a:solidFill>
                <a:srgbClr val="442C02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100" normalizeH="0" baseline="0" noProof="0" dirty="0" smtClean="0">
                <a:ln>
                  <a:noFill/>
                </a:ln>
                <a:solidFill>
                  <a:srgbClr val="442C02"/>
                </a:solidFill>
                <a:effectLst/>
                <a:uLnTx/>
                <a:uFillTx/>
                <a:latin typeface="Constantia"/>
              </a:rPr>
              <a:t>Modifikovaný program</a:t>
            </a:r>
          </a:p>
          <a:p>
            <a:pPr marL="800100" lvl="1" indent="-342900" algn="l">
              <a:spcBef>
                <a:spcPts val="6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dirty="0" smtClean="0">
                <a:solidFill>
                  <a:srgbClr val="442C02"/>
                </a:solidFill>
              </a:rPr>
              <a:t>Záznam experimentálního workshopu</a:t>
            </a:r>
          </a:p>
          <a:p>
            <a:pPr marL="792000" lvl="1" algn="l">
              <a:spcBef>
                <a:spcPts val="0"/>
              </a:spcBef>
              <a:buClr>
                <a:srgbClr val="442C02"/>
              </a:buClr>
              <a:buSzPct val="100000"/>
              <a:defRPr/>
            </a:pPr>
            <a:r>
              <a:rPr lang="cs-CZ" sz="2000" b="1" dirty="0" smtClean="0">
                <a:solidFill>
                  <a:srgbClr val="442C02"/>
                </a:solidFill>
              </a:rPr>
              <a:t>(ověření receptur </a:t>
            </a:r>
            <a:r>
              <a:rPr lang="cs-CZ" sz="2000" b="1" dirty="0">
                <a:solidFill>
                  <a:srgbClr val="442C02"/>
                </a:solidFill>
              </a:rPr>
              <a:t>a </a:t>
            </a:r>
            <a:r>
              <a:rPr lang="cs-CZ" sz="2000" b="1" dirty="0" smtClean="0">
                <a:solidFill>
                  <a:srgbClr val="442C02"/>
                </a:solidFill>
              </a:rPr>
              <a:t>technologií </a:t>
            </a:r>
            <a:r>
              <a:rPr lang="cs-CZ" sz="2000" b="1" dirty="0">
                <a:solidFill>
                  <a:srgbClr val="442C02"/>
                </a:solidFill>
              </a:rPr>
              <a:t>pro </a:t>
            </a:r>
            <a:r>
              <a:rPr lang="cs-CZ" sz="2000" b="1" dirty="0" smtClean="0">
                <a:solidFill>
                  <a:srgbClr val="442C02"/>
                </a:solidFill>
              </a:rPr>
              <a:t>přípravu</a:t>
            </a:r>
          </a:p>
          <a:p>
            <a:pPr marL="792000" lvl="1" algn="l">
              <a:spcBef>
                <a:spcPts val="0"/>
              </a:spcBef>
              <a:buClr>
                <a:srgbClr val="442C02"/>
              </a:buClr>
              <a:buSzPct val="100000"/>
              <a:defRPr/>
            </a:pPr>
            <a:r>
              <a:rPr lang="cs-CZ" sz="2000" b="1" dirty="0" smtClean="0">
                <a:solidFill>
                  <a:srgbClr val="442C02"/>
                </a:solidFill>
              </a:rPr>
              <a:t>  maximálně </a:t>
            </a:r>
            <a:r>
              <a:rPr lang="cs-CZ" sz="2000" b="1" dirty="0">
                <a:solidFill>
                  <a:srgbClr val="442C02"/>
                </a:solidFill>
              </a:rPr>
              <a:t>věrných tradičních </a:t>
            </a:r>
            <a:r>
              <a:rPr lang="cs-CZ" sz="2000" b="1" dirty="0" smtClean="0">
                <a:solidFill>
                  <a:srgbClr val="442C02"/>
                </a:solidFill>
              </a:rPr>
              <a:t>pokrmů) </a:t>
            </a:r>
            <a:endParaRPr lang="de-DE" sz="2000" b="1" dirty="0">
              <a:solidFill>
                <a:srgbClr val="442C02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7A611">
                  <a:lumMod val="50000"/>
                </a:srgbClr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cs-CZ" sz="2400" b="1" i="0" u="none" strike="noStrike" kern="1200" cap="none" spc="100" normalizeH="0" baseline="0" noProof="0" dirty="0">
              <a:ln>
                <a:noFill/>
              </a:ln>
              <a:solidFill>
                <a:srgbClr val="442C02"/>
              </a:solidFill>
              <a:effectLst/>
              <a:uLnTx/>
              <a:uFillTx/>
              <a:latin typeface="Constantia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BEDA42-AA6C-423F-9846-47B73B14FC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216000"/>
            <a:ext cx="1410970" cy="120802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10000" t="6297" r="7667" b="9259"/>
          <a:stretch/>
        </p:blipFill>
        <p:spPr>
          <a:xfrm>
            <a:off x="7311343" y="3812675"/>
            <a:ext cx="3600000" cy="2076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80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 txBox="1">
            <a:spLocks/>
          </p:cNvSpPr>
          <p:nvPr/>
        </p:nvSpPr>
        <p:spPr>
          <a:xfrm>
            <a:off x="0" y="216000"/>
            <a:ext cx="12168000" cy="1044352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800" b="1" dirty="0" smtClean="0">
                <a:ln w="3200">
                  <a:solidFill>
                    <a:srgbClr val="04398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6945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Příkladové pokrmy</a:t>
            </a:r>
            <a:endParaRPr lang="en-GB" sz="4800" b="1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6945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04000" y="1404000"/>
            <a:ext cx="11664000" cy="511256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400" b="1" spc="0" dirty="0" smtClean="0">
                <a:solidFill>
                  <a:srgbClr val="442C02"/>
                </a:solidFill>
              </a:rPr>
              <a:t>Voděnka </a:t>
            </a:r>
            <a:r>
              <a:rPr lang="cs-CZ" sz="2400" b="1" spc="0" dirty="0">
                <a:solidFill>
                  <a:srgbClr val="442C02"/>
                </a:solidFill>
              </a:rPr>
              <a:t>/ </a:t>
            </a:r>
            <a:r>
              <a:rPr lang="cs-CZ" sz="2400" b="1" spc="0" dirty="0" err="1">
                <a:solidFill>
                  <a:srgbClr val="442C02"/>
                </a:solidFill>
              </a:rPr>
              <a:t>Brotka</a:t>
            </a:r>
            <a:r>
              <a:rPr lang="cs-CZ" sz="2400" b="1" spc="0" dirty="0">
                <a:solidFill>
                  <a:srgbClr val="442C02"/>
                </a:solidFill>
              </a:rPr>
              <a:t> </a:t>
            </a:r>
            <a:r>
              <a:rPr lang="cs-CZ" sz="2000" b="1" spc="0" dirty="0">
                <a:solidFill>
                  <a:srgbClr val="442C02"/>
                </a:solidFill>
              </a:rPr>
              <a:t>(Slezsko)</a:t>
            </a:r>
          </a:p>
          <a:p>
            <a:pPr marL="342900" lvl="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400" b="1" spc="0" dirty="0" err="1">
                <a:solidFill>
                  <a:srgbClr val="442C02"/>
                </a:solidFill>
              </a:rPr>
              <a:t>Bryja</a:t>
            </a:r>
            <a:r>
              <a:rPr lang="cs-CZ" sz="2400" b="1" spc="0" dirty="0">
                <a:solidFill>
                  <a:srgbClr val="442C02"/>
                </a:solidFill>
              </a:rPr>
              <a:t> </a:t>
            </a:r>
            <a:r>
              <a:rPr lang="cs-CZ" sz="2000" b="1" spc="0" dirty="0">
                <a:solidFill>
                  <a:srgbClr val="442C02"/>
                </a:solidFill>
              </a:rPr>
              <a:t>(Opavsko / Těšínsko</a:t>
            </a:r>
            <a:r>
              <a:rPr lang="cs-CZ" sz="2000" b="1" spc="0" dirty="0" smtClean="0">
                <a:solidFill>
                  <a:srgbClr val="442C02"/>
                </a:solidFill>
              </a:rPr>
              <a:t>)*</a:t>
            </a:r>
            <a:endParaRPr lang="cs-CZ" sz="2000" b="1" spc="0" dirty="0">
              <a:solidFill>
                <a:srgbClr val="442C02"/>
              </a:solidFill>
            </a:endParaRPr>
          </a:p>
          <a:p>
            <a:pPr marL="342900" lvl="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400" b="1" spc="0" dirty="0">
                <a:solidFill>
                  <a:srgbClr val="442C02"/>
                </a:solidFill>
              </a:rPr>
              <a:t>Vepřová pečeně / </a:t>
            </a:r>
            <a:r>
              <a:rPr lang="cs-CZ" sz="2400" b="1" spc="0" dirty="0" err="1">
                <a:solidFill>
                  <a:srgbClr val="442C02"/>
                </a:solidFill>
              </a:rPr>
              <a:t>Schweinebraten</a:t>
            </a:r>
            <a:r>
              <a:rPr lang="cs-CZ" sz="2400" b="1" spc="0" dirty="0">
                <a:solidFill>
                  <a:srgbClr val="442C02"/>
                </a:solidFill>
              </a:rPr>
              <a:t> </a:t>
            </a:r>
            <a:r>
              <a:rPr lang="cs-CZ" sz="2000" b="1" spc="0" dirty="0">
                <a:solidFill>
                  <a:srgbClr val="442C02"/>
                </a:solidFill>
              </a:rPr>
              <a:t>(Slezsko)</a:t>
            </a:r>
          </a:p>
          <a:p>
            <a:pPr marL="342900" lvl="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400" b="1" spc="0" dirty="0">
                <a:solidFill>
                  <a:srgbClr val="442C02"/>
                </a:solidFill>
              </a:rPr>
              <a:t>Slezská vánoční omáčka, bílá klobása / </a:t>
            </a:r>
            <a:r>
              <a:rPr lang="cs-CZ" sz="2400" b="1" spc="0" dirty="0" err="1">
                <a:solidFill>
                  <a:srgbClr val="442C02"/>
                </a:solidFill>
              </a:rPr>
              <a:t>Weinachtstunke</a:t>
            </a:r>
            <a:r>
              <a:rPr lang="cs-CZ" sz="2400" b="1" spc="0" dirty="0">
                <a:solidFill>
                  <a:srgbClr val="442C02"/>
                </a:solidFill>
              </a:rPr>
              <a:t>, </a:t>
            </a:r>
            <a:r>
              <a:rPr lang="cs-CZ" sz="2400" b="1" spc="0" dirty="0" err="1">
                <a:solidFill>
                  <a:srgbClr val="442C02"/>
                </a:solidFill>
              </a:rPr>
              <a:t>Schläsche</a:t>
            </a:r>
            <a:r>
              <a:rPr lang="cs-CZ" sz="2400" b="1" spc="0" dirty="0">
                <a:solidFill>
                  <a:srgbClr val="442C02"/>
                </a:solidFill>
              </a:rPr>
              <a:t> </a:t>
            </a:r>
            <a:r>
              <a:rPr lang="cs-CZ" sz="2400" b="1" spc="0" dirty="0" err="1">
                <a:solidFill>
                  <a:srgbClr val="442C02"/>
                </a:solidFill>
              </a:rPr>
              <a:t>Weißwurst</a:t>
            </a:r>
            <a:r>
              <a:rPr lang="cs-CZ" sz="2400" b="1" spc="0" dirty="0">
                <a:solidFill>
                  <a:srgbClr val="442C02"/>
                </a:solidFill>
              </a:rPr>
              <a:t> </a:t>
            </a:r>
            <a:r>
              <a:rPr lang="cs-CZ" sz="2000" b="1" spc="0" dirty="0">
                <a:solidFill>
                  <a:srgbClr val="442C02"/>
                </a:solidFill>
              </a:rPr>
              <a:t>(Dolní Slezsko)</a:t>
            </a:r>
          </a:p>
          <a:p>
            <a:pPr marL="342900" lvl="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400" b="1" spc="0" dirty="0">
                <a:solidFill>
                  <a:srgbClr val="442C02"/>
                </a:solidFill>
              </a:rPr>
              <a:t>Slezská vánoční omáčka / </a:t>
            </a:r>
            <a:r>
              <a:rPr lang="cs-CZ" sz="2400" b="1" spc="0" dirty="0" err="1">
                <a:solidFill>
                  <a:srgbClr val="442C02"/>
                </a:solidFill>
              </a:rPr>
              <a:t>Vilijová</a:t>
            </a:r>
            <a:r>
              <a:rPr lang="cs-CZ" sz="2400" b="1" spc="0" dirty="0">
                <a:solidFill>
                  <a:srgbClr val="442C02"/>
                </a:solidFill>
              </a:rPr>
              <a:t> mačka </a:t>
            </a:r>
            <a:r>
              <a:rPr lang="cs-CZ" sz="2000" b="1" spc="0" dirty="0">
                <a:solidFill>
                  <a:srgbClr val="442C02"/>
                </a:solidFill>
              </a:rPr>
              <a:t>(Hlučínsko</a:t>
            </a:r>
            <a:r>
              <a:rPr lang="cs-CZ" sz="2000" b="1" spc="0" dirty="0" smtClean="0">
                <a:solidFill>
                  <a:srgbClr val="442C02"/>
                </a:solidFill>
              </a:rPr>
              <a:t>) *</a:t>
            </a:r>
            <a:endParaRPr lang="cs-CZ" sz="2000" b="1" spc="0" dirty="0">
              <a:solidFill>
                <a:srgbClr val="442C02"/>
              </a:solidFill>
            </a:endParaRPr>
          </a:p>
          <a:p>
            <a:pPr marL="342900" lvl="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400" b="1" spc="0" dirty="0">
                <a:solidFill>
                  <a:srgbClr val="442C02"/>
                </a:solidFill>
              </a:rPr>
              <a:t>Koláč se zelnou nádivkou </a:t>
            </a:r>
            <a:r>
              <a:rPr lang="cs-CZ" sz="2000" b="1" spc="0" dirty="0">
                <a:solidFill>
                  <a:srgbClr val="442C02"/>
                </a:solidFill>
              </a:rPr>
              <a:t>(Hlučínsko, Opavsko)</a:t>
            </a:r>
          </a:p>
          <a:p>
            <a:pPr marL="360000" lvl="0" algn="l">
              <a:spcBef>
                <a:spcPts val="300"/>
              </a:spcBef>
              <a:buClr>
                <a:srgbClr val="442C02"/>
              </a:buClr>
              <a:buSzPct val="100000"/>
              <a:defRPr/>
            </a:pPr>
            <a:r>
              <a:rPr lang="cs-CZ" sz="2400" b="1" spc="0" dirty="0">
                <a:solidFill>
                  <a:srgbClr val="442C02"/>
                </a:solidFill>
              </a:rPr>
              <a:t>----</a:t>
            </a:r>
          </a:p>
          <a:p>
            <a:pPr marL="342900" lvl="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400" b="1" spc="0" dirty="0">
                <a:solidFill>
                  <a:srgbClr val="442C02"/>
                </a:solidFill>
              </a:rPr>
              <a:t>Slezské nebe / </a:t>
            </a:r>
            <a:r>
              <a:rPr lang="cs-CZ" sz="2400" b="1" spc="0" dirty="0" err="1">
                <a:solidFill>
                  <a:srgbClr val="442C02"/>
                </a:solidFill>
              </a:rPr>
              <a:t>Schlesches</a:t>
            </a:r>
            <a:r>
              <a:rPr lang="cs-CZ" sz="2400" b="1" spc="0" dirty="0">
                <a:solidFill>
                  <a:srgbClr val="442C02"/>
                </a:solidFill>
              </a:rPr>
              <a:t> </a:t>
            </a:r>
            <a:r>
              <a:rPr lang="cs-CZ" sz="2400" b="1" spc="0" dirty="0" err="1">
                <a:solidFill>
                  <a:srgbClr val="442C02"/>
                </a:solidFill>
              </a:rPr>
              <a:t>Himmelreich</a:t>
            </a:r>
            <a:r>
              <a:rPr lang="cs-CZ" sz="2400" b="1" spc="0" dirty="0">
                <a:solidFill>
                  <a:srgbClr val="442C02"/>
                </a:solidFill>
              </a:rPr>
              <a:t> </a:t>
            </a:r>
            <a:r>
              <a:rPr lang="cs-CZ" sz="2000" b="1" spc="0" dirty="0">
                <a:solidFill>
                  <a:srgbClr val="442C02"/>
                </a:solidFill>
              </a:rPr>
              <a:t>(Dolní Slezsko a Kladsko)</a:t>
            </a:r>
          </a:p>
          <a:p>
            <a:pPr marL="342900" lvl="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400" b="1" spc="0" dirty="0">
                <a:solidFill>
                  <a:srgbClr val="442C02"/>
                </a:solidFill>
              </a:rPr>
              <a:t>Kynutý knedlík s cukrem a skořicí / </a:t>
            </a:r>
            <a:r>
              <a:rPr lang="cs-CZ" sz="2400" b="1" spc="0" dirty="0" err="1">
                <a:solidFill>
                  <a:srgbClr val="442C02"/>
                </a:solidFill>
              </a:rPr>
              <a:t>Hefenknödel</a:t>
            </a:r>
            <a:r>
              <a:rPr lang="cs-CZ" sz="2400" b="1" spc="0" dirty="0">
                <a:solidFill>
                  <a:srgbClr val="442C02"/>
                </a:solidFill>
              </a:rPr>
              <a:t> / </a:t>
            </a:r>
            <a:r>
              <a:rPr lang="cs-CZ" sz="2400" b="1" spc="0" dirty="0" err="1">
                <a:solidFill>
                  <a:srgbClr val="442C02"/>
                </a:solidFill>
              </a:rPr>
              <a:t>Hefenkloß</a:t>
            </a:r>
            <a:r>
              <a:rPr lang="cs-CZ" sz="2400" b="1" spc="0" dirty="0">
                <a:solidFill>
                  <a:srgbClr val="442C02"/>
                </a:solidFill>
              </a:rPr>
              <a:t> </a:t>
            </a:r>
            <a:r>
              <a:rPr lang="cs-CZ" sz="2000" b="1" spc="0" dirty="0">
                <a:solidFill>
                  <a:srgbClr val="442C02"/>
                </a:solidFill>
              </a:rPr>
              <a:t>(Horní Slezsko)</a:t>
            </a:r>
          </a:p>
          <a:p>
            <a:pPr marL="342900" lvl="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400" b="1" spc="0" dirty="0">
                <a:solidFill>
                  <a:srgbClr val="442C02"/>
                </a:solidFill>
              </a:rPr>
              <a:t>Koláč na plech </a:t>
            </a:r>
            <a:r>
              <a:rPr lang="cs-CZ" sz="2400" b="1" spc="0" dirty="0" smtClean="0">
                <a:solidFill>
                  <a:srgbClr val="442C02"/>
                </a:solidFill>
              </a:rPr>
              <a:t>– </a:t>
            </a:r>
            <a:r>
              <a:rPr lang="cs-CZ" sz="2400" b="1" spc="0" dirty="0" err="1" smtClean="0">
                <a:solidFill>
                  <a:srgbClr val="442C02"/>
                </a:solidFill>
              </a:rPr>
              <a:t>Śląski</a:t>
            </a:r>
            <a:r>
              <a:rPr lang="cs-CZ" sz="2400" b="1" spc="0" dirty="0" smtClean="0">
                <a:solidFill>
                  <a:srgbClr val="442C02"/>
                </a:solidFill>
              </a:rPr>
              <a:t> </a:t>
            </a:r>
            <a:r>
              <a:rPr lang="cs-CZ" sz="2400" b="1" spc="0" dirty="0" err="1">
                <a:solidFill>
                  <a:srgbClr val="442C02"/>
                </a:solidFill>
              </a:rPr>
              <a:t>kołocz</a:t>
            </a:r>
            <a:r>
              <a:rPr lang="cs-CZ" sz="2400" b="1" spc="0" dirty="0">
                <a:solidFill>
                  <a:srgbClr val="442C02"/>
                </a:solidFill>
              </a:rPr>
              <a:t> / </a:t>
            </a:r>
            <a:r>
              <a:rPr lang="cs-CZ" sz="2400" b="1" spc="0" dirty="0" err="1">
                <a:solidFill>
                  <a:srgbClr val="442C02"/>
                </a:solidFill>
              </a:rPr>
              <a:t>Streuselkuchen</a:t>
            </a:r>
            <a:r>
              <a:rPr lang="cs-CZ" sz="2400" b="1" spc="0" dirty="0">
                <a:solidFill>
                  <a:srgbClr val="442C02"/>
                </a:solidFill>
              </a:rPr>
              <a:t> </a:t>
            </a:r>
            <a:r>
              <a:rPr lang="cs-CZ" sz="2000" b="1" spc="0" dirty="0" smtClean="0">
                <a:solidFill>
                  <a:srgbClr val="442C02"/>
                </a:solidFill>
              </a:rPr>
              <a:t>(Slezsko – Slezsko / </a:t>
            </a:r>
            <a:r>
              <a:rPr lang="cs-CZ" sz="2000" b="1" spc="0" dirty="0">
                <a:solidFill>
                  <a:srgbClr val="442C02"/>
                </a:solidFill>
              </a:rPr>
              <a:t>Dolní Slezsko</a:t>
            </a:r>
            <a:r>
              <a:rPr lang="cs-CZ" sz="2000" b="1" spc="0" dirty="0" smtClean="0">
                <a:solidFill>
                  <a:srgbClr val="442C02"/>
                </a:solidFill>
              </a:rPr>
              <a:t>) *</a:t>
            </a:r>
            <a:endParaRPr lang="cs-CZ" sz="2000" b="1" spc="0" dirty="0">
              <a:solidFill>
                <a:srgbClr val="442C02"/>
              </a:solidFill>
            </a:endParaRPr>
          </a:p>
          <a:p>
            <a:pPr marL="342900" lvl="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400" b="1" spc="0" dirty="0" err="1">
                <a:solidFill>
                  <a:srgbClr val="442C02"/>
                </a:solidFill>
              </a:rPr>
              <a:t>Šimlena</a:t>
            </a:r>
            <a:r>
              <a:rPr lang="cs-CZ" sz="2400" b="1" spc="0" dirty="0">
                <a:solidFill>
                  <a:srgbClr val="442C02"/>
                </a:solidFill>
              </a:rPr>
              <a:t> </a:t>
            </a:r>
            <a:r>
              <a:rPr lang="cs-CZ" sz="2000" b="1" spc="0" dirty="0">
                <a:solidFill>
                  <a:srgbClr val="442C02"/>
                </a:solidFill>
              </a:rPr>
              <a:t>(Opavsko</a:t>
            </a:r>
            <a:r>
              <a:rPr lang="cs-CZ" sz="2000" b="1" spc="0" dirty="0" smtClean="0">
                <a:solidFill>
                  <a:srgbClr val="442C02"/>
                </a:solidFill>
              </a:rPr>
              <a:t>) *</a:t>
            </a:r>
            <a:endParaRPr lang="cs-CZ" sz="2000" b="1" spc="0" dirty="0">
              <a:solidFill>
                <a:srgbClr val="442C02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BEDA42-AA6C-423F-9846-47B73B14FC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b="16862"/>
          <a:stretch/>
        </p:blipFill>
        <p:spPr>
          <a:xfrm>
            <a:off x="10728000" y="216000"/>
            <a:ext cx="1410970" cy="12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8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504000" y="1403999"/>
            <a:ext cx="11664000" cy="5183614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800" b="1" spc="0" dirty="0" smtClean="0">
                <a:solidFill>
                  <a:srgbClr val="442C02"/>
                </a:solidFill>
              </a:rPr>
              <a:t>Voděnka / </a:t>
            </a:r>
            <a:r>
              <a:rPr lang="cs-CZ" sz="2800" b="1" dirty="0" err="1" smtClean="0">
                <a:solidFill>
                  <a:srgbClr val="442C02"/>
                </a:solidFill>
              </a:rPr>
              <a:t>Brotka</a:t>
            </a:r>
            <a:endParaRPr lang="cs-CZ" sz="2800" b="1" dirty="0" smtClean="0">
              <a:solidFill>
                <a:srgbClr val="442C02"/>
              </a:solidFill>
            </a:endParaRPr>
          </a:p>
          <a:p>
            <a:pPr marL="800100" lvl="1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spc="0" dirty="0" smtClean="0">
                <a:solidFill>
                  <a:srgbClr val="442C02"/>
                </a:solidFill>
              </a:rPr>
              <a:t>Jednoduchá polévka</a:t>
            </a:r>
          </a:p>
          <a:p>
            <a:pPr marL="800100" lvl="1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spc="0" dirty="0" smtClean="0">
                <a:solidFill>
                  <a:srgbClr val="442C02"/>
                </a:solidFill>
              </a:rPr>
              <a:t>Horká voda, opražený chleba, česnek</a:t>
            </a:r>
          </a:p>
          <a:p>
            <a:pPr marL="34290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cs-CZ" sz="2800" b="1" dirty="0" smtClean="0">
              <a:solidFill>
                <a:srgbClr val="442C02"/>
              </a:solidFill>
            </a:endParaRPr>
          </a:p>
          <a:p>
            <a:pPr marL="34290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800" b="1" dirty="0" err="1" smtClean="0">
                <a:solidFill>
                  <a:srgbClr val="442C02"/>
                </a:solidFill>
              </a:rPr>
              <a:t>Schweinebraten</a:t>
            </a:r>
            <a:endParaRPr lang="cs-CZ" sz="2800" b="1" dirty="0" smtClean="0">
              <a:solidFill>
                <a:srgbClr val="442C02"/>
              </a:solidFill>
            </a:endParaRPr>
          </a:p>
          <a:p>
            <a:pPr marL="800100" lvl="1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spc="0" dirty="0" smtClean="0">
                <a:solidFill>
                  <a:srgbClr val="442C02"/>
                </a:solidFill>
              </a:rPr>
              <a:t>Vepřová </a:t>
            </a:r>
            <a:r>
              <a:rPr lang="cs-CZ" b="1" spc="0" dirty="0">
                <a:solidFill>
                  <a:srgbClr val="442C02"/>
                </a:solidFill>
              </a:rPr>
              <a:t>pečeně (bůček)</a:t>
            </a:r>
          </a:p>
          <a:p>
            <a:pPr marL="800100" lvl="1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spc="0" dirty="0">
                <a:solidFill>
                  <a:srgbClr val="442C02"/>
                </a:solidFill>
              </a:rPr>
              <a:t>Slezský knedlík, kysané </a:t>
            </a:r>
            <a:r>
              <a:rPr lang="cs-CZ" b="1" spc="0" dirty="0" smtClean="0">
                <a:solidFill>
                  <a:srgbClr val="442C02"/>
                </a:solidFill>
              </a:rPr>
              <a:t>zelí</a:t>
            </a:r>
          </a:p>
          <a:p>
            <a:pPr marL="34290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cs-CZ" sz="2800" b="1" dirty="0" smtClean="0">
              <a:solidFill>
                <a:srgbClr val="442C02"/>
              </a:solidFill>
            </a:endParaRPr>
          </a:p>
          <a:p>
            <a:pPr marL="34290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sz="2800" b="1" dirty="0" err="1" smtClean="0">
                <a:solidFill>
                  <a:srgbClr val="442C02"/>
                </a:solidFill>
              </a:rPr>
              <a:t>Śląski</a:t>
            </a:r>
            <a:r>
              <a:rPr lang="cs-CZ" sz="2800" b="1" dirty="0" smtClean="0">
                <a:solidFill>
                  <a:srgbClr val="442C02"/>
                </a:solidFill>
              </a:rPr>
              <a:t> </a:t>
            </a:r>
            <a:r>
              <a:rPr lang="cs-CZ" sz="2800" b="1" dirty="0" err="1" smtClean="0">
                <a:solidFill>
                  <a:srgbClr val="442C02"/>
                </a:solidFill>
              </a:rPr>
              <a:t>kołocz</a:t>
            </a:r>
            <a:endParaRPr lang="cs-CZ" sz="2800" b="1" dirty="0" smtClean="0">
              <a:solidFill>
                <a:srgbClr val="442C02"/>
              </a:solidFill>
            </a:endParaRPr>
          </a:p>
          <a:p>
            <a:pPr marL="800100" lvl="1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spc="0" dirty="0" smtClean="0">
                <a:solidFill>
                  <a:srgbClr val="442C02"/>
                </a:solidFill>
              </a:rPr>
              <a:t>Koláč </a:t>
            </a:r>
            <a:r>
              <a:rPr lang="cs-CZ" b="1" spc="0" dirty="0">
                <a:solidFill>
                  <a:srgbClr val="442C02"/>
                </a:solidFill>
              </a:rPr>
              <a:t>na plech</a:t>
            </a:r>
          </a:p>
          <a:p>
            <a:pPr marL="800100" lvl="1" indent="-342900" algn="l"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cs-CZ" b="1" spc="0" dirty="0">
                <a:solidFill>
                  <a:srgbClr val="442C02"/>
                </a:solidFill>
              </a:rPr>
              <a:t>Kynuté těsto, nádivka, posypka</a:t>
            </a:r>
          </a:p>
          <a:p>
            <a:pPr marL="34290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GB" sz="2400" b="1" spc="-100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chemeClr val="bg1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cs-CZ" b="1" spc="0" dirty="0">
              <a:solidFill>
                <a:srgbClr val="442C02"/>
              </a:solidFill>
            </a:endParaRPr>
          </a:p>
          <a:p>
            <a:pPr marL="34290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GB" sz="2400" b="1" spc="-100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442C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algn="l">
              <a:spcBef>
                <a:spcPts val="300"/>
              </a:spcBef>
              <a:buClr>
                <a:srgbClr val="442C0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cs-CZ" b="1" spc="0" dirty="0" smtClean="0">
              <a:solidFill>
                <a:srgbClr val="442C02"/>
              </a:solidFill>
            </a:endParaRPr>
          </a:p>
        </p:txBody>
      </p:sp>
      <p:sp>
        <p:nvSpPr>
          <p:cNvPr id="7" name="Nadpis 2"/>
          <p:cNvSpPr txBox="1">
            <a:spLocks/>
          </p:cNvSpPr>
          <p:nvPr/>
        </p:nvSpPr>
        <p:spPr>
          <a:xfrm>
            <a:off x="0" y="216000"/>
            <a:ext cx="12168000" cy="1044352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68000"/>
            <a:r>
              <a:rPr lang="cs-CZ" sz="4800" b="1" dirty="0" smtClean="0">
                <a:ln w="3200">
                  <a:solidFill>
                    <a:srgbClr val="04398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6945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Slezsko</a:t>
            </a:r>
            <a:endParaRPr lang="en-GB" sz="4800" b="1" dirty="0">
              <a:ln w="3200">
                <a:solidFill>
                  <a:srgbClr val="043988">
                    <a:shade val="75000"/>
                    <a:alpha val="25000"/>
                  </a:srgbClr>
                </a:solidFill>
                <a:prstDash val="solid"/>
                <a:round/>
              </a:ln>
              <a:solidFill>
                <a:srgbClr val="6945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496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pír">
  <a:themeElements>
    <a:clrScheme name="Vlastní 3">
      <a:dk1>
        <a:srgbClr val="FBDB9F"/>
      </a:dk1>
      <a:lt1>
        <a:srgbClr val="FFFFFF"/>
      </a:lt1>
      <a:dk2>
        <a:srgbClr val="043988"/>
      </a:dk2>
      <a:lt2>
        <a:srgbClr val="92C2EB"/>
      </a:lt2>
      <a:accent1>
        <a:srgbClr val="836AAE"/>
      </a:accent1>
      <a:accent2>
        <a:srgbClr val="5DA577"/>
      </a:accent2>
      <a:accent3>
        <a:srgbClr val="678EB9"/>
      </a:accent3>
      <a:accent4>
        <a:srgbClr val="F7A611"/>
      </a:accent4>
      <a:accent5>
        <a:srgbClr val="A1AB38"/>
      </a:accent5>
      <a:accent6>
        <a:srgbClr val="C17790"/>
      </a:accent6>
      <a:hlink>
        <a:srgbClr val="DA5723"/>
      </a:hlink>
      <a:folHlink>
        <a:srgbClr val="226CA5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782</Words>
  <Application>Microsoft Office PowerPoint</Application>
  <PresentationFormat>Širokoúhlá obrazovka</PresentationFormat>
  <Paragraphs>144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Constantia</vt:lpstr>
      <vt:lpstr>Wingdings 2</vt:lpstr>
      <vt:lpstr>Motiv Office</vt:lpstr>
      <vt:lpstr>Papír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kor0003</dc:creator>
  <cp:lastModifiedBy>Radmila Dluhošová</cp:lastModifiedBy>
  <cp:revision>122</cp:revision>
  <dcterms:created xsi:type="dcterms:W3CDTF">2020-12-06T11:33:28Z</dcterms:created>
  <dcterms:modified xsi:type="dcterms:W3CDTF">2020-12-07T21:01:38Z</dcterms:modified>
</cp:coreProperties>
</file>