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0"/>
  </p:notesMasterIdLst>
  <p:sldIdLst>
    <p:sldId id="256" r:id="rId2"/>
    <p:sldId id="267" r:id="rId3"/>
    <p:sldId id="264" r:id="rId4"/>
    <p:sldId id="268" r:id="rId5"/>
    <p:sldId id="269" r:id="rId6"/>
    <p:sldId id="270" r:id="rId7"/>
    <p:sldId id="266" r:id="rId8"/>
    <p:sldId id="265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B53DAA00-796A-4766-A722-83D708C791F9}">
          <p14:sldIdLst>
            <p14:sldId id="256"/>
            <p14:sldId id="267"/>
            <p14:sldId id="264"/>
            <p14:sldId id="268"/>
            <p14:sldId id="269"/>
            <p14:sldId id="270"/>
            <p14:sldId id="266"/>
            <p14:sldId id="265"/>
          </p14:sldIdLst>
        </p14:section>
        <p14:section name="Oddíl bez názvu" id="{30A5C798-CE9D-42CB-BFA9-09773D8C5DE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990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>
      <p:cViewPr varScale="1">
        <p:scale>
          <a:sx n="151" d="100"/>
          <a:sy n="151" d="100"/>
        </p:scale>
        <p:origin x="228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cs-CZ" dirty="0">
                <a:solidFill>
                  <a:schemeClr val="tx1"/>
                </a:solidFill>
              </a:rPr>
              <a:t>Co si představujete pod pojmem typické jídlo české národní kuchyně?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vepřo knedlo zelo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0F-4A6B-B6EC-932CC54A1F31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svíčková omáčka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0F-4A6B-B6EC-932CC54A1F31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vepřový řízek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0F-4A6B-B6EC-932CC54A1F31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ovocné knedlíky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51000"/>
                    <a:satMod val="130000"/>
                  </a:schemeClr>
                </a:gs>
                <a:gs pos="80000">
                  <a:schemeClr val="accent4">
                    <a:shade val="93000"/>
                    <a:satMod val="130000"/>
                  </a:schemeClr>
                </a:gs>
                <a:gs pos="100000">
                  <a:schemeClr val="accent4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0F-4A6B-B6EC-932CC54A1F31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koprová omáčka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9C-4F7B-BDB6-E541663FAFA3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guláš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9C-4F7B-BDB6-E541663FAFA3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jiné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List1!$H$2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9C-4F7B-BDB6-E541663FAFA3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smažený sýr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hade val="51000"/>
                    <a:satMod val="130000"/>
                  </a:schemeClr>
                </a:gs>
                <a:gs pos="80000">
                  <a:schemeClr val="accent2">
                    <a:lumMod val="60000"/>
                    <a:shade val="93000"/>
                    <a:satMod val="130000"/>
                  </a:schemeClr>
                </a:gs>
                <a:gs pos="100000">
                  <a:schemeClr val="accent2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List1!$I$2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D9C-4F7B-BDB6-E541663FAFA3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pečené kuře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60000"/>
                    <a:shade val="51000"/>
                    <a:satMod val="130000"/>
                  </a:schemeClr>
                </a:gs>
                <a:gs pos="80000">
                  <a:schemeClr val="accent3">
                    <a:lumMod val="60000"/>
                    <a:shade val="93000"/>
                    <a:satMod val="130000"/>
                  </a:schemeClr>
                </a:gs>
                <a:gs pos="100000">
                  <a:schemeClr val="accent3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List1!$J$2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D9C-4F7B-BDB6-E541663FA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45612480"/>
        <c:axId val="745605408"/>
      </c:barChart>
      <c:catAx>
        <c:axId val="74561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5605408"/>
        <c:crosses val="autoZero"/>
        <c:auto val="1"/>
        <c:lblAlgn val="ctr"/>
        <c:lblOffset val="100"/>
        <c:noMultiLvlLbl val="0"/>
      </c:catAx>
      <c:valAx>
        <c:axId val="74560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5612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chemeClr val="tx1"/>
                </a:solidFill>
              </a:rPr>
              <a:t>Která z těchto jídel vaříte doma?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3.8921751968503941E-2"/>
          <c:y val="0.12942199803149607"/>
          <c:w val="0.92985958005249347"/>
          <c:h val="0.593289616141732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vepřo knedlo zelo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90-49D9-A327-65C64C645E0C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svíčková na smetaně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90-49D9-A327-65C64C645E0C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smažený řízek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F90-49D9-A327-65C64C645E0C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ovocné knedlíky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F90-49D9-A327-65C64C645E0C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90-49D9-A327-65C64C645E0C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guláš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F90-49D9-A327-65C64C645E0C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koprovka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List1!$H$2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F90-49D9-A327-65C64C645E0C}"/>
            </c:ext>
          </c:extLst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vývar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List1!$I$2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F90-49D9-A327-65C64C645E0C}"/>
            </c:ext>
          </c:extLst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pečené kuře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List1!$J$2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F90-49D9-A327-65C64C645E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7570720"/>
        <c:axId val="227569472"/>
      </c:barChart>
      <c:catAx>
        <c:axId val="227570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569472"/>
        <c:crosses val="autoZero"/>
        <c:auto val="1"/>
        <c:lblAlgn val="ctr"/>
        <c:lblOffset val="100"/>
        <c:noMultiLvlLbl val="0"/>
      </c:catAx>
      <c:valAx>
        <c:axId val="227569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2757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 w="38100"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chemeClr val="tx1"/>
                </a:solidFill>
              </a:rPr>
              <a:t>Které typicky</a:t>
            </a:r>
            <a:r>
              <a:rPr lang="cs-CZ" b="1" baseline="0" dirty="0">
                <a:solidFill>
                  <a:schemeClr val="tx1"/>
                </a:solidFill>
              </a:rPr>
              <a:t> české pokrmy si objednáváte </a:t>
            </a:r>
          </a:p>
          <a:p>
            <a:pPr>
              <a:defRPr/>
            </a:pPr>
            <a:r>
              <a:rPr lang="cs-CZ" b="1" baseline="0" dirty="0">
                <a:solidFill>
                  <a:schemeClr val="tx1"/>
                </a:solidFill>
              </a:rPr>
              <a:t>v restauraci?</a:t>
            </a:r>
            <a:endParaRPr lang="cs-CZ" b="1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svíčková na smetaně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AF-4F8D-B2E3-71E3E911D54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vepřo knedlo zelo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AF-4F8D-B2E3-71E3E911D54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smažený řízek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AF-4F8D-B2E3-71E3E911D54D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smažený sýr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0AF-4F8D-B2E3-71E3E911D54D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0AF-4F8D-B2E3-71E3E911D54D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guláš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AF-4F8D-B2E3-71E3E911D5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3936256"/>
        <c:axId val="743929600"/>
      </c:barChart>
      <c:catAx>
        <c:axId val="74393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929600"/>
        <c:crosses val="autoZero"/>
        <c:auto val="1"/>
        <c:lblAlgn val="ctr"/>
        <c:lblOffset val="100"/>
        <c:noMultiLvlLbl val="0"/>
      </c:catAx>
      <c:valAx>
        <c:axId val="74392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93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>
                <a:solidFill>
                  <a:schemeClr val="tx2"/>
                </a:solidFill>
              </a:rPr>
              <a:t>Nejoblíbenější</a:t>
            </a:r>
            <a:r>
              <a:rPr lang="cs-CZ" b="1" baseline="0" dirty="0">
                <a:solidFill>
                  <a:schemeClr val="tx2"/>
                </a:solidFill>
              </a:rPr>
              <a:t> v</a:t>
            </a:r>
            <a:r>
              <a:rPr lang="cs-CZ" b="1" dirty="0">
                <a:solidFill>
                  <a:schemeClr val="tx2"/>
                </a:solidFill>
              </a:rPr>
              <a:t>ánoční cukroví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vanilkové rohlíčky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List1!$B$2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84-4286-82CB-4F02F8A55B2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linecké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List1!$C$2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84-4286-82CB-4F02F8A55B2F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rumové kuličky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List1!$D$2</c:f>
              <c:numCache>
                <c:formatCode>General</c:formatCode>
                <c:ptCount val="1"/>
                <c:pt idx="0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84-4286-82CB-4F02F8A55B2F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jiné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List1!$E$2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D84-4286-82CB-4F02F8A55B2F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včelí úlky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List1!$F$2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D84-4286-82CB-4F02F8A55B2F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kokosky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List1!$G$2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D84-4286-82CB-4F02F8A55B2F}"/>
            </c:ext>
          </c:extLst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košíčky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List1!$A$2</c:f>
              <c:numCache>
                <c:formatCode>General</c:formatCode>
                <c:ptCount val="1"/>
              </c:numCache>
            </c:numRef>
          </c:cat>
          <c:val>
            <c:numRef>
              <c:f>List1!$H$2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D84-4286-82CB-4F02F8A55B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43943328"/>
        <c:axId val="743933760"/>
      </c:barChart>
      <c:catAx>
        <c:axId val="743943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933760"/>
        <c:crosses val="autoZero"/>
        <c:auto val="1"/>
        <c:lblAlgn val="ctr"/>
        <c:lblOffset val="100"/>
        <c:noMultiLvlLbl val="0"/>
      </c:catAx>
      <c:valAx>
        <c:axId val="743933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743943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947415" y="226938"/>
            <a:ext cx="960070" cy="83264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39599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9599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95990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95990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123478"/>
            <a:ext cx="5841391" cy="4608512"/>
          </a:xfrm>
          <a:prstGeom prst="rect">
            <a:avLst/>
          </a:prstGeom>
          <a:solidFill>
            <a:srgbClr val="3959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49154" y="380696"/>
            <a:ext cx="5112568" cy="2335070"/>
          </a:xfrm>
          <a:prstGeom prst="rect">
            <a:avLst/>
          </a:prstGeom>
          <a:ln>
            <a:noFill/>
          </a:ln>
        </p:spPr>
        <p:txBody>
          <a:bodyPr anchor="t">
            <a:normAutofit fontScale="90000"/>
          </a:bodyPr>
          <a:lstStyle/>
          <a:p>
            <a:pPr algn="r"/>
            <a:r>
              <a:rPr lang="cs-CZ" sz="4000" b="1" dirty="0">
                <a:solidFill>
                  <a:schemeClr val="bg1"/>
                </a:solidFill>
                <a:cs typeface="Calibri" panose="020F0502020204030204" pitchFamily="34" charset="0"/>
              </a:rPr>
              <a:t>Česká národní kuchyně a její současná reflexe: </a:t>
            </a:r>
            <a:br>
              <a:rPr lang="cs-CZ" sz="4000" b="1" dirty="0">
                <a:solidFill>
                  <a:schemeClr val="bg1"/>
                </a:solidFill>
                <a:cs typeface="Calibri" panose="020F0502020204030204" pitchFamily="34" charset="0"/>
              </a:rPr>
            </a:br>
            <a:r>
              <a:rPr lang="cs-CZ" sz="3600" dirty="0">
                <a:solidFill>
                  <a:schemeClr val="bg1"/>
                </a:solidFill>
                <a:cs typeface="Calibri" panose="020F0502020204030204" pitchFamily="34" charset="0"/>
              </a:rPr>
              <a:t>vyhodnocení názorů respondentů</a:t>
            </a:r>
            <a:r>
              <a:rPr lang="cs-CZ" sz="3600" b="1" dirty="0">
                <a:cs typeface="Calibri" panose="020F0502020204030204" pitchFamily="34" charset="0"/>
              </a:rPr>
              <a:t> </a:t>
            </a:r>
            <a:br>
              <a:rPr lang="cs-CZ" sz="3600" b="1" dirty="0"/>
            </a:br>
            <a:r>
              <a:rPr lang="cs-CZ" sz="2800" b="1" dirty="0"/>
              <a:t>______--____________________cestovního ruchu a jejich provozování ubytovacích a stravovacích zařízení v Moravskoslezském kraji </a:t>
            </a:r>
            <a:br>
              <a:rPr lang="cs-CZ" sz="2800" dirty="0"/>
            </a:br>
            <a:br>
              <a:rPr lang="cs-CZ" sz="31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147814"/>
            <a:ext cx="5184576" cy="1440160"/>
          </a:xfrm>
          <a:prstGeom prst="rect">
            <a:avLst/>
          </a:prstGeom>
        </p:spPr>
        <p:txBody>
          <a:bodyPr>
            <a:normAutofit fontScale="40000" lnSpcReduction="20000"/>
          </a:bodyPr>
          <a:lstStyle/>
          <a:p>
            <a:pPr marL="0" indent="0" algn="r">
              <a:buNone/>
            </a:pPr>
            <a:r>
              <a:rPr lang="cs-CZ" sz="35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Experimentální a edukativní workshop</a:t>
            </a:r>
          </a:p>
          <a:p>
            <a:pPr marL="0" indent="0" algn="r">
              <a:buNone/>
            </a:pPr>
            <a:r>
              <a:rPr lang="cs-CZ" sz="4200" b="1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Česká kuchyně: národní, tradiční nebo typická?</a:t>
            </a:r>
          </a:p>
          <a:p>
            <a:pPr marL="0" indent="0" algn="r">
              <a:buNone/>
            </a:pPr>
            <a:r>
              <a:rPr lang="cs-CZ" sz="30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Mezi měšťanskými a lidovými tradicemi 19. a první poloviny 20. století</a:t>
            </a: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r">
              <a:buNone/>
            </a:pPr>
            <a:endParaRPr lang="cs-CZ" sz="2300" dirty="0">
              <a:solidFill>
                <a:schemeClr val="bg1"/>
              </a:solidFill>
              <a:latin typeface="+mj-lt"/>
              <a:cs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cs-CZ" sz="23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NAKI II Kulinární dědictví českých zemí: paměť, prezentace, edukace</a:t>
            </a:r>
          </a:p>
          <a:p>
            <a:pPr marL="0" indent="0" algn="r">
              <a:buNone/>
            </a:pPr>
            <a:r>
              <a:rPr lang="cs-CZ" sz="230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rPr>
              <a:t> (G18P02OVV067</a:t>
            </a:r>
            <a:r>
              <a:rPr lang="cs-CZ" sz="2300" dirty="0">
                <a:solidFill>
                  <a:schemeClr val="bg1"/>
                </a:solidFill>
                <a:latin typeface="+mj-lt"/>
              </a:rPr>
              <a:t>)</a:t>
            </a:r>
            <a:endParaRPr lang="cs-CZ" dirty="0">
              <a:latin typeface="+mj-lt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308935" y="3723878"/>
            <a:ext cx="2663336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95990"/>
                </a:solidFill>
                <a:latin typeface="+mj-lt"/>
                <a:cs typeface="Calibri" panose="020F0502020204030204" pitchFamily="34" charset="0"/>
              </a:rPr>
              <a:t>Jana Stuchlíková</a:t>
            </a:r>
          </a:p>
          <a:p>
            <a:pPr algn="r"/>
            <a:r>
              <a:rPr lang="cs-CZ" altLang="cs-CZ" sz="1200" dirty="0">
                <a:solidFill>
                  <a:srgbClr val="395990"/>
                </a:solidFill>
                <a:latin typeface="+mj-lt"/>
                <a:cs typeface="Calibri" panose="020F0502020204030204" pitchFamily="34" charset="0"/>
              </a:rPr>
              <a:t>27. října 2021</a:t>
            </a:r>
          </a:p>
          <a:p>
            <a:pPr algn="r"/>
            <a:r>
              <a:rPr lang="cs-CZ" altLang="cs-CZ" sz="1200" dirty="0">
                <a:solidFill>
                  <a:srgbClr val="395990"/>
                </a:solidFill>
                <a:latin typeface="+mj-lt"/>
                <a:cs typeface="Calibri" panose="020F0502020204030204" pitchFamily="34" charset="0"/>
              </a:rPr>
              <a:t>Návštěvnické centrum U Vavřince,</a:t>
            </a:r>
          </a:p>
          <a:p>
            <a:pPr algn="r"/>
            <a:r>
              <a:rPr lang="cs-CZ" altLang="cs-CZ" sz="1200" dirty="0">
                <a:solidFill>
                  <a:srgbClr val="395990"/>
                </a:solidFill>
                <a:latin typeface="+mj-lt"/>
                <a:cs typeface="Calibri" panose="020F0502020204030204" pitchFamily="34" charset="0"/>
              </a:rPr>
              <a:t>Hradecká 17, Opava</a:t>
            </a:r>
          </a:p>
        </p:txBody>
      </p:sp>
      <p:pic>
        <p:nvPicPr>
          <p:cNvPr id="11" name="Obrázek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727721"/>
            <a:ext cx="936104" cy="988045"/>
          </a:xfrm>
          <a:prstGeom prst="rect">
            <a:avLst/>
          </a:prstGeom>
          <a:noFill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9705" y="483518"/>
            <a:ext cx="1556915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9502"/>
            <a:ext cx="936104" cy="988045"/>
          </a:xfrm>
          <a:prstGeom prst="rect">
            <a:avLst/>
          </a:prstGeom>
          <a:noFill/>
        </p:spPr>
      </p:pic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2752" y="491902"/>
            <a:ext cx="936104" cy="98804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755576" y="699542"/>
            <a:ext cx="67687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/>
              <a:t>Dotazníkové šetření </a:t>
            </a:r>
          </a:p>
          <a:p>
            <a:endParaRPr lang="cs-CZ" dirty="0"/>
          </a:p>
          <a:p>
            <a:endParaRPr lang="cs-CZ" b="1" dirty="0"/>
          </a:p>
          <a:p>
            <a:r>
              <a:rPr lang="cs-CZ" b="1" dirty="0"/>
              <a:t>Cíl</a:t>
            </a:r>
            <a:r>
              <a:rPr lang="cs-CZ" dirty="0"/>
              <a:t>: Zjistit povědomí širší veřejnosti o typických pokrmech české národní kuchyně, jaká česká jídla připravují doma, a která si </a:t>
            </a:r>
            <a:r>
              <a:rPr lang="cs-CZ" dirty="0">
                <a:solidFill>
                  <a:schemeClr val="tx2"/>
                </a:solidFill>
              </a:rPr>
              <a:t>objednávají</a:t>
            </a:r>
            <a:r>
              <a:rPr lang="cs-CZ" dirty="0"/>
              <a:t> v restauracích. </a:t>
            </a:r>
          </a:p>
          <a:p>
            <a:endParaRPr lang="cs-CZ" dirty="0"/>
          </a:p>
          <a:p>
            <a:r>
              <a:rPr lang="cs-CZ" b="1" dirty="0"/>
              <a:t>Metoda</a:t>
            </a:r>
            <a:r>
              <a:rPr lang="cs-CZ" dirty="0"/>
              <a:t>: písemné dotazování</a:t>
            </a:r>
          </a:p>
          <a:p>
            <a:endParaRPr lang="cs-CZ" dirty="0"/>
          </a:p>
          <a:p>
            <a:r>
              <a:rPr lang="cs-CZ" b="1" dirty="0"/>
              <a:t>Způsob výběru respondentů</a:t>
            </a:r>
            <a:r>
              <a:rPr lang="cs-CZ" dirty="0"/>
              <a:t>: prostý náhodný výběr</a:t>
            </a:r>
          </a:p>
          <a:p>
            <a:endParaRPr lang="cs-CZ" dirty="0"/>
          </a:p>
          <a:p>
            <a:r>
              <a:rPr lang="cs-CZ" b="1" dirty="0"/>
              <a:t>Počet oslovených respondentů</a:t>
            </a:r>
            <a:r>
              <a:rPr lang="cs-CZ" dirty="0"/>
              <a:t>: 60</a:t>
            </a:r>
          </a:p>
          <a:p>
            <a:endParaRPr lang="cs-CZ" b="1" dirty="0"/>
          </a:p>
          <a:p>
            <a:r>
              <a:rPr lang="cs-CZ" b="1" dirty="0"/>
              <a:t>Termín realizace</a:t>
            </a:r>
            <a:r>
              <a:rPr lang="cs-CZ" dirty="0"/>
              <a:t>: srpen - září 2021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689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890662905"/>
              </p:ext>
            </p:extLst>
          </p:nvPr>
        </p:nvGraphicFramePr>
        <p:xfrm>
          <a:off x="1547664" y="55552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2000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120662505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1557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587342140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0133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3712539778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5164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699542"/>
            <a:ext cx="6912768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/>
              <a:t>Závěry</a:t>
            </a:r>
            <a:endParaRPr lang="cs-CZ" sz="2800" dirty="0"/>
          </a:p>
          <a:p>
            <a:endParaRPr lang="cs-CZ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Většina oslovených respondentů (98 %) považuje za typické české národní jídlo „</a:t>
            </a:r>
            <a:r>
              <a:rPr lang="cs-CZ" sz="1400" dirty="0" err="1"/>
              <a:t>vepřo</a:t>
            </a:r>
            <a:r>
              <a:rPr lang="cs-CZ" sz="1400" dirty="0"/>
              <a:t> knedlo zelo“ a svíčkovou omáčku s knedlíkem.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Pokud jde o nápoje, tak na 1. místě respondenti uváděli pivo, pak s větším odstupem další nápoje jako slivovice či kofola.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Lišily se názory napříč věkovými skupinami mj. v tom, zda typicky české pokrmy lidé připravují doma (2/3 respondentů  nad 45 let uvedlo, že uvedené pokrmy doma i vaří, na</a:t>
            </a:r>
            <a:r>
              <a:rPr lang="en-AE" sz="1400" dirty="0"/>
              <a:t> </a:t>
            </a:r>
            <a:r>
              <a:rPr lang="cs-CZ" sz="1400" dirty="0"/>
              <a:t>rozdíl od respondentů mladších, kteří častěji typicky české pokrmy konzumují pouze někdy v restauracích nebo u příbuzných).</a:t>
            </a:r>
          </a:p>
          <a:p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Za typické vánoční cukroví označilo 94 % respondentů vanilkové rohlíčky a linecké, které 87 % z nich peče podle rodinných receptů.</a:t>
            </a:r>
          </a:p>
          <a:p>
            <a:pPr marL="285750" indent="-285750">
              <a:buFontTx/>
              <a:buChar char="-"/>
            </a:pPr>
            <a:endParaRPr lang="cs-CZ" sz="1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400" dirty="0"/>
              <a:t>Návratnost dotazníků 54 ze 60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6376" y="267494"/>
            <a:ext cx="932769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42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Obdélník 2"/>
          <p:cNvSpPr/>
          <p:nvPr/>
        </p:nvSpPr>
        <p:spPr>
          <a:xfrm>
            <a:off x="1331640" y="1779662"/>
            <a:ext cx="552636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altLang="cs-CZ" sz="3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cs-CZ" altLang="cs-CZ" sz="3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altLang="cs-CZ" sz="3200" dirty="0">
                <a:solidFill>
                  <a:srgbClr val="002060"/>
                </a:solidFill>
                <a:latin typeface="+mj-lt"/>
                <a:cs typeface="Calibri" panose="020F0502020204030204" pitchFamily="34" charset="0"/>
              </a:rPr>
              <a:t>Děkuji za pozornost.</a:t>
            </a:r>
          </a:p>
          <a:p>
            <a:pPr algn="ctr"/>
            <a:endParaRPr lang="cs-CZ" altLang="cs-CZ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altLang="cs-CZ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altLang="cs-CZ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cs-CZ" altLang="cs-CZ" dirty="0">
              <a:solidFill>
                <a:srgbClr val="002060"/>
              </a:solidFill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39502"/>
            <a:ext cx="936104" cy="988045"/>
          </a:xfrm>
          <a:prstGeom prst="rect">
            <a:avLst/>
          </a:prstGeom>
          <a:noFill/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1" y="589867"/>
            <a:ext cx="1656183" cy="7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45178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FPF">
      <a:dk1>
        <a:srgbClr val="39599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39265</TotalTime>
  <Words>302</Words>
  <Application>Microsoft Office PowerPoint</Application>
  <PresentationFormat>Předvádění na obrazovce (16:9)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SLU</vt:lpstr>
      <vt:lpstr>Česká národní kuchyně a její současná reflexe:  vyhodnocení názorů respondentů  ______--____________________cestovního ruchu a jejich provozování ubytovacích a stravovacích zařízení v Moravskoslezském kraji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Jorga Kunčíková</cp:lastModifiedBy>
  <cp:revision>142</cp:revision>
  <dcterms:created xsi:type="dcterms:W3CDTF">2016-07-06T15:42:34Z</dcterms:created>
  <dcterms:modified xsi:type="dcterms:W3CDTF">2021-11-04T06:31:21Z</dcterms:modified>
</cp:coreProperties>
</file>