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76" r:id="rId3"/>
    <p:sldId id="297" r:id="rId4"/>
    <p:sldId id="277" r:id="rId5"/>
    <p:sldId id="278" r:id="rId6"/>
    <p:sldId id="298" r:id="rId7"/>
    <p:sldId id="279" r:id="rId8"/>
    <p:sldId id="280" r:id="rId9"/>
    <p:sldId id="282" r:id="rId10"/>
    <p:sldId id="303" r:id="rId11"/>
    <p:sldId id="289" r:id="rId12"/>
    <p:sldId id="281" r:id="rId13"/>
    <p:sldId id="301" r:id="rId14"/>
    <p:sldId id="299" r:id="rId15"/>
    <p:sldId id="300" r:id="rId16"/>
    <p:sldId id="302" r:id="rId17"/>
    <p:sldId id="284" r:id="rId18"/>
    <p:sldId id="285" r:id="rId19"/>
    <p:sldId id="304" r:id="rId20"/>
    <p:sldId id="290" r:id="rId21"/>
    <p:sldId id="309" r:id="rId22"/>
    <p:sldId id="307" r:id="rId23"/>
    <p:sldId id="306" r:id="rId24"/>
    <p:sldId id="291" r:id="rId25"/>
    <p:sldId id="292" r:id="rId26"/>
    <p:sldId id="308" r:id="rId27"/>
    <p:sldId id="293" r:id="rId28"/>
    <p:sldId id="295" r:id="rId29"/>
    <p:sldId id="310" r:id="rId30"/>
    <p:sldId id="29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2C6C-0E62-4ABD-AC5F-F84EFAB78AA1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40BB-DBBB-4250-AD3E-395CD0152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7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D75B-9A49-41B0-B7A3-ECE0276DE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9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9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3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9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6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5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0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BE15-E9E7-4B1D-BD99-142F19A23022}" type="datetimeFigureOut">
              <a:rPr lang="cs-CZ" smtClean="0"/>
              <a:t>08.05.2019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cavskygrunt.cz/images/stories/galerie/mangalica_festival/14.jpg" TargetMode="External"/><Relationship Id="rId13" Type="http://schemas.openxmlformats.org/officeDocument/2006/relationships/image" Target="../media/image30.jpeg"/><Relationship Id="rId3" Type="http://schemas.openxmlformats.org/officeDocument/2006/relationships/hyperlink" Target="http://www.hrcavskygrunt.cz/images/stories/galerie/mangalica_festival/1.jpg" TargetMode="External"/><Relationship Id="rId7" Type="http://schemas.openxmlformats.org/officeDocument/2006/relationships/hyperlink" Target="http://www.hrcavskygrunt.cz/images/stories/galerie/mangalica_festival/13.jpg" TargetMode="External"/><Relationship Id="rId12" Type="http://schemas.openxmlformats.org/officeDocument/2006/relationships/image" Target="../media/image29.jpeg"/><Relationship Id="rId17" Type="http://schemas.openxmlformats.org/officeDocument/2006/relationships/image" Target="../media/image33.jpg"/><Relationship Id="rId2" Type="http://schemas.openxmlformats.org/officeDocument/2006/relationships/hyperlink" Target="http://www.hrcavskygrunt.cz/cz/galerie-farma/96-mangalica-festival" TargetMode="Externa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rcavskygrunt.cz/images/stories/galerie/mangalica_festival/12.jpg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www.hrcavskygrunt.cz/images/stories/galerie/mangalica_festival/11.jpg" TargetMode="External"/><Relationship Id="rId15" Type="http://schemas.openxmlformats.org/officeDocument/2006/relationships/image" Target="../media/image31.jpg"/><Relationship Id="rId10" Type="http://schemas.openxmlformats.org/officeDocument/2006/relationships/image" Target="../media/image27.jpeg"/><Relationship Id="rId4" Type="http://schemas.openxmlformats.org/officeDocument/2006/relationships/hyperlink" Target="http://www.hrcavskygrunt.cz/images/stories/galerie/mangalica_festival/10.jpg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atice.cz/obec-bolatice/informace-o-obci/skanzen-lidovych-tradic-a-remesel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cz-museums/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ezskyvenkov.cz/" TargetMode="External"/><Relationship Id="rId5" Type="http://schemas.openxmlformats.org/officeDocument/2006/relationships/hyperlink" Target="http://www.hrcavskygrunt.cz/" TargetMode="External"/><Relationship Id="rId4" Type="http://schemas.openxmlformats.org/officeDocument/2006/relationships/hyperlink" Target="https://www.bratwurstmuseum.de/kulinarische-musee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66618"/>
            <a:ext cx="9144000" cy="3417455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Soukromá muzea a jejich potenciál pro výzkum kulinární kultury</a:t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Prywatne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muzea i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potencjał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badań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kultury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kulinarnej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43926"/>
            <a:ext cx="9144000" cy="2419929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</a:pPr>
            <a:r>
              <a:rPr lang="cs-CZ" b="1" dirty="0" smtClean="0"/>
              <a:t>Irena Korbelářová</a:t>
            </a:r>
          </a:p>
          <a:p>
            <a:pPr algn="l">
              <a:spcBef>
                <a:spcPts val="600"/>
              </a:spcBef>
            </a:pPr>
            <a:r>
              <a:rPr lang="cs-CZ" b="1" dirty="0" smtClean="0"/>
              <a:t>Rudolf Žáček</a:t>
            </a:r>
            <a:endParaRPr lang="cs-CZ" b="1" dirty="0"/>
          </a:p>
          <a:p>
            <a:pPr algn="l"/>
            <a:endParaRPr lang="pl-PL" b="1" dirty="0" smtClean="0"/>
          </a:p>
          <a:p>
            <a:pPr algn="l">
              <a:spcBef>
                <a:spcPts val="0"/>
              </a:spcBef>
            </a:pPr>
            <a:r>
              <a:rPr lang="pl-PL" sz="1700" b="1" dirty="0" smtClean="0"/>
              <a:t>XII </a:t>
            </a:r>
            <a:r>
              <a:rPr lang="pl-PL" sz="1700" b="1" dirty="0"/>
              <a:t>MIĘDZYNARODOWE FORUM MUZEÓW DOMOWYCH</a:t>
            </a:r>
            <a:r>
              <a:rPr lang="pl-PL" sz="1700" dirty="0"/>
              <a:t>   </a:t>
            </a:r>
            <a:endParaRPr lang="cs-CZ" sz="1700" dirty="0"/>
          </a:p>
          <a:p>
            <a:pPr algn="l">
              <a:spcBef>
                <a:spcPts val="0"/>
              </a:spcBef>
            </a:pPr>
            <a:r>
              <a:rPr lang="pl-PL" sz="1800" dirty="0" smtClean="0"/>
              <a:t>Nowy Sącz - Laskowa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10-11 </a:t>
            </a:r>
            <a:r>
              <a:rPr lang="pl-PL" sz="1800" dirty="0"/>
              <a:t>V 2019 </a:t>
            </a:r>
            <a:endParaRPr lang="pl-PL" sz="1800" dirty="0" smtClean="0"/>
          </a:p>
          <a:p>
            <a:pPr algn="l">
              <a:spcBef>
                <a:spcPts val="0"/>
              </a:spcBef>
            </a:pPr>
            <a:endParaRPr lang="pl-PL" sz="1800" dirty="0" smtClean="0"/>
          </a:p>
          <a:p>
            <a:pPr algn="l">
              <a:spcBef>
                <a:spcPts val="0"/>
              </a:spcBef>
            </a:pPr>
            <a:r>
              <a:rPr lang="cs-CZ" sz="1500" dirty="0" smtClean="0"/>
              <a:t>Příspěvek vznikl v rámci řešení projektu </a:t>
            </a:r>
            <a:r>
              <a:rPr lang="cs-CZ" sz="1500" dirty="0" smtClean="0"/>
              <a:t>DG18P02OVV067</a:t>
            </a:r>
            <a:r>
              <a:rPr lang="cs-CZ" sz="1500" i="1" dirty="0" smtClean="0"/>
              <a:t> Kulinární dědictví českých zemí: paměť, prezentace a edukace</a:t>
            </a:r>
            <a:r>
              <a:rPr lang="cs-CZ" sz="1500" dirty="0" smtClean="0"/>
              <a:t>, </a:t>
            </a:r>
            <a:r>
              <a:rPr lang="cs-CZ" sz="1500" dirty="0"/>
              <a:t>financovaného z Programu na podporu aplikovaného výzkumu a experimentálního vývoje NAKI II.</a:t>
            </a:r>
          </a:p>
          <a:p>
            <a:pPr algn="l">
              <a:spcBef>
                <a:spcPts val="0"/>
              </a:spcBef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2" name="AutoShape 2" descr="Výsledek obrázku pro lomňanské muze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https://www.krnovice.cz/files/skanzen_-_soucasnost/skol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7"/>
          <a:stretch/>
        </p:blipFill>
        <p:spPr bwMode="auto">
          <a:xfrm>
            <a:off x="2493034" y="2294003"/>
            <a:ext cx="6096000" cy="375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s://www.krnovice.cz/files/skanzen_-_soucasnost/mlyn19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0338"/>
            <a:ext cx="508000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s://www.krnovice.cz/files/thumbs/mod_galerie/normal-1082.34979378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55608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2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příhraničí - Morava 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Zemědělský skanzen U Havlíčků, Rapotín u Šumperka </a:t>
            </a:r>
            <a:endParaRPr lang="cs-CZ" sz="2200" b="1" dirty="0" smtClean="0"/>
          </a:p>
          <a:p>
            <a:r>
              <a:rPr lang="cs-CZ" sz="2200" dirty="0" smtClean="0"/>
              <a:t>Bývalá  horská zemědělská </a:t>
            </a:r>
            <a:r>
              <a:rPr lang="cs-CZ" sz="2200" dirty="0"/>
              <a:t>usedlosti z konce 19. </a:t>
            </a:r>
            <a:r>
              <a:rPr lang="cs-CZ" sz="2200" dirty="0" smtClean="0"/>
              <a:t>století v </a:t>
            </a:r>
            <a:r>
              <a:rPr lang="cs-CZ" sz="2200" dirty="0"/>
              <a:t>podhůří </a:t>
            </a:r>
            <a:r>
              <a:rPr lang="cs-CZ" sz="2200" dirty="0" smtClean="0"/>
              <a:t>Jeseníků, po 1945 ztratila </a:t>
            </a:r>
            <a:r>
              <a:rPr lang="cs-CZ" sz="2200" dirty="0"/>
              <a:t>původní význam a </a:t>
            </a:r>
            <a:r>
              <a:rPr lang="cs-CZ" sz="2200" dirty="0" smtClean="0"/>
              <a:t>začala </a:t>
            </a:r>
            <a:r>
              <a:rPr lang="cs-CZ" sz="2200" dirty="0"/>
              <a:t>postupně chátrat, posléze </a:t>
            </a:r>
            <a:r>
              <a:rPr lang="cs-CZ" sz="2200" dirty="0" smtClean="0"/>
              <a:t>vyhořela; </a:t>
            </a:r>
            <a:endParaRPr lang="cs-CZ" sz="2200" dirty="0"/>
          </a:p>
          <a:p>
            <a:r>
              <a:rPr lang="cs-CZ" sz="2200" dirty="0" smtClean="0"/>
              <a:t>1987 </a:t>
            </a:r>
            <a:r>
              <a:rPr lang="cs-CZ" sz="2200" dirty="0"/>
              <a:t>zakoupil Milan Havlíček s přáteli z tehdejšího Svazarmu </a:t>
            </a:r>
            <a:r>
              <a:rPr lang="cs-CZ" sz="2200" dirty="0" err="1"/>
              <a:t>z.o</a:t>
            </a:r>
            <a:r>
              <a:rPr lang="cs-CZ" sz="2200" dirty="0"/>
              <a:t>. </a:t>
            </a:r>
            <a:r>
              <a:rPr lang="cs-CZ" sz="2200" dirty="0" err="1"/>
              <a:t>Veteran</a:t>
            </a:r>
            <a:r>
              <a:rPr lang="cs-CZ" sz="2200" dirty="0"/>
              <a:t> Car Club </a:t>
            </a:r>
            <a:r>
              <a:rPr lang="cs-CZ" sz="2200" dirty="0" smtClean="0"/>
              <a:t>Šumperk;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ětšinou jen </a:t>
            </a:r>
            <a:r>
              <a:rPr lang="cs-CZ" sz="2200" b="1" dirty="0" smtClean="0"/>
              <a:t>zemědělské náčiní – pěstování zemědělských plodin.</a:t>
            </a:r>
          </a:p>
          <a:p>
            <a:pPr marL="0" indent="0">
              <a:buNone/>
            </a:pPr>
            <a:r>
              <a:rPr lang="cs-CZ" sz="1600" i="1" dirty="0"/>
              <a:t>Soukromý </a:t>
            </a:r>
            <a:r>
              <a:rPr lang="cs-CZ" sz="1600" i="1" dirty="0" smtClean="0"/>
              <a:t>majitel.</a:t>
            </a:r>
            <a:endParaRPr lang="cs-CZ" sz="1600" i="1" dirty="0"/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příhraničí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Slezsko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Skanzen </a:t>
            </a:r>
            <a:r>
              <a:rPr lang="cs-CZ" sz="2200" b="1" dirty="0"/>
              <a:t>lidových tradic a řemesel, Bolatice, okr. Opava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„ukázka života na vesnici před více než 70. lety</a:t>
            </a:r>
            <a:r>
              <a:rPr lang="cs-CZ" sz="2200" dirty="0" smtClean="0"/>
              <a:t>“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ezónní provoz; pravidelné akce, vč. </a:t>
            </a:r>
            <a:r>
              <a:rPr lang="cs-CZ" sz="2400" b="1" dirty="0" smtClean="0"/>
              <a:t>kulinárních: zabíjačky</a:t>
            </a:r>
            <a:r>
              <a:rPr lang="cs-CZ" sz="2400" b="1" dirty="0"/>
              <a:t>, </a:t>
            </a:r>
            <a:r>
              <a:rPr lang="cs-CZ" sz="2400" b="1" dirty="0" smtClean="0"/>
              <a:t>dožínky (koláče)</a:t>
            </a:r>
            <a:r>
              <a:rPr lang="cs-CZ" sz="2400" dirty="0" smtClean="0"/>
              <a:t>, </a:t>
            </a:r>
            <a:r>
              <a:rPr lang="cs-CZ" sz="2400" dirty="0"/>
              <a:t>stavění májky </a:t>
            </a:r>
            <a:r>
              <a:rPr lang="cs-CZ" sz="2400" dirty="0" smtClean="0"/>
              <a:t>ad.</a:t>
            </a: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/>
              <a:t>Soukromý majitel statku; spolupráce majitelů na sběru; dotace EU</a:t>
            </a:r>
            <a:endParaRPr lang="cs-CZ" sz="2200" i="1" dirty="0"/>
          </a:p>
          <a:p>
            <a:pPr marL="0" indent="0">
              <a:spcBef>
                <a:spcPts val="600"/>
              </a:spcBef>
              <a:buNone/>
            </a:pPr>
            <a:endParaRPr lang="cs-CZ" sz="22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Muzeum Slezský venkov, Holasovice, okr. Opava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- v </a:t>
            </a:r>
            <a:r>
              <a:rPr lang="cs-CZ" sz="2200" dirty="0"/>
              <a:t>místech původního hradiště kmene </a:t>
            </a:r>
            <a:r>
              <a:rPr lang="cs-CZ" sz="2200" dirty="0" err="1"/>
              <a:t>Holasiců</a:t>
            </a:r>
            <a:r>
              <a:rPr lang="cs-CZ" sz="2200" dirty="0"/>
              <a:t> se nachází barokní sýpka a bývalý panský dvůr tvořený statkem a </a:t>
            </a:r>
            <a:r>
              <a:rPr lang="cs-CZ" sz="2200" dirty="0" smtClean="0"/>
              <a:t>ovčínem;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- 2011 </a:t>
            </a:r>
            <a:r>
              <a:rPr lang="cs-CZ" sz="2200" dirty="0"/>
              <a:t>otevřeno muzeum, které dokumentuje meziválečný život Slezanů. Muzeum vznikalo postupně od roku 2007 </a:t>
            </a:r>
            <a:endParaRPr lang="cs-CZ" sz="22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zemědělské </a:t>
            </a:r>
            <a:r>
              <a:rPr lang="cs-CZ" sz="2200" dirty="0"/>
              <a:t>nářadí a </a:t>
            </a:r>
            <a:r>
              <a:rPr lang="cs-CZ" sz="2200" dirty="0" smtClean="0"/>
              <a:t>stroje, včelařství, nádobí, ošatky, obilnice ad.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b="1" dirty="0" smtClean="0"/>
              <a:t>jídlo</a:t>
            </a:r>
            <a:r>
              <a:rPr lang="cs-CZ" sz="2200" dirty="0" smtClean="0"/>
              <a:t> catering; někdy regionální obsah.</a:t>
            </a: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Zřizovatelem je občanské </a:t>
            </a:r>
            <a:r>
              <a:rPr lang="cs-CZ" sz="1600" dirty="0" smtClean="0"/>
              <a:t>sdružení, dotace EU.</a:t>
            </a: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6" name="Obrázek 5" descr="Výsledek obrázku pro skanzen bolatice majit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58" y="1814686"/>
            <a:ext cx="5191125" cy="39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skanzen bolatice majit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4" y="57777"/>
            <a:ext cx="5220335" cy="39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18" y="4121055"/>
            <a:ext cx="3867150" cy="2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příhraničí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Slezsko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8655"/>
            <a:ext cx="10515600" cy="43780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Muzeum Kapličkový vrch, okr. Bruntál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1995; dary </a:t>
            </a:r>
            <a:r>
              <a:rPr lang="cs-CZ" sz="2200" dirty="0"/>
              <a:t>místních </a:t>
            </a:r>
            <a:r>
              <a:rPr lang="cs-CZ" sz="2200" dirty="0" smtClean="0"/>
              <a:t>občanů;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archeologie, kolekce řemeslnických a zemědělských nástrojů </a:t>
            </a:r>
            <a:r>
              <a:rPr lang="cs-CZ" sz="2200" dirty="0"/>
              <a:t>pro zpracování lnu, kovářské </a:t>
            </a:r>
            <a:r>
              <a:rPr lang="cs-CZ" sz="2200" dirty="0" smtClean="0"/>
              <a:t>náčiní, pro zpracování dřeva;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k</a:t>
            </a:r>
            <a:r>
              <a:rPr lang="cs-CZ" sz="2200" dirty="0" smtClean="0"/>
              <a:t>ulinární: přístroje </a:t>
            </a:r>
            <a:r>
              <a:rPr lang="cs-CZ" sz="2200" dirty="0"/>
              <a:t>pro zpracování mléka, </a:t>
            </a:r>
            <a:r>
              <a:rPr lang="cs-CZ" sz="2200" dirty="0" smtClean="0"/>
              <a:t>dřevěné, hliněné </a:t>
            </a:r>
            <a:r>
              <a:rPr lang="cs-CZ" sz="2200" dirty="0"/>
              <a:t>a </a:t>
            </a:r>
            <a:r>
              <a:rPr lang="cs-CZ" sz="2200" dirty="0" smtClean="0"/>
              <a:t>kameninové nádoby, </a:t>
            </a:r>
            <a:r>
              <a:rPr lang="cs-CZ" sz="2200" dirty="0"/>
              <a:t>jednotlivé kusy lidového nábytku</a:t>
            </a: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 smtClean="0"/>
              <a:t>Soukromý majitel: Igor </a:t>
            </a:r>
            <a:r>
              <a:rPr lang="cs-CZ" sz="1600" i="1" dirty="0" err="1" smtClean="0"/>
              <a:t>Hornišer</a:t>
            </a:r>
            <a:endParaRPr lang="cs-CZ" sz="1600" i="1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příhraničí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Slezsko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3092"/>
            <a:ext cx="10515600" cy="513541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b="1" dirty="0" smtClean="0"/>
              <a:t>Muzeum Lašská jizba, Sedliště, okr. Frýdek-Místek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 smtClean="0"/>
              <a:t>nabízí </a:t>
            </a:r>
            <a:r>
              <a:rPr lang="cs-CZ" sz="2000" dirty="0"/>
              <a:t>pohled na předměty selského </a:t>
            </a:r>
            <a:r>
              <a:rPr lang="cs-CZ" sz="2000" dirty="0" smtClean="0"/>
              <a:t>života, které pocházejí ze Sedlišť a okolí;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 smtClean="0"/>
              <a:t>řemeslné nástroje (hoblíky</a:t>
            </a:r>
            <a:r>
              <a:rPr lang="cs-CZ" sz="2000" dirty="0"/>
              <a:t>, cepy, </a:t>
            </a:r>
            <a:r>
              <a:rPr lang="cs-CZ" sz="2000" dirty="0" smtClean="0"/>
              <a:t>kosy);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 smtClean="0"/>
              <a:t>předměty každodenní potřeby, kroje, výšivky, </a:t>
            </a:r>
            <a:r>
              <a:rPr lang="cs-CZ" sz="2000" b="1" dirty="0" smtClean="0"/>
              <a:t>kulinární kultura: (máselnicemi, lopatky </a:t>
            </a:r>
            <a:r>
              <a:rPr lang="cs-CZ" sz="2000" b="1" dirty="0"/>
              <a:t>na koláče, formy na máslo, slaměnky a </a:t>
            </a:r>
            <a:r>
              <a:rPr lang="cs-CZ" sz="2000" b="1" dirty="0" smtClean="0"/>
              <a:t>vařečky)</a:t>
            </a:r>
            <a:r>
              <a:rPr lang="cs-CZ" sz="2000" dirty="0" smtClean="0"/>
              <a:t>.</a:t>
            </a:r>
            <a:endParaRPr lang="cs-CZ" sz="2000" dirty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 smtClean="0"/>
              <a:t>základ </a:t>
            </a:r>
            <a:r>
              <a:rPr lang="cs-CZ" sz="2000" dirty="0"/>
              <a:t>sbírky je tvořen pozůstalostí vlastivědných pracovníků Joži </a:t>
            </a:r>
            <a:r>
              <a:rPr lang="cs-CZ" sz="2000" dirty="0" err="1"/>
              <a:t>Vochaly</a:t>
            </a:r>
            <a:r>
              <a:rPr lang="cs-CZ" sz="2000" dirty="0"/>
              <a:t> a Antonína Ferdinanda </a:t>
            </a:r>
            <a:r>
              <a:rPr lang="cs-CZ" sz="2000" dirty="0" smtClean="0"/>
              <a:t>Stříže.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 smtClean="0"/>
              <a:t>Zřizovatelem je obec.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000" b="1" dirty="0" err="1" smtClean="0"/>
              <a:t>Lomňaské</a:t>
            </a:r>
            <a:r>
              <a:rPr lang="cs-CZ" sz="2000" b="1" dirty="0" smtClean="0"/>
              <a:t> muzeum Dolní Lomná, </a:t>
            </a:r>
            <a:r>
              <a:rPr lang="cs-CZ" sz="2000" b="1" dirty="0"/>
              <a:t>okr. Frýdek-Místek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 smtClean="0"/>
              <a:t>umístěn v replice budovy školy z roku 1825 (přesunuta 1974 do skanzenu v Rožnově)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dirty="0"/>
              <a:t>shromažďuje historické dědictví </a:t>
            </a:r>
            <a:r>
              <a:rPr lang="cs-CZ" sz="2000" dirty="0" err="1"/>
              <a:t>lomňanů</a:t>
            </a:r>
            <a:r>
              <a:rPr lang="cs-CZ" sz="2000" dirty="0"/>
              <a:t> v podobě kronik, fotoalb, nahrávek starších občanů a původních </a:t>
            </a:r>
            <a:r>
              <a:rPr lang="cs-CZ" sz="2000" dirty="0" smtClean="0"/>
              <a:t>exponátů;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000" b="1" dirty="0" smtClean="0"/>
              <a:t>kulinární složka: příležitostná příprava tradičních pokrmů</a:t>
            </a:r>
            <a:r>
              <a:rPr lang="cs-CZ" sz="2000" dirty="0" smtClean="0"/>
              <a:t>: </a:t>
            </a:r>
            <a:r>
              <a:rPr lang="cs-CZ" sz="2000" b="1" dirty="0" err="1" smtClean="0"/>
              <a:t>placki</a:t>
            </a:r>
            <a:r>
              <a:rPr lang="cs-CZ" sz="2000" b="1" dirty="0" smtClean="0"/>
              <a:t> na „</a:t>
            </a:r>
            <a:r>
              <a:rPr lang="cs-CZ" sz="2000" b="1" dirty="0" err="1" smtClean="0"/>
              <a:t>blaše</a:t>
            </a:r>
            <a:r>
              <a:rPr lang="cs-CZ" sz="2000" b="1" dirty="0" smtClean="0"/>
              <a:t>“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/>
              <a:t>Zřizovatelem je obec.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2" name="AutoShape 2" descr="Výsledek obrázku pro lomňanské muze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Výsledek obrázku pro lomňanské muze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5144770" cy="39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3" y="2016420"/>
            <a:ext cx="5483906" cy="41123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29605" r="54719" b="8749"/>
          <a:stretch/>
        </p:blipFill>
        <p:spPr>
          <a:xfrm rot="16200000">
            <a:off x="3114300" y="3813295"/>
            <a:ext cx="2042555" cy="3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Kulinární a gastronomická muzea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200" b="1" dirty="0" smtClean="0"/>
              <a:t>Všeobecné zaměření </a:t>
            </a:r>
            <a:r>
              <a:rPr lang="cs-CZ" sz="2200" dirty="0" smtClean="0"/>
              <a:t>(</a:t>
            </a:r>
            <a:r>
              <a:rPr lang="cs-CZ" sz="2200" dirty="0" err="1" smtClean="0"/>
              <a:t>Foodmuseen</a:t>
            </a:r>
            <a:r>
              <a:rPr lang="cs-CZ" sz="2200" dirty="0"/>
              <a:t>, </a:t>
            </a:r>
            <a:r>
              <a:rPr lang="cs-CZ" sz="2200" dirty="0" err="1"/>
              <a:t>Kulinarische</a:t>
            </a:r>
            <a:r>
              <a:rPr lang="cs-CZ" sz="2200" dirty="0"/>
              <a:t> </a:t>
            </a:r>
            <a:r>
              <a:rPr lang="cs-CZ" sz="2200" dirty="0" err="1"/>
              <a:t>Museen</a:t>
            </a:r>
            <a:r>
              <a:rPr lang="cs-CZ" sz="2200" dirty="0" smtClean="0"/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 Evropě </a:t>
            </a:r>
            <a:r>
              <a:rPr lang="cs-CZ" sz="2200" dirty="0"/>
              <a:t>poměrně </a:t>
            </a:r>
            <a:r>
              <a:rPr lang="cs-CZ" sz="2200" dirty="0" smtClean="0"/>
              <a:t>běžná (</a:t>
            </a:r>
            <a:r>
              <a:rPr lang="cs-CZ" sz="2200" dirty="0" err="1" smtClean="0"/>
              <a:t>Deutsches</a:t>
            </a:r>
            <a:r>
              <a:rPr lang="cs-CZ" sz="2200" dirty="0" smtClean="0"/>
              <a:t> </a:t>
            </a:r>
            <a:r>
              <a:rPr lang="cs-CZ" sz="2200" dirty="0" err="1" smtClean="0"/>
              <a:t>Kochmueum</a:t>
            </a:r>
            <a:r>
              <a:rPr lang="cs-CZ" sz="2200" dirty="0" smtClean="0"/>
              <a:t> Dortmund; Museum der </a:t>
            </a:r>
            <a:r>
              <a:rPr lang="cs-CZ" sz="2200" dirty="0" err="1" smtClean="0"/>
              <a:t>Ernaehrung</a:t>
            </a:r>
            <a:r>
              <a:rPr lang="cs-CZ" sz="2200" dirty="0" smtClean="0"/>
              <a:t>, </a:t>
            </a:r>
            <a:r>
              <a:rPr lang="cs-CZ" sz="2200" dirty="0" err="1" smtClean="0"/>
              <a:t>Vevey</a:t>
            </a:r>
            <a:r>
              <a:rPr lang="cs-CZ" sz="2200" dirty="0" smtClean="0"/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ve sledovaných regionech nezjištěna;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ČR: Muzeum </a:t>
            </a:r>
            <a:r>
              <a:rPr lang="cs-CZ" sz="2200" dirty="0"/>
              <a:t>gastronomie Praha; </a:t>
            </a:r>
            <a:r>
              <a:rPr lang="cs-CZ" sz="2200" dirty="0" smtClean="0"/>
              <a:t>Hotelová </a:t>
            </a:r>
            <a:r>
              <a:rPr lang="cs-CZ" sz="2200" dirty="0"/>
              <a:t>škola Praha Klánovice – </a:t>
            </a:r>
            <a:r>
              <a:rPr lang="cs-CZ" sz="2200" dirty="0" smtClean="0"/>
              <a:t>soukromá    						     sbírka/muzeum </a:t>
            </a:r>
            <a:r>
              <a:rPr lang="cs-CZ" sz="2200" dirty="0"/>
              <a:t>Václava Šmída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200" b="1" dirty="0" smtClean="0"/>
              <a:t>Tematické zaměření (</a:t>
            </a:r>
            <a:r>
              <a:rPr lang="cs-CZ" sz="2200" dirty="0" smtClean="0"/>
              <a:t>produkty, pokrmy, nápoje)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200" dirty="0" smtClean="0"/>
              <a:t>- Evropa, zvl. </a:t>
            </a:r>
            <a:r>
              <a:rPr lang="cs-CZ" sz="2200" dirty="0" smtClean="0"/>
              <a:t>Německo (kol. 200 muzeí, např. </a:t>
            </a:r>
            <a:r>
              <a:rPr lang="cs-CZ" sz="2200" dirty="0" err="1" smtClean="0"/>
              <a:t>Klossmuseum</a:t>
            </a:r>
            <a:r>
              <a:rPr lang="cs-CZ" sz="2200" dirty="0" smtClean="0"/>
              <a:t>, </a:t>
            </a:r>
            <a:r>
              <a:rPr lang="cs-CZ" sz="2200" dirty="0" err="1" smtClean="0"/>
              <a:t>Bratwurstmuseum</a:t>
            </a:r>
            <a:r>
              <a:rPr lang="cs-CZ" sz="2200" dirty="0" smtClean="0"/>
              <a:t>, </a:t>
            </a:r>
            <a:r>
              <a:rPr lang="cs-CZ" sz="2200" dirty="0" err="1" smtClean="0"/>
              <a:t>K</a:t>
            </a:r>
            <a:r>
              <a:rPr lang="cs-CZ" sz="2200" dirty="0" err="1" smtClean="0"/>
              <a:t>aesemuseum</a:t>
            </a:r>
            <a:r>
              <a:rPr lang="cs-CZ" sz="2200" dirty="0" smtClean="0"/>
              <a:t> atd.);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ve sledovaných regionech nezjištěna;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ČR: </a:t>
            </a:r>
            <a:r>
              <a:rPr lang="cs-CZ" sz="2200" dirty="0"/>
              <a:t>Muzeum Olomouckých tvarůžků A. W</a:t>
            </a:r>
            <a:r>
              <a:rPr lang="cs-CZ" sz="2200" dirty="0" smtClean="0"/>
              <a:t>., Loštice; pivovarnická muzea 	</a:t>
            </a:r>
            <a:r>
              <a:rPr lang="cs-CZ" sz="2200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Všeobecná kulinární a gastronomická muzea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 smtClean="0"/>
              <a:t>Muzeum gastronomie v Praze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dirty="0" smtClean="0"/>
              <a:t>- založeno 2010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dirty="0" smtClean="0"/>
              <a:t>-  současnost </a:t>
            </a:r>
            <a:r>
              <a:rPr lang="cs-CZ" sz="2200" dirty="0"/>
              <a:t>a budoucnost muzea je nejasná – zavřeno od 2016; avizované stěhování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všehochuť: rekonstrukce </a:t>
            </a:r>
            <a:r>
              <a:rPr lang="cs-CZ" sz="2200" dirty="0"/>
              <a:t>starořeckého </a:t>
            </a:r>
            <a:r>
              <a:rPr lang="cs-CZ" sz="2200" dirty="0" smtClean="0"/>
              <a:t>ohniště, koupě, zápůjčky z muzeí </a:t>
            </a:r>
            <a:r>
              <a:rPr lang="cs-CZ" sz="2200" dirty="0"/>
              <a:t>a </a:t>
            </a:r>
            <a:r>
              <a:rPr lang="cs-CZ" sz="2200" dirty="0" smtClean="0"/>
              <a:t>firem; tisky (Domácí </a:t>
            </a:r>
            <a:r>
              <a:rPr lang="cs-CZ" sz="2200" dirty="0"/>
              <a:t>kuchařky Magdaleny Dobromily </a:t>
            </a:r>
            <a:r>
              <a:rPr lang="cs-CZ" sz="2200" dirty="0" smtClean="0"/>
              <a:t>Rettigové)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kuchyňské nádobí, stolní nádobí, rarity - litinový </a:t>
            </a:r>
            <a:r>
              <a:rPr lang="cs-CZ" sz="2200" dirty="0"/>
              <a:t>papiňák z roku </a:t>
            </a:r>
            <a:r>
              <a:rPr lang="cs-CZ" sz="2200" dirty="0" smtClean="0"/>
              <a:t>1870, Plzeň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vybavení kuchyní - </a:t>
            </a:r>
            <a:r>
              <a:rPr lang="cs-CZ" sz="2200" dirty="0"/>
              <a:t>historické plynové a elektrické sporáky, </a:t>
            </a:r>
            <a:r>
              <a:rPr lang="cs-CZ" sz="2200" dirty="0" smtClean="0"/>
              <a:t>škopky </a:t>
            </a:r>
            <a:r>
              <a:rPr lang="cs-CZ" sz="2200" dirty="0"/>
              <a:t>na mytí nádobí našich </a:t>
            </a:r>
            <a:r>
              <a:rPr lang="cs-CZ" sz="2200" dirty="0" smtClean="0"/>
              <a:t>prababiček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oděvy - uniformu </a:t>
            </a:r>
            <a:r>
              <a:rPr lang="cs-CZ" sz="2200" dirty="0"/>
              <a:t>nejmladšího kuchaře, který vařil v české restauraci na Expu 1958 v Bruselu</a:t>
            </a:r>
            <a:r>
              <a:rPr lang="cs-CZ" sz="2200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dirty="0"/>
              <a:t>i</a:t>
            </a:r>
            <a:r>
              <a:rPr lang="cs-CZ" sz="2200" dirty="0" smtClean="0"/>
              <a:t>nstalace kýčovitá, řada pozoruhodných artefaktů.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200" b="1" dirty="0"/>
              <a:t>p</a:t>
            </a:r>
            <a:r>
              <a:rPr lang="cs-CZ" sz="2200" b="1" dirty="0" smtClean="0"/>
              <a:t>rezentace pokrmů nezjištěna.</a:t>
            </a:r>
            <a:endParaRPr lang="cs-CZ" sz="2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600" i="1" dirty="0" smtClean="0"/>
              <a:t>Soukromí majitelé Nina, </a:t>
            </a:r>
            <a:r>
              <a:rPr lang="cs-CZ" sz="1600" i="1" dirty="0" err="1" smtClean="0"/>
              <a:t>roz</a:t>
            </a:r>
            <a:r>
              <a:rPr lang="cs-CZ" sz="1600" i="1" dirty="0" smtClean="0"/>
              <a:t>. Pinková a</a:t>
            </a:r>
            <a:r>
              <a:rPr lang="cs-CZ" sz="1600" i="1" dirty="0"/>
              <a:t> Ladislav </a:t>
            </a:r>
            <a:r>
              <a:rPr lang="cs-CZ" sz="1600" i="1" dirty="0" err="1" smtClean="0"/>
              <a:t>Provaanovi</a:t>
            </a:r>
            <a:r>
              <a:rPr lang="cs-CZ" sz="1600" i="1" dirty="0" smtClean="0"/>
              <a:t> </a:t>
            </a:r>
            <a:endParaRPr lang="cs-CZ" sz="1800" i="1" dirty="0"/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2" name="AutoShape 2" descr="Výsledek obrázku pro lomňanské muze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https://media.novinky.cz/546/345464-original1-c2oy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" y="1196207"/>
            <a:ext cx="5760720" cy="451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95" y="160338"/>
            <a:ext cx="4762500" cy="3175635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53939"/>
              </p:ext>
            </p:extLst>
          </p:nvPr>
        </p:nvGraphicFramePr>
        <p:xfrm>
          <a:off x="92075" y="92075"/>
          <a:ext cx="18843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Objekt prostředí balíčkovače" showAsIcon="1" r:id="rId6" imgW="1884960" imgH="428040" progId="Package">
                  <p:embed/>
                </p:oleObj>
              </mc:Choice>
              <mc:Fallback>
                <p:oleObj name="Objekt prostředí balíčkovače" showAsIcon="1" r:id="rId6" imgW="1884960" imgH="428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84363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59548"/>
              </p:ext>
            </p:extLst>
          </p:nvPr>
        </p:nvGraphicFramePr>
        <p:xfrm>
          <a:off x="92075" y="92075"/>
          <a:ext cx="18843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Objekt prostředí balíčkovače" showAsIcon="1" r:id="rId8" imgW="1884960" imgH="428040" progId="Package">
                  <p:embed/>
                </p:oleObj>
              </mc:Choice>
              <mc:Fallback>
                <p:oleObj name="Objekt prostředí balíčkovače" showAsIcon="1" r:id="rId8" imgW="1884960" imgH="428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84363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 descr="Související obrázek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46" y="3449464"/>
            <a:ext cx="4572000" cy="314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Kulinární kultura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586"/>
            <a:ext cx="10515600" cy="507075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i="1" dirty="0" err="1"/>
              <a:t>Culina</a:t>
            </a:r>
            <a:r>
              <a:rPr lang="cs-CZ" sz="2400" dirty="0"/>
              <a:t> </a:t>
            </a:r>
            <a:r>
              <a:rPr lang="cs-CZ" sz="2400" dirty="0" smtClean="0"/>
              <a:t>(lat.) - kuchyně/strava/jídlo/pohoštění. </a:t>
            </a:r>
            <a:endParaRPr lang="cs-CZ" sz="2400" dirty="0"/>
          </a:p>
          <a:p>
            <a:pPr marL="0" indent="0">
              <a:spcBef>
                <a:spcPts val="600"/>
              </a:spcBef>
              <a:buNone/>
            </a:pPr>
            <a:endParaRPr lang="cs-CZ" sz="2400" b="1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b="1" i="1" dirty="0" err="1" smtClean="0"/>
              <a:t>Kulinaria</a:t>
            </a:r>
            <a:r>
              <a:rPr lang="cs-CZ" sz="2400" i="1" dirty="0" smtClean="0"/>
              <a:t> -</a:t>
            </a:r>
            <a:r>
              <a:rPr lang="cs-CZ" sz="2400" dirty="0" smtClean="0"/>
              <a:t> škála </a:t>
            </a:r>
            <a:r>
              <a:rPr lang="cs-CZ" sz="2400" dirty="0"/>
              <a:t>aspektů spojených s „kuchyní“, tedy s jídlem a pitím a do jisté míry i </a:t>
            </a:r>
            <a:r>
              <a:rPr lang="cs-CZ" sz="2400" dirty="0" smtClean="0"/>
              <a:t>pohostinství: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 smtClean="0"/>
              <a:t>pokrmy</a:t>
            </a:r>
            <a:r>
              <a:rPr lang="cs-CZ" sz="2400" dirty="0"/>
              <a:t>, suroviny využívané k jejich přípravě a přípravu („vaření</a:t>
            </a:r>
            <a:r>
              <a:rPr lang="cs-CZ" sz="2400" dirty="0" smtClean="0"/>
              <a:t>“)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 smtClean="0"/>
              <a:t>hmotné artefakty -  </a:t>
            </a:r>
            <a:r>
              <a:rPr lang="cs-CZ" sz="2400" dirty="0"/>
              <a:t>nádobí a náčiní k tomu </a:t>
            </a:r>
            <a:r>
              <a:rPr lang="cs-CZ" sz="2400" dirty="0" smtClean="0"/>
              <a:t>využívané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/>
              <a:t>v</a:t>
            </a:r>
            <a:r>
              <a:rPr lang="cs-CZ" sz="2400" dirty="0" smtClean="0"/>
              <a:t>ybavení kuchyně, ev. jídelny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 smtClean="0"/>
              <a:t>způsoby </a:t>
            </a:r>
            <a:r>
              <a:rPr lang="cs-CZ" sz="2400" dirty="0"/>
              <a:t>servírování, pravidla společenského chování u „prostřeného stolu“, </a:t>
            </a:r>
            <a:endParaRPr lang="cs-CZ" sz="2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400" dirty="0"/>
              <a:t>g</a:t>
            </a:r>
            <a:r>
              <a:rPr lang="cs-CZ" sz="2400" dirty="0" smtClean="0"/>
              <a:t>astronomie - činnosti </a:t>
            </a:r>
            <a:r>
              <a:rPr lang="cs-CZ" sz="2400" dirty="0"/>
              <a:t>spojené s </a:t>
            </a:r>
            <a:r>
              <a:rPr lang="cs-CZ" sz="2400" dirty="0" smtClean="0"/>
              <a:t>přípravou a předkládáním jídla, zvl. v rovině veřejných služeb.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b="1" i="1" dirty="0"/>
              <a:t>Kulinární </a:t>
            </a:r>
            <a:r>
              <a:rPr lang="cs-CZ" sz="2400" b="1" i="1" dirty="0" smtClean="0"/>
              <a:t>kultura</a:t>
            </a:r>
            <a:r>
              <a:rPr lang="cs-CZ" sz="2400" dirty="0" smtClean="0"/>
              <a:t> - komplex </a:t>
            </a:r>
            <a:r>
              <a:rPr lang="cs-CZ" sz="2400" dirty="0"/>
              <a:t>zahrnující aspekty </a:t>
            </a:r>
            <a:r>
              <a:rPr lang="cs-CZ" sz="2400" dirty="0" smtClean="0"/>
              <a:t>materiální </a:t>
            </a:r>
            <a:r>
              <a:rPr lang="cs-CZ" sz="2400" dirty="0"/>
              <a:t>i </a:t>
            </a:r>
            <a:r>
              <a:rPr lang="cs-CZ" sz="2400" dirty="0" smtClean="0"/>
              <a:t>nemateriální, </a:t>
            </a:r>
            <a:r>
              <a:rPr lang="cs-CZ" sz="2400" dirty="0"/>
              <a:t>historické, kulturně antropologické, sociologické a řadu dalších.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b="1" i="1" dirty="0" smtClean="0"/>
              <a:t>Studium </a:t>
            </a:r>
            <a:r>
              <a:rPr lang="cs-CZ" sz="2400" b="1" i="1" dirty="0"/>
              <a:t>kulinární </a:t>
            </a:r>
            <a:r>
              <a:rPr lang="cs-CZ" sz="2400" b="1" i="1" dirty="0" smtClean="0"/>
              <a:t>kultury</a:t>
            </a:r>
            <a:r>
              <a:rPr lang="cs-CZ" sz="2400" dirty="0" smtClean="0"/>
              <a:t> - vzhledem </a:t>
            </a:r>
            <a:r>
              <a:rPr lang="cs-CZ" sz="2400" dirty="0"/>
              <a:t>k </a:t>
            </a:r>
            <a:r>
              <a:rPr lang="cs-CZ" sz="2400" dirty="0" err="1"/>
              <a:t>mnohovrstevnatosti</a:t>
            </a:r>
            <a:r>
              <a:rPr lang="cs-CZ" sz="2400" dirty="0"/>
              <a:t> a bohatosti problematiky </a:t>
            </a:r>
            <a:r>
              <a:rPr lang="cs-CZ" sz="2400" dirty="0" smtClean="0"/>
              <a:t>interdisciplinární; propojené s praktickou aplikací.</a:t>
            </a: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Všeobecná kulinární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gastronomická muzea 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200" b="1" dirty="0" smtClean="0"/>
              <a:t>Střední škola hotelnictví a gastronomie, Praha-Klánovice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jedinečná sbírka artefaktů spojených s gastronomií (jídelní lístky, menu, stolní nádobí ad.),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/>
              <a:t>z</a:t>
            </a:r>
            <a:r>
              <a:rPr lang="cs-CZ" sz="2200" dirty="0" smtClean="0"/>
              <a:t>apůjčená </a:t>
            </a:r>
            <a:r>
              <a:rPr lang="cs-CZ" sz="2200" dirty="0" err="1" smtClean="0"/>
              <a:t>SŠHaG</a:t>
            </a:r>
            <a:endParaRPr lang="cs-CZ" sz="22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vytříbená, didakticky pojatá  instalace.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Majitel PaeDr. Václav Šmíd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" y="-78684"/>
            <a:ext cx="375389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67" y="0"/>
            <a:ext cx="4682666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21" y="166255"/>
            <a:ext cx="4713316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83" y="0"/>
            <a:ext cx="5285709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41" y="0"/>
            <a:ext cx="4688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Tematická kulinární muzea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ČR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/>
              <a:t>Muzeum </a:t>
            </a:r>
            <a:r>
              <a:rPr lang="cs-CZ" sz="2200" b="1" dirty="0"/>
              <a:t>Olomouckých </a:t>
            </a:r>
            <a:r>
              <a:rPr lang="cs-CZ" sz="2200" b="1" dirty="0" smtClean="0"/>
              <a:t>tvarůžků, Loštice, okr. Olomouc</a:t>
            </a:r>
          </a:p>
          <a:p>
            <a:pPr marL="0" indent="0">
              <a:buNone/>
            </a:pPr>
            <a:r>
              <a:rPr lang="cs-CZ" sz="2200" b="1" dirty="0" smtClean="0"/>
              <a:t>- </a:t>
            </a:r>
            <a:r>
              <a:rPr lang="cs-CZ" sz="2200" dirty="0" smtClean="0"/>
              <a:t>1994 </a:t>
            </a:r>
            <a:r>
              <a:rPr lang="cs-CZ" sz="2200" dirty="0"/>
              <a:t>v místě původní výrobny </a:t>
            </a:r>
            <a:r>
              <a:rPr lang="cs-CZ" sz="2200" dirty="0" smtClean="0"/>
              <a:t>tvarůžků; 2014 otevřeno v nové budově;</a:t>
            </a:r>
            <a:endParaRPr lang="cs-CZ" sz="2200" dirty="0"/>
          </a:p>
          <a:p>
            <a:pPr>
              <a:buFontTx/>
              <a:buChar char="-"/>
            </a:pPr>
            <a:r>
              <a:rPr lang="cs-CZ" sz="2200" dirty="0" smtClean="0"/>
              <a:t>moderně pojatá expozice - průřez </a:t>
            </a:r>
            <a:r>
              <a:rPr lang="cs-CZ" sz="2200" dirty="0"/>
              <a:t>historií Olomouckých tvarůžků od nejstarších pramenů až do </a:t>
            </a:r>
            <a:r>
              <a:rPr lang="cs-CZ" sz="2200" dirty="0" smtClean="0"/>
              <a:t>současnosti</a:t>
            </a:r>
            <a:r>
              <a:rPr lang="cs-CZ" sz="2200" dirty="0"/>
              <a:t>;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b="1" dirty="0"/>
              <a:t>m</a:t>
            </a:r>
            <a:r>
              <a:rPr lang="cs-CZ" sz="2200" b="1" dirty="0" smtClean="0"/>
              <a:t>ožnost zakoupení výrobků v podnikové prodejně.</a:t>
            </a:r>
            <a:endParaRPr lang="cs-CZ" sz="22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 smtClean="0"/>
              <a:t>Soukromý majitel, A,W. spol. s r. o.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2" name="AutoShape 2" descr="Výsledek obrázku pro lomňanské muze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6419850" cy="4281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11" y="1196207"/>
            <a:ext cx="3718560" cy="45738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94" y="3581400"/>
            <a:ext cx="33051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Agroturistika v autentickém historickém prostředí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 hangingPunct="0">
              <a:spcBef>
                <a:spcPts val="600"/>
              </a:spcBef>
              <a:buNone/>
            </a:pPr>
            <a:r>
              <a:rPr lang="cs-CZ" sz="2200" dirty="0" smtClean="0"/>
              <a:t>Venkovské hospodaření se zapojením do cestovního ruchu v rovině ubytování a stravování (gastronomie) </a:t>
            </a:r>
            <a:r>
              <a:rPr lang="cs-CZ" sz="2200" b="1" dirty="0" smtClean="0"/>
              <a:t>může, ale nemusí být spojeno s muzejní prezentací; tradičními/regionálními pokrmy</a:t>
            </a:r>
            <a:r>
              <a:rPr lang="cs-CZ" sz="2200" dirty="0" smtClean="0"/>
              <a:t>.</a:t>
            </a:r>
          </a:p>
          <a:p>
            <a:pPr marL="0" indent="0" hangingPunct="0">
              <a:spcBef>
                <a:spcPts val="600"/>
              </a:spcBef>
              <a:buNone/>
            </a:pPr>
            <a:endParaRPr lang="cs-CZ" sz="2200" dirty="0" smtClean="0"/>
          </a:p>
          <a:p>
            <a:pPr marL="0" indent="0" hangingPunct="0">
              <a:spcBef>
                <a:spcPts val="600"/>
              </a:spcBef>
              <a:buNone/>
            </a:pPr>
            <a:r>
              <a:rPr lang="cs-CZ" sz="2200" dirty="0" smtClean="0"/>
              <a:t>V České republice spíše výjimečné, v česko-polském příhraničí na české straně nedohledáno, na polské straně např. </a:t>
            </a:r>
            <a:r>
              <a:rPr lang="cs-CZ" sz="2200" dirty="0" err="1" smtClean="0"/>
              <a:t>Farska</a:t>
            </a:r>
            <a:r>
              <a:rPr lang="cs-CZ" sz="2200" dirty="0" smtClean="0"/>
              <a:t> </a:t>
            </a:r>
            <a:r>
              <a:rPr lang="cs-CZ" sz="2200" dirty="0" err="1" smtClean="0"/>
              <a:t>stodoła</a:t>
            </a:r>
            <a:r>
              <a:rPr lang="cs-CZ" sz="2200" dirty="0" smtClean="0"/>
              <a:t> w </a:t>
            </a:r>
            <a:r>
              <a:rPr lang="cs-CZ" sz="2200" dirty="0" err="1" smtClean="0"/>
              <a:t>Biedrzychowicach</a:t>
            </a:r>
            <a:r>
              <a:rPr lang="cs-CZ" sz="2200" dirty="0" smtClean="0"/>
              <a:t> (</a:t>
            </a:r>
            <a:r>
              <a:rPr lang="cs-CZ" sz="2200" dirty="0" err="1" smtClean="0"/>
              <a:t>woj</a:t>
            </a:r>
            <a:r>
              <a:rPr lang="cs-CZ" sz="2200" dirty="0" smtClean="0"/>
              <a:t>. </a:t>
            </a:r>
            <a:r>
              <a:rPr lang="cs-CZ" sz="2200" dirty="0" err="1" smtClean="0"/>
              <a:t>Opolskie</a:t>
            </a:r>
            <a:r>
              <a:rPr lang="cs-CZ" sz="2200" dirty="0" smtClean="0"/>
              <a:t>).</a:t>
            </a:r>
          </a:p>
          <a:p>
            <a:pPr marL="0" indent="0" hangingPunct="0">
              <a:spcBef>
                <a:spcPts val="600"/>
              </a:spcBef>
              <a:buNone/>
            </a:pP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agroturistické farmy – regionální produkty 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7"/>
            <a:ext cx="10515600" cy="510591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V České republice poměrně rozšířené (s ubytováním; jen gastronomická zařízení)</a:t>
            </a:r>
            <a:endParaRPr lang="cs-CZ" sz="2200" u="sng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ne vždy respektují tradice a autenticitu prostředí, chovaných druhů, pěstovaných plodin;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b="1" dirty="0" smtClean="0"/>
              <a:t>prezentují regionální produkty – sýry, masité výrobky, uzeniny ad.</a:t>
            </a:r>
            <a:r>
              <a:rPr lang="cs-CZ" sz="2200" dirty="0" smtClean="0"/>
              <a:t>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b="1" dirty="0"/>
              <a:t>o</a:t>
            </a:r>
            <a:r>
              <a:rPr lang="cs-CZ" sz="2200" b="1" dirty="0" smtClean="0"/>
              <a:t>bvykle neobsahují prezentaci muzejního/sbírkového charakteru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Ekonomicky a klientsky úspěšné, byť a-regionální</a:t>
            </a:r>
            <a:r>
              <a:rPr lang="cs-CZ" sz="2200" dirty="0"/>
              <a:t>:</a:t>
            </a: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Biofarma Košík, okr. Nymburk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ostrůvek </a:t>
            </a:r>
            <a:r>
              <a:rPr lang="cs-CZ" sz="2200" dirty="0"/>
              <a:t>slovenských produktů ve Středních </a:t>
            </a:r>
            <a:r>
              <a:rPr lang="cs-CZ" sz="2200" dirty="0" smtClean="0"/>
              <a:t>Čech (chov ovcí, mléčné a masné produkty; ovoce)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restaurace a ubytování: </a:t>
            </a:r>
            <a:r>
              <a:rPr lang="cs-CZ" sz="2200" b="1" dirty="0" smtClean="0"/>
              <a:t>brynzové </a:t>
            </a:r>
            <a:r>
              <a:rPr lang="cs-CZ" sz="2200" b="1" dirty="0"/>
              <a:t>halušky</a:t>
            </a:r>
            <a:r>
              <a:rPr lang="cs-CZ" sz="2200" dirty="0"/>
              <a:t>, nebo </a:t>
            </a:r>
            <a:r>
              <a:rPr lang="cs-CZ" sz="2200" b="1" dirty="0"/>
              <a:t>halušky s uzeným a kysaným zelím</a:t>
            </a:r>
            <a:r>
              <a:rPr lang="cs-CZ" sz="2200" dirty="0"/>
              <a:t>, nebo </a:t>
            </a:r>
            <a:r>
              <a:rPr lang="cs-CZ" sz="2200" b="1" dirty="0"/>
              <a:t>pravá slovenská „</a:t>
            </a:r>
            <a:r>
              <a:rPr lang="cs-CZ" sz="2200" b="1" dirty="0" err="1"/>
              <a:t>kapustnica</a:t>
            </a:r>
            <a:r>
              <a:rPr lang="cs-CZ" sz="2200" b="1" dirty="0"/>
              <a:t>“</a:t>
            </a:r>
            <a:r>
              <a:rPr lang="cs-CZ" sz="2200" dirty="0"/>
              <a:t>, ve které „</a:t>
            </a:r>
            <a:r>
              <a:rPr lang="cs-CZ" sz="2200" dirty="0" err="1"/>
              <a:t>lyžica</a:t>
            </a:r>
            <a:r>
              <a:rPr lang="cs-CZ" sz="2200" dirty="0"/>
              <a:t> stojí“, </a:t>
            </a:r>
            <a:r>
              <a:rPr lang="cs-CZ" sz="2200" b="1" dirty="0"/>
              <a:t>pečené jehněčí</a:t>
            </a:r>
            <a:r>
              <a:rPr lang="cs-CZ" sz="2200" dirty="0"/>
              <a:t> i jiné domácí speciality. </a:t>
            </a: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 smtClean="0"/>
              <a:t>Soukromý majitel: Dagmar Havlová</a:t>
            </a:r>
            <a:endParaRPr lang="cs-CZ" sz="1600" i="1" dirty="0"/>
          </a:p>
          <a:p>
            <a:pPr marL="0" indent="0">
              <a:spcBef>
                <a:spcPts val="600"/>
              </a:spcBef>
              <a:buNone/>
            </a:pPr>
            <a:endParaRPr lang="cs-CZ" sz="22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err="1" smtClean="0"/>
              <a:t>Hrčavský</a:t>
            </a:r>
            <a:r>
              <a:rPr lang="cs-CZ" sz="2200" b="1" dirty="0" smtClean="0"/>
              <a:t> grunt na Trojmezí, Hrčava, okr. Frýdek-Místek (Česko – Slovensko – Polsko)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m</a:t>
            </a:r>
            <a:r>
              <a:rPr lang="cs-CZ" sz="2200" dirty="0" smtClean="0"/>
              <a:t>léko a sýry; sezónní zabíjačky – ano;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pivovar – </a:t>
            </a:r>
            <a:r>
              <a:rPr lang="cs-CZ" sz="2200" dirty="0" err="1" smtClean="0"/>
              <a:t>Hrčavský</a:t>
            </a:r>
            <a:r>
              <a:rPr lang="cs-CZ" sz="2200" dirty="0" smtClean="0"/>
              <a:t> ležák; výhradní čep v </a:t>
            </a:r>
            <a:r>
              <a:rPr lang="cs-CZ" sz="2200" dirty="0" err="1" smtClean="0"/>
              <a:t>Hospůdke</a:t>
            </a:r>
            <a:r>
              <a:rPr lang="cs-CZ" sz="2200" dirty="0" smtClean="0"/>
              <a:t> na Vyhlídce, Hrčava; </a:t>
            </a:r>
            <a:r>
              <a:rPr lang="cs-CZ" sz="2200" dirty="0" err="1" smtClean="0"/>
              <a:t>aregionální</a:t>
            </a:r>
            <a:r>
              <a:rPr lang="cs-CZ" sz="2200" dirty="0" smtClean="0"/>
              <a:t>.</a:t>
            </a:r>
            <a:r>
              <a:rPr lang="cs-CZ" sz="2200" dirty="0" smtClean="0"/>
              <a:t> </a:t>
            </a:r>
            <a:endParaRPr lang="cs-CZ" sz="2200" dirty="0"/>
          </a:p>
          <a:p>
            <a:pPr marL="0" indent="0">
              <a:buNone/>
            </a:pPr>
            <a:r>
              <a:rPr lang="cs-CZ" sz="1700" i="1" dirty="0" smtClean="0"/>
              <a:t>Soukromý majitel: Petr </a:t>
            </a:r>
            <a:r>
              <a:rPr lang="cs-CZ" sz="1700" i="1" dirty="0" err="1" smtClean="0"/>
              <a:t>Staňo</a:t>
            </a:r>
            <a:endParaRPr lang="cs-CZ" sz="1700" i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Mangalica</a:t>
            </a:r>
            <a:r>
              <a:rPr kumimoji="0" lang="cs-CZ" alt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festival</a:t>
            </a:r>
            <a:r>
              <a:rPr kumimoji="0" lang="cs-CZ" alt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3"/>
              </a:rPr>
              <a:t>  </a:t>
            </a:r>
            <a:r>
              <a:rPr kumimoji="0" lang="cs-CZ" altLang="cs-CZ" sz="168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4"/>
              </a:rPr>
              <a:t>  </a:t>
            </a:r>
            <a:r>
              <a:rPr kumimoji="0" lang="cs-CZ" altLang="cs-CZ" sz="168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5"/>
              </a:rPr>
              <a:t>  </a:t>
            </a:r>
            <a:r>
              <a:rPr kumimoji="0" lang="cs-CZ" altLang="cs-CZ" sz="168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6"/>
              </a:rPr>
              <a:t>  </a:t>
            </a:r>
            <a:r>
              <a:rPr kumimoji="0" lang="cs-CZ" altLang="cs-CZ" sz="168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7"/>
              </a:rPr>
              <a:t>  </a:t>
            </a:r>
            <a:r>
              <a:rPr kumimoji="0" lang="cs-CZ" altLang="cs-CZ" sz="168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D2426"/>
                </a:solidFill>
                <a:effectLst/>
                <a:latin typeface="Bree Serif"/>
                <a:hlinkClick r:id="rId8"/>
              </a:rPr>
              <a:t>  </a:t>
            </a:r>
            <a:endParaRPr kumimoji="0" lang="cs-CZ" altLang="cs-CZ" sz="16800" b="0" i="0" u="none" strike="noStrike" cap="none" normalizeH="0" baseline="0" dirty="0" smtClean="0">
              <a:ln>
                <a:noFill/>
              </a:ln>
              <a:solidFill>
                <a:srgbClr val="3D2426"/>
              </a:solidFill>
              <a:effectLst/>
              <a:latin typeface="Bree Serif"/>
            </a:endParaRPr>
          </a:p>
        </p:txBody>
      </p:sp>
      <p:pic>
        <p:nvPicPr>
          <p:cNvPr id="8194" name="Picture 2" descr="1.jpg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" y="228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0.jpg">
            <a:hlinkClick r:id="rId4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" y="266469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1.jpg">
            <a:hlinkClick r:id="rId5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2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3.jpg">
            <a:hlinkClick r:id="rId7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93" y="385040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14.jpg">
            <a:hlinkClick r:id="rId8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93" y="113947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12" y="57777"/>
            <a:ext cx="2667000" cy="2667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1" y="1174028"/>
            <a:ext cx="1495425" cy="5648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1114" r="17580" b="1114"/>
          <a:stretch/>
        </p:blipFill>
        <p:spPr>
          <a:xfrm>
            <a:off x="6029905" y="3262993"/>
            <a:ext cx="387135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Potenciál privátních muzeí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výzkum </a:t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historického vývoje, tradic a kulturního dědictví kulinární kultury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Ano: hmotná kultura</a:t>
            </a:r>
            <a:r>
              <a:rPr lang="cs-CZ" sz="2200" dirty="0" smtClean="0"/>
              <a:t> – vybavení kuchyní, kuchyňské a stolní nádobí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			        výroba produktů, skladování potravin;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- jisté problémy s věrohodností, identifikací místního a časového původu (obvykle není vedena evidence,</a:t>
            </a:r>
            <a:r>
              <a:rPr lang="cs-CZ" sz="2200" dirty="0"/>
              <a:t> nejsou popisky,</a:t>
            </a:r>
            <a:r>
              <a:rPr lang="cs-CZ" sz="2200" dirty="0" smtClean="0"/>
              <a:t> není znám původ atd.).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Ano:  kuchařské knihy, receptáře</a:t>
            </a:r>
            <a:r>
              <a:rPr lang="cs-CZ" sz="2200" dirty="0" smtClean="0"/>
              <a:t> – obsaženy jsou jen ve zlomku muzeí venkovského charakteru, a to převážně tištěné, oproti očekávání nikoli „domácí“ rukopisy hospodyň.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Spíše ne:</a:t>
            </a:r>
            <a:r>
              <a:rPr lang="cs-CZ" sz="2200" dirty="0" smtClean="0"/>
              <a:t> udržování praktických dovedností přípravy tradičních, skutečně místních/regionálních pokrmů a nápojů.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200" u="sng" dirty="0" smtClean="0"/>
              <a:t>Nutná vysoká míra kritiky autentičnosti, chronologického a místního zařazení.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u="sng" dirty="0" smtClean="0"/>
              <a:t>Potřebná jistá míra znalostí a zkušeností.</a:t>
            </a:r>
            <a:endParaRPr lang="cs-CZ" sz="2200" u="sng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Potenciál privátních muzeí pro výzkum 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aktuální podoby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kulinární kultury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 smtClean="0"/>
              <a:t>Ano </a:t>
            </a:r>
            <a:r>
              <a:rPr lang="cs-CZ" dirty="0" smtClean="0"/>
              <a:t>– pokud dokumentují produkci místních </a:t>
            </a:r>
            <a:r>
              <a:rPr lang="cs-CZ" dirty="0" smtClean="0"/>
              <a:t>podniků a výroben 	(pivovary, palírny, vinařství, sýrárny ad.).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literatura, informační zdroje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6208"/>
            <a:ext cx="10515600" cy="52507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dirty="0" smtClean="0"/>
              <a:t>Bílá, T. Soukromé sbírky a muzea ve vybraných oblastech Slezska. Diplomová práce, SU FPF, Opava 2018.</a:t>
            </a:r>
          </a:p>
          <a:p>
            <a:pPr marL="0" indent="0">
              <a:buNone/>
            </a:pPr>
            <a:r>
              <a:rPr lang="cs-CZ" sz="1800" dirty="0" smtClean="0"/>
              <a:t>Domácí muzea. Bulletin 2014, </a:t>
            </a:r>
            <a:r>
              <a:rPr lang="cs-CZ" sz="1800" dirty="0" err="1"/>
              <a:t>Wrocław</a:t>
            </a:r>
            <a:r>
              <a:rPr lang="cs-CZ" sz="1800" dirty="0"/>
              <a:t> 2014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err="1" smtClean="0"/>
              <a:t>Farska</a:t>
            </a:r>
            <a:r>
              <a:rPr lang="cs-CZ" sz="1800" dirty="0" smtClean="0"/>
              <a:t> Stodola w </a:t>
            </a:r>
            <a:r>
              <a:rPr lang="cs-CZ" sz="1800" dirty="0" err="1" smtClean="0"/>
              <a:t>Biedrzychowicach</a:t>
            </a:r>
            <a:r>
              <a:rPr lang="cs-CZ" sz="1800" dirty="0" smtClean="0"/>
              <a:t>, </a:t>
            </a:r>
            <a:r>
              <a:rPr lang="cs-CZ" sz="1800" dirty="0" err="1" smtClean="0"/>
              <a:t>kiedyś</a:t>
            </a:r>
            <a:r>
              <a:rPr lang="cs-CZ" sz="1800" dirty="0" smtClean="0"/>
              <a:t> </a:t>
            </a:r>
            <a:r>
              <a:rPr lang="cs-CZ" sz="1800" dirty="0" err="1" smtClean="0"/>
              <a:t>Friedersdorf</a:t>
            </a:r>
            <a:r>
              <a:rPr lang="cs-CZ" sz="1800" dirty="0" smtClean="0"/>
              <a:t> z Muzeum </a:t>
            </a:r>
            <a:r>
              <a:rPr lang="cs-CZ" sz="1800" dirty="0" err="1" smtClean="0"/>
              <a:t>Wiejskim</a:t>
            </a:r>
            <a:r>
              <a:rPr lang="cs-CZ" sz="1800" dirty="0" smtClean="0"/>
              <a:t>, </a:t>
            </a:r>
            <a:r>
              <a:rPr lang="cs-CZ" sz="1800" dirty="0" err="1" smtClean="0"/>
              <a:t>nazywanym</a:t>
            </a:r>
            <a:r>
              <a:rPr lang="cs-CZ" sz="1800" dirty="0" smtClean="0"/>
              <a:t> </a:t>
            </a:r>
            <a:r>
              <a:rPr lang="cs-CZ" sz="1800" dirty="0" err="1" smtClean="0"/>
              <a:t>równieź</a:t>
            </a:r>
            <a:r>
              <a:rPr lang="cs-CZ" sz="1800" dirty="0" smtClean="0"/>
              <a:t> </a:t>
            </a:r>
            <a:r>
              <a:rPr lang="cs-CZ" sz="1800" dirty="0" err="1" smtClean="0"/>
              <a:t>Heimatmuseum</a:t>
            </a:r>
            <a:r>
              <a:rPr lang="cs-CZ" sz="1800" dirty="0" smtClean="0"/>
              <a:t>, s. l., s. d.</a:t>
            </a:r>
          </a:p>
          <a:p>
            <a:pPr marL="0" indent="0">
              <a:buNone/>
            </a:pPr>
            <a:r>
              <a:rPr lang="cs-CZ" sz="1800" dirty="0" smtClean="0"/>
              <a:t>Muzea </a:t>
            </a:r>
            <a:r>
              <a:rPr lang="cs-CZ" sz="1800" dirty="0" err="1" smtClean="0"/>
              <a:t>Domowe</a:t>
            </a:r>
            <a:r>
              <a:rPr lang="cs-CZ" sz="1800" dirty="0" smtClean="0"/>
              <a:t>, </a:t>
            </a:r>
            <a:r>
              <a:rPr lang="cs-CZ" sz="1800" dirty="0" err="1" smtClean="0"/>
              <a:t>Wrocław</a:t>
            </a:r>
            <a:r>
              <a:rPr lang="cs-CZ" sz="1800" dirty="0" smtClean="0"/>
              <a:t> 2014.</a:t>
            </a:r>
          </a:p>
          <a:p>
            <a:pPr marL="0" indent="0">
              <a:buNone/>
            </a:pPr>
            <a:r>
              <a:rPr lang="cs-CZ" sz="1800" dirty="0" smtClean="0"/>
              <a:t>Muzea </a:t>
            </a:r>
            <a:r>
              <a:rPr lang="cs-CZ" sz="1800" dirty="0" err="1" smtClean="0"/>
              <a:t>Domowe</a:t>
            </a:r>
            <a:r>
              <a:rPr lang="cs-CZ" sz="1800" dirty="0" smtClean="0"/>
              <a:t>. </a:t>
            </a:r>
            <a:r>
              <a:rPr lang="cs-CZ" sz="1800" dirty="0" err="1" smtClean="0"/>
              <a:t>Informator</a:t>
            </a:r>
            <a:r>
              <a:rPr lang="cs-CZ" sz="1800" dirty="0" smtClean="0"/>
              <a:t> 2015, </a:t>
            </a:r>
            <a:r>
              <a:rPr lang="cs-CZ" sz="1800" dirty="0" err="1" smtClean="0"/>
              <a:t>Wrocław</a:t>
            </a:r>
            <a:r>
              <a:rPr lang="cs-CZ" sz="1800" dirty="0" smtClean="0"/>
              <a:t> 2015.</a:t>
            </a:r>
          </a:p>
          <a:p>
            <a:pPr marL="0" indent="0">
              <a:buNone/>
            </a:pPr>
            <a:r>
              <a:rPr lang="cs-CZ" sz="1800" dirty="0" smtClean="0"/>
              <a:t>Muzea </a:t>
            </a:r>
            <a:r>
              <a:rPr lang="cs-CZ" sz="1800" dirty="0" err="1" smtClean="0"/>
              <a:t>Domowe</a:t>
            </a:r>
            <a:r>
              <a:rPr lang="cs-CZ" sz="1800" dirty="0" smtClean="0"/>
              <a:t>. </a:t>
            </a:r>
            <a:r>
              <a:rPr lang="cs-CZ" sz="1800" dirty="0" err="1" smtClean="0"/>
              <a:t>Materiały</a:t>
            </a:r>
            <a:r>
              <a:rPr lang="cs-CZ" sz="1800" dirty="0" smtClean="0"/>
              <a:t> </a:t>
            </a:r>
            <a:r>
              <a:rPr lang="cs-CZ" sz="1800" dirty="0" err="1" smtClean="0"/>
              <a:t>informacyjno-metodyczne</a:t>
            </a:r>
            <a:r>
              <a:rPr lang="cs-CZ" sz="1800" dirty="0" smtClean="0"/>
              <a:t> 1, </a:t>
            </a:r>
            <a:r>
              <a:rPr lang="cs-CZ" sz="1800" dirty="0" err="1" smtClean="0"/>
              <a:t>Wrocław</a:t>
            </a:r>
            <a:r>
              <a:rPr lang="cs-CZ" sz="1800" dirty="0" smtClean="0"/>
              <a:t> 2015; 2, </a:t>
            </a:r>
            <a:r>
              <a:rPr lang="cs-CZ" sz="1800" dirty="0" err="1" smtClean="0"/>
              <a:t>Wrocław</a:t>
            </a:r>
            <a:r>
              <a:rPr lang="cs-CZ" sz="1800" dirty="0" smtClean="0"/>
              <a:t> 2016; 3, </a:t>
            </a:r>
            <a:r>
              <a:rPr lang="cs-CZ" sz="1800" dirty="0" err="1" smtClean="0"/>
              <a:t>Wrocław</a:t>
            </a:r>
            <a:r>
              <a:rPr lang="cs-CZ" sz="1800" dirty="0" smtClean="0"/>
              <a:t> 2017.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Zákon. č. 122/2000 Sb. o ochraně sbírek muzejní povahy.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>
              <a:hlinkClick r:id="rId2"/>
            </a:endParaRPr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</a:t>
            </a:r>
            <a:r>
              <a:rPr lang="cs-CZ" sz="1800" dirty="0">
                <a:hlinkClick r:id="rId3"/>
              </a:rPr>
              <a:t>://www.bolatice.cz/obec-bolatice/informace-o-obci/skanzen-lidovych-tradic-a-remesel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smtClean="0"/>
              <a:t> (22. 4. 2019)</a:t>
            </a: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https://</a:t>
            </a:r>
            <a:r>
              <a:rPr lang="cs-CZ" sz="1800" dirty="0" smtClean="0">
                <a:hlinkClick r:id="rId4"/>
              </a:rPr>
              <a:t>www.bratwurstmuseum.de/kulinarische-museen.html</a:t>
            </a:r>
            <a:r>
              <a:rPr lang="cs-CZ" sz="1800" dirty="0" smtClean="0"/>
              <a:t> (3. 5. 2019)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https://www.cz-museums/.cz</a:t>
            </a:r>
            <a:r>
              <a:rPr lang="cs-CZ" sz="1800" dirty="0"/>
              <a:t> (1. 5. 2005)</a:t>
            </a:r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</a:t>
            </a:r>
            <a:r>
              <a:rPr lang="cs-CZ" sz="1800" dirty="0">
                <a:hlinkClick r:id="rId3"/>
              </a:rPr>
              <a:t>://www.farmakosik.cz/cz/ </a:t>
            </a:r>
            <a:r>
              <a:rPr lang="cs-CZ" sz="1800" dirty="0" smtClean="0"/>
              <a:t>(1. 5. </a:t>
            </a:r>
            <a:r>
              <a:rPr lang="cs-CZ" sz="1800" dirty="0"/>
              <a:t>2019)</a:t>
            </a:r>
            <a:endParaRPr lang="cs-CZ" sz="1800" dirty="0">
              <a:hlinkClick r:id="rId3"/>
            </a:endParaRPr>
          </a:p>
          <a:p>
            <a:pPr marL="0" indent="0">
              <a:buNone/>
            </a:pPr>
            <a:r>
              <a:rPr lang="cs-CZ" sz="1800" dirty="0" smtClean="0">
                <a:hlinkClick r:id="rId5"/>
              </a:rPr>
              <a:t>http</a:t>
            </a:r>
            <a:r>
              <a:rPr lang="cs-CZ" sz="1800" dirty="0">
                <a:hlinkClick r:id="rId5"/>
              </a:rPr>
              <a:t>://</a:t>
            </a:r>
            <a:r>
              <a:rPr lang="cs-CZ" sz="1800" dirty="0" smtClean="0">
                <a:hlinkClick r:id="rId5"/>
              </a:rPr>
              <a:t>www.hrcavskygrunt.cz</a:t>
            </a:r>
            <a:r>
              <a:rPr lang="cs-CZ" sz="1800" dirty="0" smtClean="0"/>
              <a:t> </a:t>
            </a:r>
            <a:r>
              <a:rPr lang="cs-CZ" sz="1800" dirty="0"/>
              <a:t>(21. 4. 2019)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https://www.kudyznudy.cz</a:t>
            </a:r>
            <a:r>
              <a:rPr lang="cs-CZ" sz="1800" dirty="0" smtClean="0">
                <a:hlinkClick r:id="rId3"/>
              </a:rPr>
              <a:t>/</a:t>
            </a:r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https</a:t>
            </a:r>
            <a:r>
              <a:rPr lang="cs-CZ" sz="1800" dirty="0">
                <a:hlinkClick r:id="rId3"/>
              </a:rPr>
              <a:t>://www.muzeumgastronomie.cz</a:t>
            </a:r>
            <a:r>
              <a:rPr lang="cs-CZ" sz="1800" dirty="0" smtClean="0">
                <a:hlinkClick r:id="rId3"/>
              </a:rPr>
              <a:t>/ </a:t>
            </a:r>
            <a:r>
              <a:rPr lang="cs-CZ" sz="1800" dirty="0" smtClean="0"/>
              <a:t>(21. 4. </a:t>
            </a:r>
            <a:r>
              <a:rPr lang="cs-CZ" sz="1800" dirty="0"/>
              <a:t>2019)</a:t>
            </a:r>
          </a:p>
          <a:p>
            <a:pPr marL="0" indent="0">
              <a:buNone/>
            </a:pPr>
            <a:r>
              <a:rPr lang="cs-CZ" sz="1800" dirty="0" smtClean="0">
                <a:hlinkClick r:id="rId6"/>
              </a:rPr>
              <a:t>http</a:t>
            </a:r>
            <a:r>
              <a:rPr lang="cs-CZ" sz="1800" dirty="0">
                <a:hlinkClick r:id="rId6"/>
              </a:rPr>
              <a:t>://slezskyvenkov.cz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smtClean="0"/>
              <a:t> (22. 4. 2019)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ürze oder Pinaphora und Haube, Nudelholz und Topf oder Corolla, Holzbrett. Koch und schmutzigen Küchenutensilien, Sachen für die Dekoration Menü kochen. gravierte handgezeichnete im alten Skizze und Vintage-Stil — Stockvek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0" y="-42873"/>
            <a:ext cx="8778240" cy="69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3" b="8819"/>
          <a:stretch/>
        </p:blipFill>
        <p:spPr>
          <a:xfrm>
            <a:off x="9254812" y="1453814"/>
            <a:ext cx="2691760" cy="52693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5382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Muzeum</a:t>
            </a:r>
            <a:r>
              <a:rPr lang="cs-CZ" sz="2200" dirty="0" smtClean="0"/>
              <a:t> </a:t>
            </a:r>
            <a:r>
              <a:rPr lang="cs-CZ" sz="2200" dirty="0"/>
              <a:t>(</a:t>
            </a:r>
            <a:r>
              <a:rPr lang="cs-CZ" sz="2200" i="1" dirty="0" err="1"/>
              <a:t>musaion</a:t>
            </a:r>
            <a:r>
              <a:rPr lang="cs-CZ" sz="2200" dirty="0"/>
              <a:t> = chrám múz, řecky </a:t>
            </a:r>
            <a:r>
              <a:rPr lang="cs-CZ" sz="2200" i="1" dirty="0" err="1"/>
              <a:t>mouseion</a:t>
            </a:r>
            <a:r>
              <a:rPr lang="cs-CZ" sz="2200" dirty="0"/>
              <a:t>) </a:t>
            </a:r>
            <a:r>
              <a:rPr lang="cs-CZ" sz="2200" dirty="0" smtClean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stálá </a:t>
            </a:r>
            <a:r>
              <a:rPr lang="cs-CZ" sz="2200" dirty="0"/>
              <a:t>nevýdělečná instituce ve službách společnosti a jejího rozvoje, </a:t>
            </a:r>
            <a:r>
              <a:rPr lang="cs-CZ" sz="2200" b="1" dirty="0"/>
              <a:t>otevřená veřejnosti</a:t>
            </a:r>
            <a:r>
              <a:rPr lang="cs-CZ" sz="2200" dirty="0"/>
              <a:t>, která </a:t>
            </a:r>
            <a:r>
              <a:rPr lang="cs-CZ" sz="2200" b="1" dirty="0"/>
              <a:t>získává, uchovává, zkoumá, zprostředkuje a vystavuje hmotné doklady </a:t>
            </a:r>
            <a:r>
              <a:rPr lang="cs-CZ" sz="2200" dirty="0"/>
              <a:t>o člověku a jeho prostředí </a:t>
            </a:r>
            <a:r>
              <a:rPr lang="cs-CZ" sz="2200" b="1" dirty="0"/>
              <a:t>za účelem studia, vzdělání</a:t>
            </a:r>
            <a:r>
              <a:rPr lang="cs-CZ" sz="2200" dirty="0"/>
              <a:t>, výchovy a potěšení. </a:t>
            </a: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(</a:t>
            </a:r>
            <a:r>
              <a:rPr lang="cs-CZ" sz="1800" dirty="0"/>
              <a:t>Statutu ICOM/Mezinárodní muzejní </a:t>
            </a:r>
            <a:r>
              <a:rPr lang="cs-CZ" sz="1800" dirty="0" smtClean="0"/>
              <a:t>rada, Haag</a:t>
            </a:r>
            <a:r>
              <a:rPr lang="cs-CZ" sz="1800" dirty="0"/>
              <a:t>, Nizozemsko</a:t>
            </a:r>
            <a:r>
              <a:rPr lang="cs-CZ" sz="1800" dirty="0" smtClean="0"/>
              <a:t>, 1989)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Muzejní péče v ČR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muzea zřizovaná </a:t>
            </a:r>
            <a:r>
              <a:rPr lang="cs-CZ" sz="2200" dirty="0"/>
              <a:t>státem, kraji a obcemi </a:t>
            </a:r>
            <a:r>
              <a:rPr lang="cs-CZ" sz="2200" dirty="0" smtClean="0"/>
              <a:t>, jejich sbírky evidované  v Centrální evidenci sbírek (CES);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/>
              <a:t>p</a:t>
            </a:r>
            <a:r>
              <a:rPr lang="cs-CZ" sz="2200" dirty="0" smtClean="0"/>
              <a:t>rivátní muzea.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(Zákon </a:t>
            </a:r>
            <a:r>
              <a:rPr lang="cs-CZ" sz="1800" dirty="0"/>
              <a:t>122/2000 Sb</a:t>
            </a:r>
            <a:r>
              <a:rPr lang="cs-CZ" sz="1800" dirty="0" smtClean="0"/>
              <a:t>. O ochraně sbírek muzejní povahy)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2019: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evidováno </a:t>
            </a:r>
            <a:r>
              <a:rPr lang="cs-CZ" sz="2200" dirty="0" err="1" smtClean="0"/>
              <a:t>AMaG</a:t>
            </a:r>
            <a:r>
              <a:rPr lang="cs-CZ" sz="2200" dirty="0" smtClean="0"/>
              <a:t> cca 320 muzeí a galerií;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interní evidence dle www - více než 1.400 muzeí, galerií a  pamětních síní, z toho odhadem 2/3 privátních.</a:t>
            </a:r>
          </a:p>
          <a:p>
            <a:pPr marL="0" indent="0">
              <a:buNone/>
            </a:pPr>
            <a:r>
              <a:rPr lang="cs-CZ" sz="2200" dirty="0" smtClean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Privátní muzeum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200" dirty="0" smtClean="0"/>
              <a:t>Různý charakter vlastníků/zřizovatelů:</a:t>
            </a:r>
          </a:p>
          <a:p>
            <a:pPr marL="0" indent="0">
              <a:buNone/>
            </a:pPr>
            <a:r>
              <a:rPr lang="cs-CZ" sz="2200" dirty="0" smtClean="0"/>
              <a:t>- právnické osoby (včetně podnikových muzeí);</a:t>
            </a:r>
          </a:p>
          <a:p>
            <a:pPr>
              <a:buFontTx/>
              <a:buChar char="-"/>
            </a:pPr>
            <a:r>
              <a:rPr lang="cs-CZ" sz="2200" dirty="0" smtClean="0"/>
              <a:t>fyzické osoby. </a:t>
            </a:r>
          </a:p>
          <a:p>
            <a:pPr marL="0" indent="0">
              <a:buNone/>
            </a:pPr>
            <a:r>
              <a:rPr lang="cs-CZ" sz="2200" dirty="0" smtClean="0"/>
              <a:t>Zákon soukromá muzea nerozlišuje, nespecifikuje, ale</a:t>
            </a:r>
            <a:endParaRPr lang="cs-CZ" sz="2200" dirty="0"/>
          </a:p>
          <a:p>
            <a:pPr>
              <a:buFontTx/>
              <a:buChar char="-"/>
            </a:pPr>
            <a:r>
              <a:rPr lang="cs-CZ" sz="2200" dirty="0" smtClean="0"/>
              <a:t>pokud </a:t>
            </a:r>
            <a:r>
              <a:rPr lang="cs-CZ" sz="2200" dirty="0"/>
              <a:t>usilují  o finanční příspěvek MK ČR, pak musí být zaregistrovaná se zkatalogizovanými sbírkami a v určeném časovém režimu je zpřístupňují veřejnosti, minimálně 1x ročně (zákon122/2000 Sb</a:t>
            </a:r>
            <a:r>
              <a:rPr lang="cs-CZ" sz="2200" dirty="0" smtClean="0"/>
              <a:t>.).</a:t>
            </a:r>
          </a:p>
          <a:p>
            <a:pPr>
              <a:buFontTx/>
              <a:buChar char="-"/>
            </a:pPr>
            <a:r>
              <a:rPr lang="cs-CZ" sz="2200" dirty="0" smtClean="0"/>
              <a:t>Se znalostí věci lze konstatovat, že se </a:t>
            </a:r>
            <a:r>
              <a:rPr lang="cs-CZ" sz="2200" b="1" dirty="0" smtClean="0"/>
              <a:t>většinou </a:t>
            </a:r>
            <a:r>
              <a:rPr lang="cs-CZ" sz="2200" b="1" dirty="0"/>
              <a:t>se jedná spíše o sbírky, zpřístupňované </a:t>
            </a:r>
            <a:r>
              <a:rPr lang="cs-CZ" sz="2200" b="1" dirty="0" smtClean="0"/>
              <a:t>veřejnosti </a:t>
            </a:r>
            <a:r>
              <a:rPr lang="cs-CZ" sz="2200" dirty="0" smtClean="0"/>
              <a:t>(pravidelně/příležitostně)</a:t>
            </a:r>
            <a:r>
              <a:rPr lang="cs-CZ" sz="2200" b="1" dirty="0" smtClean="0"/>
              <a:t>.</a:t>
            </a:r>
            <a:endParaRPr lang="cs-CZ" sz="2200" b="1" dirty="0"/>
          </a:p>
          <a:p>
            <a:pPr>
              <a:buFontTx/>
              <a:buChar char="-"/>
            </a:pPr>
            <a:endParaRPr lang="cs-CZ" sz="2200" dirty="0"/>
          </a:p>
          <a:p>
            <a:pPr marL="0" indent="0">
              <a:buNone/>
            </a:pPr>
            <a:endParaRPr lang="cs-CZ" sz="2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Privátní muzeum – domácí muzeum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Pojem </a:t>
            </a:r>
            <a:r>
              <a:rPr lang="cs-CZ" sz="2400" b="1" dirty="0" smtClean="0"/>
              <a:t>domácí muzeum</a:t>
            </a:r>
            <a:r>
              <a:rPr lang="cs-CZ" sz="2400" dirty="0" smtClean="0"/>
              <a:t> v českém prostředí neexistuje / nepoužívá se.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Návrh definice (i s ohledem na aktivity Mezinárodní sítě domácích muzeí)</a:t>
            </a:r>
          </a:p>
          <a:p>
            <a:pPr marL="0" indent="0">
              <a:buNone/>
            </a:pPr>
            <a:r>
              <a:rPr lang="cs-CZ" sz="2400" b="1" dirty="0" smtClean="0"/>
              <a:t>Muzeum (sbírka) jehož vlastníkem/zřizovatelem je fyzická osoba, která sbírané artefakty uchovává, pečuje o ně a prezentuje ve „svém“ domě, bytě, speciálně k tomu zřízeném a vybaveném nebytovém prostoru.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Privátní muzea v ČR a kulinární kultura - mikrosonda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443790"/>
            <a:ext cx="10515600" cy="49385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Základní </a:t>
            </a:r>
            <a:r>
              <a:rPr lang="cs-CZ" sz="2400" b="1" dirty="0" smtClean="0"/>
              <a:t>rozdělení</a:t>
            </a:r>
            <a:r>
              <a:rPr lang="cs-CZ" sz="2400" dirty="0" smtClean="0"/>
              <a:t> privátních </a:t>
            </a:r>
            <a:r>
              <a:rPr lang="cs-CZ" sz="2400" dirty="0"/>
              <a:t>muzeí s potenciálem vypovídací hodnoty pro výzkum kulinární kultury podle zaměření / obsahu sbírek: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b="1" dirty="0"/>
              <a:t>venkovská / selská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b="1" dirty="0"/>
              <a:t>kulinární a gastronomická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b="1" dirty="0"/>
              <a:t>tematická</a:t>
            </a:r>
            <a:r>
              <a:rPr lang="cs-CZ" sz="2400" dirty="0"/>
              <a:t> ad</a:t>
            </a:r>
            <a:r>
              <a:rPr lang="cs-CZ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 smtClean="0"/>
              <a:t>Cíl</a:t>
            </a:r>
            <a:r>
              <a:rPr lang="cs-CZ" sz="2400" dirty="0"/>
              <a:t>: pokusit se zjistit zda 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 smtClean="0"/>
              <a:t>existují </a:t>
            </a:r>
            <a:r>
              <a:rPr lang="cs-CZ" sz="2400" dirty="0"/>
              <a:t>muzea </a:t>
            </a:r>
            <a:r>
              <a:rPr lang="cs-CZ" sz="2400" dirty="0" smtClean="0"/>
              <a:t>uvedených </a:t>
            </a:r>
            <a:r>
              <a:rPr lang="cs-CZ" sz="2400" dirty="0"/>
              <a:t>skupin ve </a:t>
            </a:r>
            <a:r>
              <a:rPr lang="cs-CZ" sz="2400" b="1" dirty="0"/>
              <a:t>vybraném </a:t>
            </a:r>
            <a:r>
              <a:rPr lang="cs-CZ" sz="2400" b="1" dirty="0" smtClean="0"/>
              <a:t>regionu – česko-polském příhraničí</a:t>
            </a:r>
            <a:r>
              <a:rPr lang="cs-CZ" sz="2400" dirty="0" smtClean="0"/>
              <a:t>, </a:t>
            </a:r>
            <a:r>
              <a:rPr lang="cs-CZ" sz="2400" dirty="0"/>
              <a:t>resp. ČR;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 smtClean="0"/>
              <a:t>zda </a:t>
            </a:r>
            <a:r>
              <a:rPr lang="cs-CZ" sz="2400" b="1" dirty="0"/>
              <a:t>obsahují artefakty ke kulinární kultuře</a:t>
            </a:r>
            <a:r>
              <a:rPr lang="cs-CZ" sz="2400" dirty="0"/>
              <a:t>; </a:t>
            </a:r>
            <a:r>
              <a:rPr lang="cs-CZ" sz="2400" b="1" dirty="0" smtClean="0"/>
              <a:t>prezentují tradiční jídla</a:t>
            </a:r>
            <a:r>
              <a:rPr lang="cs-CZ" sz="2400" dirty="0" smtClean="0"/>
              <a:t>;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 smtClean="0"/>
              <a:t>zda jsou, případně mohou mít přínos k výzkumu; s jakými omezeními. </a:t>
            </a: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Pro potřeby vstupního hodnocení učiněny mikrosondy s přihlédnutím: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regionální aspekt – polsko-české příhraničí (česká strana hranice);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/>
              <a:t>j</a:t>
            </a:r>
            <a:r>
              <a:rPr lang="cs-CZ" sz="2200" dirty="0" smtClean="0"/>
              <a:t>edinečnost;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 smtClean="0"/>
              <a:t> kvalita a vypovídací schopnost www stránek;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200" dirty="0"/>
              <a:t>z</a:t>
            </a:r>
            <a:r>
              <a:rPr lang="cs-CZ" sz="2200" dirty="0" smtClean="0"/>
              <a:t>kušenosti z autopsie.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71545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Privátní muzea se zaměřením na venkovské/selské hospodaření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98763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Obecná charakteristika</a:t>
            </a:r>
            <a:endParaRPr lang="cs-CZ" sz="2200" b="1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r</a:t>
            </a:r>
            <a:r>
              <a:rPr lang="cs-CZ" sz="2200" dirty="0" smtClean="0"/>
              <a:t>egiony s přetrvávající tradicí zemědělského hospodaření;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i</a:t>
            </a:r>
            <a:r>
              <a:rPr lang="cs-CZ" sz="2200" dirty="0" smtClean="0"/>
              <a:t>nstalována v autentickém prostředí usedlosti;</a:t>
            </a:r>
            <a:endParaRPr lang="cs-CZ" sz="22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většinou už ale deaktivované  vzhledem k původní ekonomické funkci (nikoli samostatně hospodařící rolníci);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jednotlivci i skupiny;</a:t>
            </a:r>
            <a:endParaRPr lang="cs-CZ" sz="22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podnět – zachovaný mobiliář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                  – zájem majitele – systematické sbírání.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Obsah sbírky</a:t>
            </a:r>
            <a:r>
              <a:rPr lang="cs-CZ" sz="2200" dirty="0" smtClean="0"/>
              <a:t> ve vztahu ke kulinární kultuře: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kuchyňský a servírovací inventář – nádobí, náčiní;</a:t>
            </a:r>
            <a:endParaRPr lang="cs-CZ" sz="2200" dirty="0"/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o</a:t>
            </a:r>
            <a:r>
              <a:rPr lang="cs-CZ" sz="2200" dirty="0" smtClean="0"/>
              <a:t>riginální v</a:t>
            </a:r>
            <a:r>
              <a:rPr lang="cs-CZ" sz="2200" dirty="0" smtClean="0"/>
              <a:t>ybavení kuchyně, vč. pece/kamen, jídelny (méně běžné);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/>
              <a:t>k</a:t>
            </a:r>
            <a:r>
              <a:rPr lang="cs-CZ" sz="2200" dirty="0" smtClean="0"/>
              <a:t>uchařské knihy, receptáře (méně běžné, nanejvýš solitéry).</a:t>
            </a:r>
            <a:endParaRPr lang="cs-CZ" sz="22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200" dirty="0" smtClean="0"/>
              <a:t>V </a:t>
            </a:r>
            <a:r>
              <a:rPr lang="cs-CZ" sz="2200" dirty="0" smtClean="0"/>
              <a:t>d</a:t>
            </a:r>
            <a:r>
              <a:rPr lang="cs-CZ" sz="2200" dirty="0" smtClean="0"/>
              <a:t>rtivé většině absence prezentace tradičních regionálních pokrmů, nápojů, a to v expozici/výstavě, ani při akcích/</a:t>
            </a:r>
            <a:r>
              <a:rPr lang="cs-CZ" sz="2200" dirty="0" err="1" smtClean="0"/>
              <a:t>eventech</a:t>
            </a:r>
            <a:r>
              <a:rPr lang="cs-CZ" sz="2200" dirty="0"/>
              <a:t> ((ale moderní, </a:t>
            </a:r>
            <a:r>
              <a:rPr lang="cs-CZ" sz="2200" dirty="0" smtClean="0"/>
              <a:t>catering)</a:t>
            </a:r>
            <a:r>
              <a:rPr lang="cs-CZ" sz="2200" dirty="0" smtClean="0"/>
              <a:t>. </a:t>
            </a:r>
            <a:r>
              <a:rPr lang="cs-CZ" sz="2200" b="1" dirty="0" smtClean="0"/>
              <a:t>Obvykle žádné jídlo.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Česko-polské příhraničí - Čechy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Podorlický skanzen, </a:t>
            </a:r>
            <a:r>
              <a:rPr lang="cs-CZ" sz="2200" b="1" dirty="0" err="1" smtClean="0"/>
              <a:t>Krňovice</a:t>
            </a:r>
            <a:r>
              <a:rPr lang="cs-CZ" sz="2200" b="1" dirty="0" smtClean="0"/>
              <a:t>, okr. Hradec Králové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částečně obnovené původní stavby, částečně rekonstrukce podle vzoru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akce:</a:t>
            </a:r>
            <a:r>
              <a:rPr lang="cs-CZ" sz="2200" b="1" dirty="0" smtClean="0"/>
              <a:t> pečení chleba </a:t>
            </a:r>
            <a:r>
              <a:rPr lang="cs-CZ" sz="2200" dirty="0" smtClean="0"/>
              <a:t>v obnovené staré školy ze Všestar kol. 1750;  obvykle </a:t>
            </a:r>
            <a:r>
              <a:rPr lang="cs-CZ" sz="2200" dirty="0"/>
              <a:t>v sobotu tak, že je od časného rána pec vytápěna, cca od 12 - 14 hodin probíhá zadělávání těsta a začíná pečení a kolem 15 - 16 hodin lze čerstvý chléb ochutnat.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 smtClean="0"/>
              <a:t>Dřevozpracující družstvo </a:t>
            </a:r>
            <a:r>
              <a:rPr lang="cs-CZ" sz="1600" i="1" dirty="0" err="1" smtClean="0"/>
              <a:t>Krňovice</a:t>
            </a:r>
            <a:r>
              <a:rPr lang="cs-CZ" sz="1600" i="1" dirty="0" smtClean="0"/>
              <a:t>, rodinná firma 1994; sponzoři, podporující organizace – Svaz ochránců přírody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1575</Words>
  <Application>Microsoft Office PowerPoint</Application>
  <PresentationFormat>Širokoúhlá obrazovka</PresentationFormat>
  <Paragraphs>218</Paragraphs>
  <Slides>30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Bree Serif</vt:lpstr>
      <vt:lpstr>Calibri</vt:lpstr>
      <vt:lpstr>Calibri Light</vt:lpstr>
      <vt:lpstr>Motiv Office</vt:lpstr>
      <vt:lpstr>Balíček</vt:lpstr>
      <vt:lpstr>Soukromá muzea a jejich potenciál pro výzkum kulinární kultury  Prywatne muzea i ich potencjał dla badań kultury kulinarnej </vt:lpstr>
      <vt:lpstr>Kulinární kultura</vt:lpstr>
      <vt:lpstr>Prezentace aplikace PowerPoint</vt:lpstr>
      <vt:lpstr>Muzeum</vt:lpstr>
      <vt:lpstr>Privátní muzeum</vt:lpstr>
      <vt:lpstr>Privátní muzeum – domácí muzeum</vt:lpstr>
      <vt:lpstr>Privátní muzea v ČR a kulinární kultura - mikrosonda </vt:lpstr>
      <vt:lpstr>Privátní muzea se zaměřením na venkovské/selské hospodaření</vt:lpstr>
      <vt:lpstr>Česko-polské příhraničí - Čechy</vt:lpstr>
      <vt:lpstr>Prezentace aplikace PowerPoint</vt:lpstr>
      <vt:lpstr>Česko-polské příhraničí - Morava  </vt:lpstr>
      <vt:lpstr>Česko-polské příhraničí - Slezsko</vt:lpstr>
      <vt:lpstr>Prezentace aplikace PowerPoint</vt:lpstr>
      <vt:lpstr>Česko-polské příhraničí - Slezsko</vt:lpstr>
      <vt:lpstr>Česko-polské příhraničí - Slezsko</vt:lpstr>
      <vt:lpstr>Prezentace aplikace PowerPoint</vt:lpstr>
      <vt:lpstr>Kulinární a gastronomická muzea</vt:lpstr>
      <vt:lpstr>Všeobecná kulinární a gastronomická muzea</vt:lpstr>
      <vt:lpstr>Prezentace aplikace PowerPoint</vt:lpstr>
      <vt:lpstr>Všeobecná kulinární a gastronomická muzea </vt:lpstr>
      <vt:lpstr>Prezentace aplikace PowerPoint</vt:lpstr>
      <vt:lpstr>Tematická kulinární muzea v ČR</vt:lpstr>
      <vt:lpstr>Prezentace aplikace PowerPoint</vt:lpstr>
      <vt:lpstr>Agroturistika v autentickém historickém prostředí</vt:lpstr>
      <vt:lpstr>Moderní agroturistické farmy – regionální produkty </vt:lpstr>
      <vt:lpstr>Prezentace aplikace PowerPoint</vt:lpstr>
      <vt:lpstr>Potenciál privátních muzeí pro výzkum  historického vývoje, tradic a kulturního dědictví kulinární kultury</vt:lpstr>
      <vt:lpstr>Potenciál privátních muzeí pro výzkum  aktuální podoby kulinární kultury</vt:lpstr>
      <vt:lpstr>Základní literatura, informační zdroje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kandidátky na funkci děkana  Filozoficko-přírodovědecké fakulty Slezské univerzity v Opavě</dc:title>
  <dc:creator>Irena Korbelářová</dc:creator>
  <cp:lastModifiedBy>Irena Korbelářová</cp:lastModifiedBy>
  <cp:revision>141</cp:revision>
  <dcterms:created xsi:type="dcterms:W3CDTF">2019-05-08T16:06:01Z</dcterms:created>
  <dcterms:modified xsi:type="dcterms:W3CDTF">2019-05-13T20:09:09Z</dcterms:modified>
</cp:coreProperties>
</file>