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2817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7880D-AD07-4821-A9F7-75DB65400ADE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8986-7A6F-471A-812A-E06DAB0C03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639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Velryba</a:t>
            </a:r>
            <a:r>
              <a:rPr lang="sk-SK" dirty="0" smtClean="0"/>
              <a:t>. </a:t>
            </a:r>
            <a:r>
              <a:rPr lang="sk-SK" dirty="0" err="1" smtClean="0"/>
              <a:t>Cosmographia</a:t>
            </a:r>
            <a:r>
              <a:rPr lang="sk-SK" dirty="0" smtClean="0"/>
              <a:t> </a:t>
            </a:r>
            <a:r>
              <a:rPr lang="sk-SK" dirty="0" err="1" smtClean="0"/>
              <a:t>universalis</a:t>
            </a:r>
            <a:r>
              <a:rPr lang="sk-SK" dirty="0" smtClean="0"/>
              <a:t>. </a:t>
            </a:r>
            <a:r>
              <a:rPr lang="sk-SK" dirty="0" err="1" smtClean="0"/>
              <a:t>Sebastian</a:t>
            </a:r>
            <a:r>
              <a:rPr lang="sk-SK" dirty="0" smtClean="0"/>
              <a:t> </a:t>
            </a:r>
            <a:r>
              <a:rPr lang="sk-SK" dirty="0" err="1" smtClean="0"/>
              <a:t>Munster</a:t>
            </a:r>
            <a:r>
              <a:rPr lang="sk-SK" dirty="0" smtClean="0"/>
              <a:t>. 1544.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8986-7A6F-471A-812A-E06DAB0C036A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990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1DAC-45AB-4ABB-A469-12D8CBED4C91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8D87-C570-4AFC-B4C9-A21F4596B5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652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1DAC-45AB-4ABB-A469-12D8CBED4C91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8D87-C570-4AFC-B4C9-A21F4596B5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948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1DAC-45AB-4ABB-A469-12D8CBED4C91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8D87-C570-4AFC-B4C9-A21F4596B5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480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1DAC-45AB-4ABB-A469-12D8CBED4C91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8D87-C570-4AFC-B4C9-A21F4596B5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160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1DAC-45AB-4ABB-A469-12D8CBED4C91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8D87-C570-4AFC-B4C9-A21F4596B5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216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1DAC-45AB-4ABB-A469-12D8CBED4C91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8D87-C570-4AFC-B4C9-A21F4596B5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06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1DAC-45AB-4ABB-A469-12D8CBED4C91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8D87-C570-4AFC-B4C9-A21F4596B5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700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1DAC-45AB-4ABB-A469-12D8CBED4C91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8D87-C570-4AFC-B4C9-A21F4596B5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690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1DAC-45AB-4ABB-A469-12D8CBED4C91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8D87-C570-4AFC-B4C9-A21F4596B5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108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1DAC-45AB-4ABB-A469-12D8CBED4C91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8D87-C570-4AFC-B4C9-A21F4596B5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647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1DAC-45AB-4ABB-A469-12D8CBED4C91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8D87-C570-4AFC-B4C9-A21F4596B5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28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E1DAC-45AB-4ABB-A469-12D8CBED4C91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58D87-C570-4AFC-B4C9-A21F4596B5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095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Ryba – </a:t>
            </a:r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od symbolu ku gastronómii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dirty="0">
                <a:solidFill>
                  <a:schemeClr val="accent5">
                    <a:lumMod val="75000"/>
                  </a:schemeClr>
                </a:solidFill>
              </a:rPr>
            </a:b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Mgr. Igor Zmeták, PhD.</a:t>
            </a:r>
          </a:p>
          <a:p>
            <a:r>
              <a:rPr lang="cs-CZ" dirty="0" err="1" smtClean="0"/>
              <a:t>Príspevok</a:t>
            </a:r>
            <a:r>
              <a:rPr lang="cs-CZ" dirty="0" smtClean="0"/>
              <a:t> </a:t>
            </a:r>
            <a:r>
              <a:rPr lang="cs-CZ" dirty="0" err="1" smtClean="0"/>
              <a:t>vznikol</a:t>
            </a:r>
            <a:r>
              <a:rPr lang="cs-CZ" dirty="0" smtClean="0"/>
              <a:t> </a:t>
            </a:r>
            <a:r>
              <a:rPr lang="cs-CZ" dirty="0"/>
              <a:t>v rámci </a:t>
            </a:r>
            <a:r>
              <a:rPr lang="cs-CZ" dirty="0" err="1" smtClean="0"/>
              <a:t>riešenia</a:t>
            </a:r>
            <a:r>
              <a:rPr lang="cs-CZ" dirty="0" smtClean="0"/>
              <a:t> </a:t>
            </a:r>
            <a:r>
              <a:rPr lang="cs-CZ" dirty="0"/>
              <a:t>projektu DG18P02OVV057</a:t>
            </a:r>
            <a:r>
              <a:rPr lang="cs-CZ" i="1" dirty="0"/>
              <a:t> Kulturní tradice českého rybářství ve světle jejího využití v cestovním ruchu a </a:t>
            </a:r>
            <a:r>
              <a:rPr lang="cs-CZ" i="1" dirty="0" err="1"/>
              <a:t>krajinotvorbě</a:t>
            </a:r>
            <a:r>
              <a:rPr lang="cs-CZ" dirty="0"/>
              <a:t>, financovaného z Programu na podporu aplikovaného </a:t>
            </a:r>
            <a:r>
              <a:rPr lang="cs-CZ" dirty="0" smtClean="0"/>
              <a:t>výzkumu </a:t>
            </a:r>
            <a:r>
              <a:rPr lang="cs-CZ" dirty="0"/>
              <a:t>a experimentálního vývoje NAKI II.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566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Ryby a ich zobrazenie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Morská </a:t>
            </a:r>
            <a:r>
              <a:rPr lang="sk-SK" dirty="0"/>
              <a:t>mušľa. Kniha </a:t>
            </a:r>
            <a:r>
              <a:rPr lang="sk-SK" dirty="0" err="1"/>
              <a:t>dvacatera</a:t>
            </a:r>
            <a:r>
              <a:rPr lang="sk-SK" dirty="0"/>
              <a:t> </a:t>
            </a:r>
            <a:r>
              <a:rPr lang="sk-SK" dirty="0" err="1"/>
              <a:t>umění</a:t>
            </a:r>
            <a:r>
              <a:rPr lang="sk-SK" dirty="0"/>
              <a:t> </a:t>
            </a:r>
            <a:r>
              <a:rPr lang="sk-SK" dirty="0" err="1"/>
              <a:t>mistra</a:t>
            </a:r>
            <a:r>
              <a:rPr lang="sk-SK" dirty="0"/>
              <a:t> Pavla </a:t>
            </a:r>
            <a:r>
              <a:rPr lang="sk-SK" dirty="0" err="1"/>
              <a:t>Žídka</a:t>
            </a:r>
            <a:r>
              <a:rPr lang="sk-SK" dirty="0"/>
              <a:t>. 15.stor.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Vyza</a:t>
            </a:r>
            <a:r>
              <a:rPr lang="sk-SK" dirty="0"/>
              <a:t>. Kniha </a:t>
            </a:r>
            <a:r>
              <a:rPr lang="sk-SK" dirty="0" err="1"/>
              <a:t>dvacatera</a:t>
            </a:r>
            <a:r>
              <a:rPr lang="sk-SK" dirty="0"/>
              <a:t> </a:t>
            </a:r>
            <a:r>
              <a:rPr lang="sk-SK" dirty="0" err="1"/>
              <a:t>umění</a:t>
            </a:r>
            <a:r>
              <a:rPr lang="sk-SK" dirty="0"/>
              <a:t> </a:t>
            </a:r>
            <a:r>
              <a:rPr lang="sk-SK" dirty="0" err="1"/>
              <a:t>mistra</a:t>
            </a:r>
            <a:r>
              <a:rPr lang="sk-SK" dirty="0"/>
              <a:t> Pavla </a:t>
            </a:r>
            <a:r>
              <a:rPr lang="sk-SK" dirty="0" err="1"/>
              <a:t>Žídka</a:t>
            </a:r>
            <a:r>
              <a:rPr lang="sk-SK" dirty="0"/>
              <a:t>. 15.stor.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74050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Morské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tvory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sk-SK" sz="3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dirty="0" smtClean="0"/>
              <a:t>Cosmographia </a:t>
            </a:r>
            <a:r>
              <a:rPr lang="en-US" sz="2800" dirty="0" err="1"/>
              <a:t>universalis</a:t>
            </a:r>
            <a:r>
              <a:rPr lang="en-US" sz="2800" dirty="0"/>
              <a:t>. Sebastian Munster</a:t>
            </a:r>
            <a:r>
              <a:rPr lang="en-US" sz="2800" dirty="0" smtClean="0"/>
              <a:t>.</a:t>
            </a:r>
            <a:r>
              <a:rPr lang="en-US" sz="2800" dirty="0"/>
              <a:t> 16.st.</a:t>
            </a:r>
            <a:endParaRPr lang="sk-SK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94" y="1690688"/>
            <a:ext cx="6069875" cy="4640443"/>
          </a:xfrm>
        </p:spPr>
      </p:pic>
    </p:spTree>
    <p:extLst>
      <p:ext uri="{BB962C8B-B14F-4D97-AF65-F5344CB8AC3E}">
        <p14:creationId xmlns:p14="http://schemas.microsoft.com/office/powerpoint/2010/main" val="216530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chemeClr val="accent5">
                    <a:lumMod val="75000"/>
                  </a:schemeClr>
                </a:solidFill>
              </a:rPr>
              <a:t>Rybárčenie </a:t>
            </a:r>
            <a:r>
              <a:rPr lang="sk-SK" sz="3600" b="1" dirty="0">
                <a:solidFill>
                  <a:schemeClr val="accent5">
                    <a:lumMod val="75000"/>
                  </a:schemeClr>
                </a:solidFill>
              </a:rPr>
              <a:t>v </a:t>
            </a:r>
            <a:r>
              <a:rPr lang="sk-SK" sz="3600" b="1" dirty="0" smtClean="0">
                <a:solidFill>
                  <a:schemeClr val="accent5">
                    <a:lumMod val="75000"/>
                  </a:schemeClr>
                </a:solidFill>
              </a:rPr>
              <a:t>16.storočí.</a:t>
            </a:r>
            <a:br>
              <a:rPr lang="sk-SK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2800" dirty="0" err="1" smtClean="0"/>
              <a:t>Cosmographia</a:t>
            </a:r>
            <a:r>
              <a:rPr lang="sk-SK" sz="2800" dirty="0" smtClean="0"/>
              <a:t> </a:t>
            </a:r>
            <a:r>
              <a:rPr lang="sk-SK" sz="2800" dirty="0" err="1"/>
              <a:t>universalis</a:t>
            </a:r>
            <a:r>
              <a:rPr lang="sk-SK" sz="2800" dirty="0"/>
              <a:t>. </a:t>
            </a:r>
            <a:r>
              <a:rPr lang="sk-SK" sz="2800" dirty="0" err="1"/>
              <a:t>Sebastian</a:t>
            </a:r>
            <a:r>
              <a:rPr lang="sk-SK" sz="2800" dirty="0"/>
              <a:t> </a:t>
            </a:r>
            <a:r>
              <a:rPr lang="sk-SK" sz="2800" dirty="0" smtClean="0"/>
              <a:t>Munster,1544.</a:t>
            </a:r>
            <a:endParaRPr lang="sk-SK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56" y="987425"/>
            <a:ext cx="6003463" cy="487362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k-SK" sz="2000" dirty="0"/>
              <a:t>V kresťanskej kultúre sa v prípade rýb spája význam symbolu a dôležitej gastronomickej a výživovej zložky. </a:t>
            </a:r>
            <a:endParaRPr lang="sk-SK" sz="2000" dirty="0" smtClean="0"/>
          </a:p>
          <a:p>
            <a:r>
              <a:rPr lang="sk-SK" sz="2000" dirty="0" smtClean="0"/>
              <a:t>Ryby </a:t>
            </a:r>
            <a:r>
              <a:rPr lang="sk-SK" sz="2000" dirty="0"/>
              <a:t>predstavovali jednak symbol Krista a zároveň a boli nevyhnutným zdrojom bielkovín a ďalších </a:t>
            </a:r>
            <a:r>
              <a:rPr lang="sk-SK" sz="2000" dirty="0" smtClean="0"/>
              <a:t>výživných látok v období pôstov. </a:t>
            </a:r>
            <a:r>
              <a:rPr lang="sk-SK" sz="2000" dirty="0"/>
              <a:t>V stredovekých benediktínskych kláštoroch sa ryby jedávali hlavne </a:t>
            </a:r>
            <a:r>
              <a:rPr lang="sk-SK" sz="2000" dirty="0" smtClean="0"/>
              <a:t>počas </a:t>
            </a:r>
            <a:r>
              <a:rPr lang="sk-SK" sz="2000" dirty="0"/>
              <a:t>sviatkov a </a:t>
            </a:r>
            <a:r>
              <a:rPr lang="sk-SK" sz="2000" dirty="0" smtClean="0"/>
              <a:t>nedelí.</a:t>
            </a:r>
            <a:r>
              <a:rPr lang="sk-SK" sz="2000" dirty="0"/>
              <a:t> </a:t>
            </a:r>
            <a:endParaRPr lang="sk-SK" sz="2000" dirty="0" smtClean="0"/>
          </a:p>
          <a:p>
            <a:r>
              <a:rPr lang="sk-SK" sz="2000" dirty="0" smtClean="0"/>
              <a:t>Pod </a:t>
            </a:r>
            <a:r>
              <a:rPr lang="sk-SK" sz="2000" dirty="0"/>
              <a:t>vplyvom </a:t>
            </a:r>
            <a:r>
              <a:rPr lang="sk-SK" sz="2000" dirty="0" smtClean="0"/>
              <a:t>kláštorov sa </a:t>
            </a:r>
            <a:r>
              <a:rPr lang="sk-SK" sz="2000" dirty="0"/>
              <a:t>ryby stali  hlavným jedlom počas pôstov, čo prispelo k rozmachu rybej kultúry v 15.-16. </a:t>
            </a:r>
            <a:r>
              <a:rPr lang="sk-SK" sz="2000" dirty="0" smtClean="0"/>
              <a:t>storočí.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78648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600" b="1" dirty="0" err="1">
                <a:solidFill>
                  <a:schemeClr val="accent5">
                    <a:lumMod val="75000"/>
                  </a:schemeClr>
                </a:solidFill>
              </a:rPr>
              <a:t>Dubravius</a:t>
            </a:r>
            <a:r>
              <a:rPr lang="sk-SK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sz="3600" b="1" dirty="0" err="1">
                <a:solidFill>
                  <a:schemeClr val="accent5">
                    <a:lumMod val="75000"/>
                  </a:schemeClr>
                </a:solidFill>
              </a:rPr>
              <a:t>Jan</a:t>
            </a:r>
            <a:r>
              <a:rPr lang="sk-SK" sz="36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sk-SK" sz="3600" b="1" dirty="0" smtClean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sk-SK" sz="3600" b="1" dirty="0" err="1" smtClean="0">
                <a:solidFill>
                  <a:schemeClr val="accent5">
                    <a:lumMod val="75000"/>
                  </a:schemeClr>
                </a:solidFill>
              </a:rPr>
              <a:t>Piscinis</a:t>
            </a:r>
            <a:r>
              <a:rPr lang="sk-SK" sz="3600" dirty="0" smtClean="0"/>
              <a:t>.</a:t>
            </a:r>
            <a:br>
              <a:rPr lang="sk-SK" sz="3600" dirty="0" smtClean="0"/>
            </a:br>
            <a:r>
              <a:rPr lang="sk-SK" sz="2700" dirty="0"/>
              <a:t>Vydanie z roku 1671.</a:t>
            </a:r>
            <a:r>
              <a:rPr lang="sk-SK" sz="2700" dirty="0" smtClean="0"/>
              <a:t/>
            </a:r>
            <a:br>
              <a:rPr lang="sk-SK" sz="2700" dirty="0" smtClean="0"/>
            </a:br>
            <a:r>
              <a:rPr lang="sk-SK" sz="2800" dirty="0" err="1" smtClean="0"/>
              <a:t>Vědecká</a:t>
            </a:r>
            <a:r>
              <a:rPr lang="sk-SK" sz="2800" dirty="0" smtClean="0"/>
              <a:t> </a:t>
            </a:r>
            <a:r>
              <a:rPr lang="sk-SK" sz="2800" dirty="0" err="1"/>
              <a:t>knihovna</a:t>
            </a:r>
            <a:r>
              <a:rPr lang="sk-SK" sz="2800" dirty="0"/>
              <a:t> </a:t>
            </a:r>
            <a:r>
              <a:rPr lang="sk-SK" sz="2800" dirty="0" smtClean="0"/>
              <a:t>v Olomouci. </a:t>
            </a:r>
            <a:r>
              <a:rPr lang="sk-SK" sz="2800" dirty="0" err="1" smtClean="0"/>
              <a:t>Oddělení</a:t>
            </a:r>
            <a:r>
              <a:rPr lang="sk-SK" sz="2800" dirty="0" smtClean="0"/>
              <a:t> historických fondu.  </a:t>
            </a:r>
            <a:endParaRPr lang="sk-SK" sz="2800" dirty="0"/>
          </a:p>
        </p:txBody>
      </p:sp>
      <p:pic>
        <p:nvPicPr>
          <p:cNvPr id="16" name="Zástupný symbol pro obsah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91117"/>
            <a:ext cx="3429000" cy="4470346"/>
          </a:xfrm>
        </p:spPr>
      </p:pic>
      <p:pic>
        <p:nvPicPr>
          <p:cNvPr id="17" name="Zástupný symbol pro obsah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09" y="1890663"/>
            <a:ext cx="2838994" cy="3883120"/>
          </a:xfrm>
        </p:spPr>
      </p:pic>
    </p:spTree>
    <p:extLst>
      <p:ext uri="{BB962C8B-B14F-4D97-AF65-F5344CB8AC3E}">
        <p14:creationId xmlns:p14="http://schemas.microsoft.com/office/powerpoint/2010/main" val="70102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200" b="1" dirty="0" smtClean="0">
                <a:solidFill>
                  <a:schemeClr val="accent5">
                    <a:lumMod val="75000"/>
                  </a:schemeClr>
                </a:solidFill>
              </a:rPr>
              <a:t>Najväčšie ryby na tanieri v stredoeurópskom aspekte</a:t>
            </a:r>
            <a:r>
              <a:rPr lang="sk-SK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3600" b="1" dirty="0" smtClean="0">
                <a:solidFill>
                  <a:schemeClr val="accent5">
                    <a:lumMod val="75000"/>
                  </a:schemeClr>
                </a:solidFill>
              </a:rPr>
              <a:t>Vyza veľká</a:t>
            </a:r>
            <a:endParaRPr lang="sk-SK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4084"/>
            <a:ext cx="5181600" cy="407442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k-SK" sz="2000" b="1" dirty="0" smtClean="0"/>
              <a:t>Vyza veľká</a:t>
            </a:r>
            <a:r>
              <a:rPr lang="sk-SK" sz="2000" dirty="0" smtClean="0"/>
              <a:t> </a:t>
            </a:r>
            <a:r>
              <a:rPr lang="sk-SK" sz="2000" dirty="0"/>
              <a:t>(lat. Huso </a:t>
            </a:r>
            <a:r>
              <a:rPr lang="sk-SK" sz="2000" dirty="0" smtClean="0"/>
              <a:t>huso)bola </a:t>
            </a:r>
            <a:r>
              <a:rPr lang="sk-SK" sz="2000" dirty="0"/>
              <a:t>žiadanou pochúťkou na šľachtických hostinách od Viedne po Paríž. Vyzy boli najväčšie ryby žijúce v Dunaji, pripomínajúce vzhľadom </a:t>
            </a:r>
            <a:r>
              <a:rPr lang="sk-SK" sz="2000" dirty="0" smtClean="0"/>
              <a:t>delfíny. </a:t>
            </a:r>
          </a:p>
          <a:p>
            <a:r>
              <a:rPr lang="sk-SK" sz="2000" dirty="0" smtClean="0"/>
              <a:t>Vyzy patria </a:t>
            </a:r>
            <a:r>
              <a:rPr lang="sk-SK" sz="2000" dirty="0"/>
              <a:t>k najväčším známym sladkovodným rybám planéty. Vážili aj viac ako </a:t>
            </a:r>
            <a:r>
              <a:rPr lang="sk-SK" sz="2000" dirty="0" smtClean="0"/>
              <a:t>tonu. </a:t>
            </a:r>
            <a:r>
              <a:rPr lang="sk-SK" sz="2000" dirty="0"/>
              <a:t>B</a:t>
            </a:r>
            <a:r>
              <a:rPr lang="sk-SK" sz="2000" dirty="0" smtClean="0"/>
              <a:t>oli </a:t>
            </a:r>
            <a:r>
              <a:rPr lang="sk-SK" sz="2000" dirty="0"/>
              <a:t>najcennejšou loveckou i gastronomickou rybou komoditou od staroveku. Tradične boli lovené najprv pre mäso, ktoré bolo výdatné a mohlo sa jesť počas pôstov. Teda ich význam a hodnota narástla najmä v stredoveku. Neskôr sa začali loviť hlavne pre ikry, z nich sa vyrába najkvalitnejší kaviár. Vysoké ceny tejto pochúťky priviedli vyzu doslova k záhube. </a:t>
            </a:r>
          </a:p>
        </p:txBody>
      </p:sp>
    </p:spTree>
    <p:extLst>
      <p:ext uri="{BB962C8B-B14F-4D97-AF65-F5344CB8AC3E}">
        <p14:creationId xmlns:p14="http://schemas.microsoft.com/office/powerpoint/2010/main" val="244874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</a:rPr>
              <a:t>Vyza veľká a rybí trh v Prešporku </a:t>
            </a: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200" dirty="0" smtClean="0"/>
              <a:t>uhorsko-česko-rakúske obchodné centrum</a:t>
            </a:r>
            <a:r>
              <a:rPr lang="sk-SK" sz="2200" b="1" dirty="0" smtClean="0"/>
              <a:t/>
            </a:r>
            <a:br>
              <a:rPr lang="sk-SK" sz="2200" b="1" dirty="0" smtClean="0"/>
            </a:br>
            <a:r>
              <a:rPr lang="sk-SK" sz="2200" dirty="0" smtClean="0"/>
              <a:t> vyzy a ryby </a:t>
            </a:r>
            <a:r>
              <a:rPr lang="sk-SK" sz="2200" dirty="0"/>
              <a:t>z </a:t>
            </a:r>
            <a:r>
              <a:rPr lang="sk-SK" sz="2200" dirty="0" smtClean="0"/>
              <a:t>Dunaja, </a:t>
            </a:r>
            <a:r>
              <a:rPr lang="sk-SK" sz="2000" dirty="0" smtClean="0"/>
              <a:t>z moravských</a:t>
            </a:r>
            <a:r>
              <a:rPr lang="sk-SK" sz="2000" dirty="0"/>
              <a:t>, českých a sliezskych rybníkov</a:t>
            </a:r>
            <a:r>
              <a:rPr lang="sk-SK" sz="2000" dirty="0" smtClean="0"/>
              <a:t> Váhu, Balatonu... </a:t>
            </a:r>
            <a:br>
              <a:rPr lang="sk-SK" sz="2000" dirty="0" smtClean="0"/>
            </a:br>
            <a:endParaRPr lang="sk-SK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000" dirty="0"/>
              <a:t>Vyza veľká sa od ostatných rýb z čeľade jeseterov na prvý pohľad líši obrovskými rozmermi ústneho otvoru, ktorý sa po vysunutí mení v trubicu len o málo užšiu než je šírka hlavy. </a:t>
            </a:r>
            <a:r>
              <a:rPr lang="sk-SK" sz="2000" dirty="0" smtClean="0"/>
              <a:t>Jej </a:t>
            </a:r>
            <a:r>
              <a:rPr lang="sk-SK" sz="2000" dirty="0"/>
              <a:t>priemerná dĺžka je 150 až 300 cm, obvyklé maximum 500 až 850 cm. Priemerná hmotnosť je  30 až 200 kg, v maxime od 1000 do 2500 kg. </a:t>
            </a:r>
            <a:endParaRPr lang="sk-SK" sz="2000" dirty="0" smtClean="0"/>
          </a:p>
          <a:p>
            <a:r>
              <a:rPr lang="sk-SK" sz="2000" dirty="0" smtClean="0"/>
              <a:t>Vyzy </a:t>
            </a:r>
            <a:r>
              <a:rPr lang="sk-SK" sz="2000" dirty="0"/>
              <a:t>sa preslávili obrovským počtom ikier, čo do počtu alebo aj ich hmotnosťou. Ta môže často tvoriť pätinu hmotnosti samice a niekedy až cez 100 kg. </a:t>
            </a:r>
            <a:endParaRPr lang="sk-SK" sz="2000" dirty="0" smtClean="0"/>
          </a:p>
          <a:p>
            <a:r>
              <a:rPr lang="sk-SK" sz="2000" dirty="0" smtClean="0"/>
              <a:t>Z </a:t>
            </a:r>
            <a:r>
              <a:rPr lang="sk-SK" sz="2000" dirty="0"/>
              <a:t>Dunaja vyza </a:t>
            </a:r>
            <a:r>
              <a:rPr lang="sk-SK" sz="2000" dirty="0" smtClean="0"/>
              <a:t>prenikala </a:t>
            </a:r>
            <a:r>
              <a:rPr lang="sk-SK" sz="2000" dirty="0"/>
              <a:t>aj </a:t>
            </a:r>
            <a:r>
              <a:rPr lang="sk-SK" sz="2000" dirty="0" smtClean="0"/>
              <a:t>do jeho prítokov, napr. do </a:t>
            </a:r>
            <a:r>
              <a:rPr lang="sk-SK" sz="2000" dirty="0"/>
              <a:t>dolnej časti rieky </a:t>
            </a:r>
            <a:r>
              <a:rPr lang="sk-SK" sz="2000" dirty="0" smtClean="0"/>
              <a:t>Moravy. </a:t>
            </a:r>
            <a:endParaRPr lang="sk-SK" sz="2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51" y="2007032"/>
            <a:ext cx="5834743" cy="3801586"/>
          </a:xfrm>
        </p:spPr>
      </p:pic>
    </p:spTree>
    <p:extLst>
      <p:ext uri="{BB962C8B-B14F-4D97-AF65-F5344CB8AC3E}">
        <p14:creationId xmlns:p14="http://schemas.microsoft.com/office/powerpoint/2010/main" val="3002551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Eugen </a:t>
            </a:r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ornel </a:t>
            </a:r>
            <a:r>
              <a:rPr lang="sk-SK" b="1" dirty="0" err="1" smtClean="0">
                <a:solidFill>
                  <a:schemeClr val="accent5">
                    <a:lumMod val="75000"/>
                  </a:schemeClr>
                </a:solidFill>
              </a:rPr>
              <a:t>Balon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2000" b="1" dirty="0"/>
              <a:t>RNDr</a:t>
            </a:r>
            <a:r>
              <a:rPr lang="sk-SK" sz="2000" b="1" dirty="0" smtClean="0"/>
              <a:t>., CSc., 1.8.1930 </a:t>
            </a:r>
            <a:r>
              <a:rPr lang="sk-SK" sz="2000" b="1" dirty="0" err="1" smtClean="0"/>
              <a:t>Orlová</a:t>
            </a:r>
            <a:r>
              <a:rPr lang="sk-SK" sz="2000" b="1" dirty="0" smtClean="0"/>
              <a:t> – 4.9.2013  </a:t>
            </a:r>
            <a:r>
              <a:rPr lang="sk-SK" sz="2000" b="1" dirty="0" err="1" smtClean="0"/>
              <a:t>Ontario</a:t>
            </a:r>
            <a:r>
              <a:rPr lang="sk-SK" sz="2000" b="1" dirty="0" smtClean="0"/>
              <a:t>, Kanada</a:t>
            </a:r>
            <a:endParaRPr lang="sk-SK" sz="2000" b="1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000" dirty="0"/>
              <a:t>Oficiálne posledná vyza bola pozorovaná na Dunaji v roku 1957 pri obci Sap. Pri pozorovaní bol aj svetovo uznávaný ichtyológ </a:t>
            </a:r>
            <a:r>
              <a:rPr lang="sk-SK" sz="2000" b="1" dirty="0"/>
              <a:t>Eugen Kornel </a:t>
            </a:r>
            <a:r>
              <a:rPr lang="sk-SK" sz="2000" b="1" dirty="0" err="1"/>
              <a:t>Balon</a:t>
            </a:r>
            <a:r>
              <a:rPr lang="sk-SK" sz="2000" dirty="0"/>
              <a:t>. </a:t>
            </a:r>
            <a:r>
              <a:rPr lang="sk-SK" sz="2000" dirty="0" smtClean="0"/>
              <a:t>Pochádzal </a:t>
            </a:r>
            <a:r>
              <a:rPr lang="sk-SK" sz="2000" b="1" dirty="0"/>
              <a:t>z Orlovej </a:t>
            </a:r>
            <a:r>
              <a:rPr lang="sk-SK" sz="2000" dirty="0"/>
              <a:t>v Sliezsku, a v tom čase pôsobil na Slovenskej akadémii vied v Laboratóriu rybárstva.</a:t>
            </a:r>
          </a:p>
          <a:p>
            <a:r>
              <a:rPr lang="sk-SK" sz="2000" dirty="0" smtClean="0"/>
              <a:t>Je </a:t>
            </a:r>
            <a:r>
              <a:rPr lang="sk-SK" sz="2000" dirty="0"/>
              <a:t>zakladateľom jedného z </a:t>
            </a:r>
            <a:r>
              <a:rPr lang="sk-SK" sz="2000" dirty="0" err="1"/>
              <a:t>najznámějších</a:t>
            </a:r>
            <a:r>
              <a:rPr lang="sk-SK" sz="2000" dirty="0"/>
              <a:t> ichtyologických pracovísk na svete na univerzite </a:t>
            </a:r>
            <a:r>
              <a:rPr lang="sk-SK" sz="2000" dirty="0" smtClean="0"/>
              <a:t>v  </a:t>
            </a:r>
            <a:r>
              <a:rPr lang="sk-SK" sz="2000" dirty="0" err="1" smtClean="0"/>
              <a:t>Guelphe</a:t>
            </a:r>
            <a:r>
              <a:rPr lang="sk-SK" sz="2000" dirty="0" smtClean="0"/>
              <a:t> v kanadskom </a:t>
            </a:r>
            <a:r>
              <a:rPr lang="sk-SK" sz="2000" dirty="0" err="1" smtClean="0"/>
              <a:t>Ontariu</a:t>
            </a:r>
            <a:r>
              <a:rPr lang="sk-SK" sz="2000" dirty="0" smtClean="0"/>
              <a:t>. </a:t>
            </a:r>
            <a:r>
              <a:rPr lang="sk-SK" sz="2000" dirty="0"/>
              <a:t>Sú po ňom nazvané dve ryby: </a:t>
            </a:r>
            <a:r>
              <a:rPr lang="sk-SK" sz="2000" dirty="0" smtClean="0"/>
              <a:t>európsky</a:t>
            </a:r>
            <a:r>
              <a:rPr lang="sk-SK" sz="2000" i="1" dirty="0"/>
              <a:t> </a:t>
            </a:r>
            <a:r>
              <a:rPr lang="sk-SK" sz="2000" i="1" dirty="0" err="1" smtClean="0"/>
              <a:t>Gymnocephalus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baloni</a:t>
            </a:r>
            <a:r>
              <a:rPr lang="sk-SK" sz="2000" i="1" dirty="0" smtClean="0"/>
              <a:t> </a:t>
            </a:r>
            <a:r>
              <a:rPr lang="sk-SK" sz="2000" dirty="0" smtClean="0"/>
              <a:t>a </a:t>
            </a:r>
            <a:r>
              <a:rPr lang="sk-SK" sz="2000" dirty="0"/>
              <a:t>africká </a:t>
            </a:r>
            <a:r>
              <a:rPr lang="sk-SK" sz="2000" i="1" dirty="0" err="1"/>
              <a:t>Tilapia</a:t>
            </a:r>
            <a:r>
              <a:rPr lang="sk-SK" sz="2000" i="1" dirty="0"/>
              <a:t> Baloni</a:t>
            </a:r>
            <a:r>
              <a:rPr lang="sk-SK" sz="2000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672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1270" y="284442"/>
            <a:ext cx="10515600" cy="1423334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Ryba v Biblii a v kresťanstve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2787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V Starom zákone je známy príbeh proroka Jonáša</a:t>
            </a:r>
            <a:r>
              <a:rPr lang="sk-SK" dirty="0" smtClean="0"/>
              <a:t>, </a:t>
            </a:r>
            <a:r>
              <a:rPr lang="sk-SK" dirty="0"/>
              <a:t>ktorý neposlúchol </a:t>
            </a:r>
            <a:r>
              <a:rPr lang="sk-SK" dirty="0" smtClean="0"/>
              <a:t>Boha, </a:t>
            </a:r>
            <a:r>
              <a:rPr lang="sk-SK" dirty="0"/>
              <a:t>keď mal ísť do </a:t>
            </a:r>
            <a:r>
              <a:rPr lang="sk-SK" dirty="0" err="1" smtClean="0"/>
              <a:t>Ninive</a:t>
            </a:r>
            <a:r>
              <a:rPr lang="sk-SK" dirty="0" smtClean="0"/>
              <a:t>, </a:t>
            </a:r>
            <a:r>
              <a:rPr lang="sk-SK" dirty="0"/>
              <a:t>aby tam viedol ľudí k pokániu. </a:t>
            </a:r>
            <a:r>
              <a:rPr lang="sk-SK" dirty="0" smtClean="0"/>
              <a:t>Hospodin </a:t>
            </a:r>
            <a:r>
              <a:rPr lang="sk-SK" dirty="0"/>
              <a:t>poslal veľkú rybu, ktorá zhltla Jonáša a ten živý strávil v útrobách veľryby tri dni a tri noci. Jonáš sa počas celej doby modlil  a činil pokánie z neposlušnosti, na čo sa Hospodin zmiloval nad Jonášom a prikázal rybe, aby ho vyvrátila na suchú zem.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49" y="2127368"/>
            <a:ext cx="5181600" cy="3689299"/>
          </a:xfrm>
        </p:spPr>
      </p:pic>
      <p:sp>
        <p:nvSpPr>
          <p:cNvPr id="7" name="Obdélník 6"/>
          <p:cNvSpPr/>
          <p:nvPr/>
        </p:nvSpPr>
        <p:spPr>
          <a:xfrm>
            <a:off x="319232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k-SK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777319" y="6024282"/>
            <a:ext cx="3899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Velryba</a:t>
            </a:r>
            <a:r>
              <a:rPr lang="sk-SK" dirty="0" smtClean="0"/>
              <a:t>. </a:t>
            </a:r>
            <a:r>
              <a:rPr lang="sk-SK" dirty="0" err="1" smtClean="0"/>
              <a:t>Cosmographia</a:t>
            </a:r>
            <a:r>
              <a:rPr lang="sk-SK" dirty="0" smtClean="0"/>
              <a:t> </a:t>
            </a:r>
            <a:r>
              <a:rPr lang="sk-SK" dirty="0" err="1" smtClean="0"/>
              <a:t>universalis</a:t>
            </a:r>
            <a:r>
              <a:rPr lang="sk-SK" dirty="0" smtClean="0"/>
              <a:t>. </a:t>
            </a:r>
            <a:r>
              <a:rPr lang="sk-SK" dirty="0" err="1" smtClean="0"/>
              <a:t>Sebastian</a:t>
            </a:r>
            <a:r>
              <a:rPr lang="sk-SK" dirty="0" smtClean="0"/>
              <a:t> </a:t>
            </a:r>
            <a:r>
              <a:rPr lang="sk-SK" dirty="0" err="1" smtClean="0"/>
              <a:t>Munster</a:t>
            </a:r>
            <a:r>
              <a:rPr lang="sk-SK" dirty="0" smtClean="0"/>
              <a:t>. 1544.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897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Ryba v Biblii a v kresťanstve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Ryba v gréčtine je ICHTHYS a jednotlivé písmená tvorili skratku pre – </a:t>
            </a:r>
            <a:r>
              <a:rPr lang="sk-SK" b="1" dirty="0" err="1"/>
              <a:t>Iésús</a:t>
            </a:r>
            <a:r>
              <a:rPr lang="sk-SK" b="1" dirty="0"/>
              <a:t> </a:t>
            </a:r>
            <a:r>
              <a:rPr lang="sk-SK" b="1" dirty="0" err="1"/>
              <a:t>Christós,Theú</a:t>
            </a:r>
            <a:r>
              <a:rPr lang="sk-SK" b="1" dirty="0"/>
              <a:t> </a:t>
            </a:r>
            <a:r>
              <a:rPr lang="sk-SK" b="1" dirty="0" err="1"/>
              <a:t>Yiós</a:t>
            </a:r>
            <a:r>
              <a:rPr lang="sk-SK" b="1" dirty="0"/>
              <a:t>, </a:t>
            </a:r>
            <a:r>
              <a:rPr lang="sk-SK" b="1" dirty="0" err="1"/>
              <a:t>Sótér</a:t>
            </a:r>
            <a:r>
              <a:rPr lang="sk-SK" b="1" dirty="0"/>
              <a:t> (Ježiš Kristus, Boží Syn, Spasiteľ). </a:t>
            </a:r>
            <a:endParaRPr lang="sk-SK" b="1" dirty="0" smtClean="0"/>
          </a:p>
          <a:p>
            <a:r>
              <a:rPr lang="sk-SK" dirty="0" smtClean="0"/>
              <a:t>Ryba </a:t>
            </a:r>
            <a:r>
              <a:rPr lang="sk-SK" dirty="0"/>
              <a:t>sa stala symbolom Krista v ranom kresťanstve, ako znamenie </a:t>
            </a:r>
            <a:r>
              <a:rPr lang="sk-SK" dirty="0" smtClean="0"/>
              <a:t>vody </a:t>
            </a:r>
            <a:r>
              <a:rPr lang="sk-SK" dirty="0"/>
              <a:t>vyjadrovala zároveň krst a nesmrteľnosť.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97089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Ryba v Biblii a v kresťanstve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800" dirty="0" smtClean="0"/>
              <a:t>Sv. Antonín </a:t>
            </a:r>
            <a:r>
              <a:rPr lang="sk-SK" sz="2800" dirty="0" err="1" smtClean="0"/>
              <a:t>Paduánsky</a:t>
            </a:r>
            <a:endParaRPr lang="sk-SK" sz="2800" dirty="0" smtClean="0"/>
          </a:p>
          <a:p>
            <a:r>
              <a:rPr lang="sk-SK" dirty="0" smtClean="0"/>
              <a:t> (1195-1231)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N</a:t>
            </a:r>
            <a:r>
              <a:rPr lang="sk-SK" dirty="0" smtClean="0"/>
              <a:t>arodil sa v</a:t>
            </a:r>
            <a:r>
              <a:rPr lang="sk-SK" dirty="0"/>
              <a:t> </a:t>
            </a:r>
            <a:r>
              <a:rPr lang="sk-SK" dirty="0" smtClean="0"/>
              <a:t>Lisabone, kde aj </a:t>
            </a:r>
            <a:r>
              <a:rPr lang="sk-SK" dirty="0"/>
              <a:t>vstúpil do </a:t>
            </a:r>
            <a:r>
              <a:rPr lang="sk-SK" dirty="0" err="1"/>
              <a:t>augustiniánskeho</a:t>
            </a:r>
            <a:r>
              <a:rPr lang="sk-SK" dirty="0"/>
              <a:t> rádu a prijal meno Antonín. Teológiu vyštudoval v portugalskom univerzitnom centre v </a:t>
            </a:r>
            <a:r>
              <a:rPr lang="sk-SK" dirty="0" err="1"/>
              <a:t>Coimbre</a:t>
            </a:r>
            <a:r>
              <a:rPr lang="sk-SK" dirty="0"/>
              <a:t>, kde sa zoznámil s učením sv. Františka z Assisi a stal sa františkánom. </a:t>
            </a:r>
            <a:endParaRPr lang="sk-SK" dirty="0" smtClean="0"/>
          </a:p>
          <a:p>
            <a:r>
              <a:rPr lang="sk-SK" dirty="0"/>
              <a:t>Atribútmi tohto svätca sú ryby, osol, skrinka s pokladmi. Je považovaný za  ochrancu milujúcich, manželstva, a ako pomocník v problémoch a ochranca pred stroskotaním lodí  sa stal obľúbeným u námorníkov a </a:t>
            </a:r>
            <a:r>
              <a:rPr lang="sk-SK" dirty="0" smtClean="0"/>
              <a:t>cestovateľov. </a:t>
            </a:r>
          </a:p>
          <a:p>
            <a:r>
              <a:rPr lang="sk-SK" dirty="0" smtClean="0"/>
              <a:t>Jeho </a:t>
            </a:r>
            <a:r>
              <a:rPr lang="sk-SK" dirty="0"/>
              <a:t>sviatok je </a:t>
            </a:r>
            <a:r>
              <a:rPr lang="sk-SK" dirty="0" smtClean="0"/>
              <a:t>13.6.</a:t>
            </a:r>
            <a:endParaRPr lang="sk-SK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S</a:t>
            </a:r>
            <a:r>
              <a:rPr lang="sk-SK" dirty="0" smtClean="0"/>
              <a:t>v. Antonín káže rybám. </a:t>
            </a:r>
          </a:p>
          <a:p>
            <a:r>
              <a:rPr lang="sk-SK" dirty="0" smtClean="0"/>
              <a:t>Sv. </a:t>
            </a:r>
            <a:r>
              <a:rPr lang="sk-SK" dirty="0" err="1" smtClean="0"/>
              <a:t>Hostýn</a:t>
            </a:r>
            <a:r>
              <a:rPr lang="sk-SK" dirty="0" smtClean="0"/>
              <a:t>. 1948.</a:t>
            </a:r>
            <a:endParaRPr lang="sk-SK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44" y="2505075"/>
            <a:ext cx="2757300" cy="3684588"/>
          </a:xfrm>
        </p:spPr>
      </p:pic>
    </p:spTree>
    <p:extLst>
      <p:ext uri="{BB962C8B-B14F-4D97-AF65-F5344CB8AC3E}">
        <p14:creationId xmlns:p14="http://schemas.microsoft.com/office/powerpoint/2010/main" val="134266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Ryba v antickej kultúre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Pre </a:t>
            </a:r>
            <a:r>
              <a:rPr lang="sk-SK" dirty="0" smtClean="0"/>
              <a:t>Rimanov bola ryba znakom </a:t>
            </a:r>
            <a:r>
              <a:rPr lang="sk-SK" dirty="0"/>
              <a:t>posmrtného života a zároveň aj </a:t>
            </a:r>
            <a:r>
              <a:rPr lang="sk-SK" dirty="0" smtClean="0"/>
              <a:t>atribútom </a:t>
            </a:r>
            <a:r>
              <a:rPr lang="sk-SK" dirty="0"/>
              <a:t>bohyne plodnosti Venuše a boha morí a vôd </a:t>
            </a:r>
            <a:r>
              <a:rPr lang="sk-SK" dirty="0" err="1"/>
              <a:t>Poseidona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Ryba </a:t>
            </a:r>
            <a:r>
              <a:rPr lang="sk-SK" dirty="0"/>
              <a:t>sa používala v Ríme tiež ako obetné jedlo za mŕtvych. Rimania stotožnili svoju bohyňu jari Venušu (Rodičku) so staršou gréckou bohyňou plodnosti, lásky a krásy Afroditou.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61826"/>
            <a:ext cx="5181600" cy="3678936"/>
          </a:xfrm>
        </p:spPr>
      </p:pic>
      <p:sp>
        <p:nvSpPr>
          <p:cNvPr id="7" name="TextovéPole 6"/>
          <p:cNvSpPr txBox="1"/>
          <p:nvPr/>
        </p:nvSpPr>
        <p:spPr>
          <a:xfrm>
            <a:off x="6427694" y="6176963"/>
            <a:ext cx="438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S. </a:t>
            </a:r>
            <a:r>
              <a:rPr lang="sk-SK" dirty="0" err="1" smtClean="0"/>
              <a:t>Botticelli</a:t>
            </a:r>
            <a:r>
              <a:rPr lang="sk-SK" dirty="0" smtClean="0"/>
              <a:t>. Zrodenie Venuše. 1487</a:t>
            </a:r>
            <a:r>
              <a:rPr lang="sk-SK" dirty="0"/>
              <a:t>, </a:t>
            </a:r>
            <a:r>
              <a:rPr lang="sk-SK" dirty="0" err="1"/>
              <a:t>Uffizi</a:t>
            </a:r>
            <a:r>
              <a:rPr lang="sk-SK" dirty="0"/>
              <a:t> Florencia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141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Ryba v </a:t>
            </a:r>
            <a:r>
              <a:rPr lang="sk-SK" b="1" dirty="0" err="1" smtClean="0">
                <a:solidFill>
                  <a:schemeClr val="accent5">
                    <a:lumMod val="75000"/>
                  </a:schemeClr>
                </a:solidFill>
              </a:rPr>
              <a:t>sumerskej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 a blízkovýchodnej mytológii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Sumerská</a:t>
            </a:r>
            <a:r>
              <a:rPr lang="sk-SK" dirty="0" smtClean="0"/>
              <a:t> </a:t>
            </a:r>
            <a:r>
              <a:rPr lang="sk-SK" dirty="0"/>
              <a:t>bohyňa </a:t>
            </a:r>
            <a:r>
              <a:rPr lang="sk-SK" dirty="0" err="1"/>
              <a:t>Ištar</a:t>
            </a:r>
            <a:r>
              <a:rPr lang="sk-SK" dirty="0"/>
              <a:t> (</a:t>
            </a:r>
            <a:r>
              <a:rPr lang="sk-SK" dirty="0" err="1"/>
              <a:t>Innana</a:t>
            </a:r>
            <a:r>
              <a:rPr lang="sk-SK" dirty="0"/>
              <a:t>, u Feničanov </a:t>
            </a:r>
            <a:r>
              <a:rPr lang="sk-SK" dirty="0" err="1" smtClean="0"/>
              <a:t>Aštarta</a:t>
            </a:r>
            <a:r>
              <a:rPr lang="sk-SK" dirty="0" smtClean="0"/>
              <a:t>) zostúpila </a:t>
            </a:r>
            <a:r>
              <a:rPr lang="sk-SK" dirty="0"/>
              <a:t>do ríše mŕtvych kvôli láske a záchrane  </a:t>
            </a:r>
            <a:r>
              <a:rPr lang="sk-SK" dirty="0" err="1"/>
              <a:t>Dumuza</a:t>
            </a:r>
            <a:r>
              <a:rPr lang="sk-SK" dirty="0"/>
              <a:t> ( </a:t>
            </a:r>
            <a:r>
              <a:rPr lang="sk-SK" dirty="0" err="1"/>
              <a:t>Tammuz</a:t>
            </a:r>
            <a:r>
              <a:rPr lang="sk-SK" dirty="0"/>
              <a:t>, ktorého symbolom je ryba a býva označovaný aj ako </a:t>
            </a:r>
            <a:r>
              <a:rPr lang="sk-SK" dirty="0" smtClean="0"/>
              <a:t>rybár).</a:t>
            </a:r>
          </a:p>
          <a:p>
            <a:r>
              <a:rPr lang="sk-SK" dirty="0" smtClean="0"/>
              <a:t> </a:t>
            </a:r>
            <a:r>
              <a:rPr lang="sk-SK" dirty="0"/>
              <a:t>V oblasti Sýrie sa uctievala aj v podobe bohyne </a:t>
            </a:r>
            <a:r>
              <a:rPr lang="sk-SK" dirty="0" err="1"/>
              <a:t>Atargatis</a:t>
            </a:r>
            <a:r>
              <a:rPr lang="sk-SK" dirty="0"/>
              <a:t>, ktorej syn bol rybou, ryba bola posvätným jedlom a na chov rýb sa budovali špeciálne rybníky.</a:t>
            </a:r>
            <a:r>
              <a:rPr lang="sk-SK" dirty="0" smtClean="0">
                <a:effectLst/>
              </a:rPr>
              <a:t> </a:t>
            </a:r>
            <a:endParaRPr lang="sk-SK" dirty="0"/>
          </a:p>
          <a:p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82109"/>
            <a:ext cx="5181600" cy="3684165"/>
          </a:xfrm>
        </p:spPr>
      </p:pic>
      <p:sp>
        <p:nvSpPr>
          <p:cNvPr id="6" name="TextovéPole 5"/>
          <p:cNvSpPr txBox="1"/>
          <p:nvPr/>
        </p:nvSpPr>
        <p:spPr>
          <a:xfrm>
            <a:off x="7073153" y="5943600"/>
            <a:ext cx="314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Atargatis</a:t>
            </a:r>
            <a:r>
              <a:rPr lang="sk-SK" dirty="0" smtClean="0"/>
              <a:t>. Drevorez.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190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Ryby v tradíciách a kultoch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Sumerský</a:t>
            </a:r>
            <a:r>
              <a:rPr lang="sk-SK" dirty="0" smtClean="0"/>
              <a:t> boh </a:t>
            </a:r>
            <a:r>
              <a:rPr lang="sk-SK" dirty="0" err="1" smtClean="0"/>
              <a:t>Enki</a:t>
            </a:r>
            <a:r>
              <a:rPr lang="sk-SK" dirty="0" smtClean="0"/>
              <a:t> v strede</a:t>
            </a:r>
            <a:endParaRPr lang="sk-SK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10944"/>
            <a:ext cx="5157787" cy="327285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02880"/>
            <a:ext cx="5183188" cy="823912"/>
          </a:xfrm>
        </p:spPr>
        <p:txBody>
          <a:bodyPr/>
          <a:lstStyle/>
          <a:p>
            <a:r>
              <a:rPr lang="sk-SK" dirty="0" smtClean="0"/>
              <a:t>Kresťanská biskupská mitra</a:t>
            </a:r>
            <a:endParaRPr lang="sk-SK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49" y="2520670"/>
            <a:ext cx="1498180" cy="3251864"/>
          </a:xfr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29" y="3629190"/>
            <a:ext cx="3243029" cy="35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2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Cez etymológiu ku gastronómii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Ryby </a:t>
            </a:r>
            <a:r>
              <a:rPr lang="sk-SK" dirty="0"/>
              <a:t>(</a:t>
            </a:r>
            <a:r>
              <a:rPr lang="sk-SK" dirty="0" err="1"/>
              <a:t>pisces</a:t>
            </a:r>
            <a:r>
              <a:rPr lang="sk-SK" dirty="0"/>
              <a:t>) 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V duchu starovekej tradície sú k rybám tradične zaradené aj veľryby, </a:t>
            </a:r>
            <a:r>
              <a:rPr lang="sk-SK" dirty="0" err="1" smtClean="0"/>
              <a:t>kosatky</a:t>
            </a:r>
            <a:r>
              <a:rPr lang="sk-SK" dirty="0" smtClean="0"/>
              <a:t>, delfíny, či  obojživelníky. A tiež slimáky.</a:t>
            </a:r>
          </a:p>
          <a:p>
            <a:r>
              <a:rPr lang="sk-SK" dirty="0"/>
              <a:t>Cez Izidorove </a:t>
            </a:r>
            <a:r>
              <a:rPr lang="sk-SK" i="1" dirty="0"/>
              <a:t>Etymológie </a:t>
            </a:r>
            <a:r>
              <a:rPr lang="sk-SK" dirty="0"/>
              <a:t>sa antické triedenie živočíchov dostalo do stredovekej kresťanskej vedy a malo významný vplyv na gastronómiu nielen v stredoveku, ale aj v ranom novoveku. </a:t>
            </a:r>
          </a:p>
          <a:p>
            <a:endParaRPr lang="sk-SK" dirty="0"/>
          </a:p>
        </p:txBody>
      </p:sp>
      <p:pic>
        <p:nvPicPr>
          <p:cNvPr id="7" name="Picture 2" descr="F:\Ora 14\IZ 14\Isidorus Jose Alcoverr, Biblioteca Nacional Madrid~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4552" y="2506330"/>
            <a:ext cx="4074459" cy="4123069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sk-SK" altLang="sk-SK" dirty="0" smtClean="0"/>
              <a:t>Izidor zo Sevilly </a:t>
            </a:r>
          </a:p>
          <a:p>
            <a:r>
              <a:rPr lang="sk-SK" altLang="sk-SK" dirty="0" smtClean="0"/>
              <a:t>Prvý </a:t>
            </a:r>
            <a:r>
              <a:rPr lang="sk-SK" altLang="sk-SK" dirty="0"/>
              <a:t>encyklopedista stredovekej vedy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598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Ryby v predstavách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Chobotnica</a:t>
            </a:r>
            <a:r>
              <a:rPr lang="pl-PL" dirty="0"/>
              <a:t>. Kniha dvacatera umění mistra Pavla Žídka. 15.stor.</a:t>
            </a:r>
            <a:endParaRPr lang="sk-SK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/>
              <a:t>Morská siréna. Kniha </a:t>
            </a:r>
            <a:r>
              <a:rPr lang="sk-SK" dirty="0" err="1"/>
              <a:t>dvacatera</a:t>
            </a:r>
            <a:r>
              <a:rPr lang="sk-SK" dirty="0"/>
              <a:t> </a:t>
            </a:r>
            <a:r>
              <a:rPr lang="sk-SK" dirty="0" err="1"/>
              <a:t>umění</a:t>
            </a:r>
            <a:r>
              <a:rPr lang="sk-SK" dirty="0"/>
              <a:t> </a:t>
            </a:r>
            <a:r>
              <a:rPr lang="sk-SK" dirty="0" err="1"/>
              <a:t>mistra</a:t>
            </a:r>
            <a:r>
              <a:rPr lang="sk-SK" dirty="0"/>
              <a:t> Pavla </a:t>
            </a:r>
            <a:r>
              <a:rPr lang="sk-SK" dirty="0" err="1"/>
              <a:t>Žídka</a:t>
            </a:r>
            <a:r>
              <a:rPr lang="sk-SK" dirty="0"/>
              <a:t>. 15.stor.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0710"/>
            <a:ext cx="5183188" cy="3413318"/>
          </a:xfrm>
        </p:spPr>
      </p:pic>
    </p:spTree>
    <p:extLst>
      <p:ext uri="{BB962C8B-B14F-4D97-AF65-F5344CB8AC3E}">
        <p14:creationId xmlns:p14="http://schemas.microsoft.com/office/powerpoint/2010/main" val="9822521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Širokoúhlá obrazovka</PresentationFormat>
  <Paragraphs>58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    Ryba – od symbolu ku gastronómii </vt:lpstr>
      <vt:lpstr>Ryba v Biblii a v kresťanstve </vt:lpstr>
      <vt:lpstr>Ryba v Biblii a v kresťanstve</vt:lpstr>
      <vt:lpstr>Ryba v Biblii a v kresťanstve</vt:lpstr>
      <vt:lpstr>Ryba v antickej kultúre</vt:lpstr>
      <vt:lpstr>Ryba v sumerskej a blízkovýchodnej mytológii</vt:lpstr>
      <vt:lpstr>Ryby v tradíciách a kultoch</vt:lpstr>
      <vt:lpstr>Cez etymológiu ku gastronómii  </vt:lpstr>
      <vt:lpstr>Ryby v predstavách</vt:lpstr>
      <vt:lpstr>Ryby a ich zobrazenie</vt:lpstr>
      <vt:lpstr>Morské tvory.  Cosmographia universalis. Sebastian Munster. 16.st.</vt:lpstr>
      <vt:lpstr>Rybárčenie v 16.storočí. Cosmographia universalis. Sebastian Munster,1544.</vt:lpstr>
      <vt:lpstr>Dubravius Jan. De Piscinis. Vydanie z roku 1671. Vědecká knihovna v Olomouci. Oddělení historických fondu.  </vt:lpstr>
      <vt:lpstr>Najväčšie ryby na tanieri v stredoeurópskom aspekte Vyza veľká</vt:lpstr>
      <vt:lpstr>Vyza veľká a rybí trh v Prešporku  uhorsko-česko-rakúske obchodné centrum  vyzy a ryby z Dunaja, z moravských, českých a sliezskych rybníkov Váhu, Balatonu...  </vt:lpstr>
      <vt:lpstr>Eugen Kornel Balon RNDr., CSc., 1.8.1930 Orlová – 4.9.2013  Ontario, Kanada</vt:lpstr>
    </vt:vector>
  </TitlesOfParts>
  <Company>Slezská univerzita v Opave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Ryba v kultúrno-historickom kontexte</dc:title>
  <dc:creator>Mgr. Igor Zmeták, Ph.D.</dc:creator>
  <cp:lastModifiedBy>Radmila Dluhošová</cp:lastModifiedBy>
  <cp:revision>31</cp:revision>
  <dcterms:created xsi:type="dcterms:W3CDTF">2019-04-30T13:31:46Z</dcterms:created>
  <dcterms:modified xsi:type="dcterms:W3CDTF">2020-12-16T20:38:21Z</dcterms:modified>
</cp:coreProperties>
</file>