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4" r:id="rId1"/>
  </p:sldMasterIdLst>
  <p:sldIdLst>
    <p:sldId id="256" r:id="rId2"/>
    <p:sldId id="278" r:id="rId3"/>
    <p:sldId id="265" r:id="rId4"/>
    <p:sldId id="279" r:id="rId5"/>
    <p:sldId id="280" r:id="rId6"/>
    <p:sldId id="266" r:id="rId7"/>
    <p:sldId id="267" r:id="rId8"/>
    <p:sldId id="274" r:id="rId9"/>
    <p:sldId id="268" r:id="rId10"/>
    <p:sldId id="269" r:id="rId11"/>
    <p:sldId id="270" r:id="rId12"/>
    <p:sldId id="271" r:id="rId13"/>
    <p:sldId id="277" r:id="rId14"/>
    <p:sldId id="273" r:id="rId15"/>
    <p:sldId id="282" r:id="rId16"/>
    <p:sldId id="257" r:id="rId17"/>
    <p:sldId id="258" r:id="rId18"/>
    <p:sldId id="261" r:id="rId19"/>
    <p:sldId id="259" r:id="rId20"/>
    <p:sldId id="260" r:id="rId21"/>
    <p:sldId id="262" r:id="rId22"/>
    <p:sldId id="263" r:id="rId23"/>
    <p:sldId id="281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5" d="100"/>
          <a:sy n="65" d="100"/>
        </p:scale>
        <p:origin x="71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675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781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271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29353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063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12/15/2020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49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12/15/2020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214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92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251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861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794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862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DB1439-953C-479B-82D2-79AF4319E3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22870"/>
            <a:ext cx="9144000" cy="2787093"/>
          </a:xfrm>
        </p:spPr>
        <p:txBody>
          <a:bodyPr>
            <a:no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Ryby a vodní živočichové </a:t>
            </a:r>
            <a:br>
              <a:rPr lang="cs-CZ" sz="4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cs-CZ" sz="3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se zřetelem na postní a vánoční stravování </a:t>
            </a:r>
            <a:br>
              <a:rPr lang="cs-CZ" sz="3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cs-CZ" sz="3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v kuchařských normativních pramenech</a:t>
            </a:r>
            <a:endParaRPr lang="cs-CZ" sz="48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FFE9490-04D9-4635-B67B-52FEED4FF5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1803"/>
            <a:ext cx="9144000" cy="2113007"/>
          </a:xfrm>
        </p:spPr>
        <p:txBody>
          <a:bodyPr>
            <a:normAutofit fontScale="62500" lnSpcReduction="20000"/>
          </a:bodyPr>
          <a:lstStyle/>
          <a:p>
            <a:r>
              <a:rPr lang="cs-CZ" sz="2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Irena </a:t>
            </a:r>
            <a:r>
              <a:rPr lang="cs-CZ" sz="2800" b="1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Korbelářová</a:t>
            </a:r>
            <a:endParaRPr lang="cs-CZ" sz="28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endParaRPr lang="cs-CZ" b="1" i="1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3200" b="1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Vánoční rybí tradice a jejich obraz ve specifických pramenech</a:t>
            </a:r>
            <a:r>
              <a:rPr lang="cs-CZ" sz="3200" b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3200" b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Prezentační a edukační workshop. 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Opava 15. 12. 2020 (on-line), SU v Opavě,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b="1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22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Příspěvek pro workshop vznikl v rámci řešení projektu NAKI II,  DG18P02OVV057 Kulturní tradice českého rybářství ve světle jejího využití v cestovním ruchu a </a:t>
            </a:r>
            <a:r>
              <a:rPr lang="cs-CZ" sz="2200" b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krajinotvorbě</a:t>
            </a:r>
            <a:endParaRPr lang="cs-CZ" sz="2200" b="1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570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93980D-393A-4B82-825B-CB3A4C364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Postní rybí kuchyně ve světle evropských kuchařských knih pro urozené vrstvy, preláty</a:t>
            </a:r>
            <a:endParaRPr lang="cs-CZ" sz="320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08C880-4A22-408D-AB22-859E73BF4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Marx </a:t>
            </a:r>
            <a:r>
              <a:rPr lang="cs-CZ" sz="2000" b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Rumpolt</a:t>
            </a: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cs-CZ" sz="2000" b="1" i="1" dirty="0" err="1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Ein</a:t>
            </a:r>
            <a:r>
              <a:rPr lang="cs-CZ" sz="2000" b="1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cs-CZ" sz="2000" b="1" i="1" dirty="0" err="1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new</a:t>
            </a:r>
            <a:r>
              <a:rPr lang="cs-CZ" sz="2000" b="1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cs-CZ" sz="2000" b="1" i="1" dirty="0" err="1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Kochbuch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/…/,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das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ist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ein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gründtliche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beschreibung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wie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man /.../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allerley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Speiß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als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gesotten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gebraten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, 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gebacken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/…/ ...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kochen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und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zubereiten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solle /…/,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000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Franckfurt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000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am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000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Mayn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1581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Příklad příručky pro velkou kuchyni, posléze vydané;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autor původem z Uher, zkušenost prý i z Čech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sestavena pro </a:t>
            </a: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mohučského kurfiřta – arcibiskupa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;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v řadě zámeckých knihoven v českých zemích;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asi 2 tisíce receptů, z toho </a:t>
            </a: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418 na přípravu pokrmů z ryb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(45 druhů, z nich 35 sladkovodních), </a:t>
            </a: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mušlí, raků a krabů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;</a:t>
            </a:r>
          </a:p>
          <a:p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nejfrekventovanější jídla ze </a:t>
            </a: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štiky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(40), </a:t>
            </a: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kapra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(25), </a:t>
            </a: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raků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(23), </a:t>
            </a: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vyzy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(22), </a:t>
            </a: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pstruha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(18), </a:t>
            </a: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lososa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(17), </a:t>
            </a: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mníka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a také z </a:t>
            </a: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ústřic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(po 16); </a:t>
            </a: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šneků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(9), </a:t>
            </a: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želv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(9) a</a:t>
            </a: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žab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(5).</a:t>
            </a:r>
            <a:endParaRPr lang="cs-CZ" sz="2000" b="1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Velmi honosné recepty, z pečených, smažených ryb, rybí speciality</a:t>
            </a:r>
            <a:r>
              <a:rPr lang="cs-CZ" sz="2000" dirty="0">
                <a:latin typeface="Bookman Old Style" panose="02050604050505020204" pitchFamily="18" charset="0"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3426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93980D-393A-4B82-825B-CB3A4C364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Ryby v týdenním klášterním menu</a:t>
            </a:r>
            <a:endParaRPr lang="cs-CZ" sz="320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08C880-4A22-408D-AB22-859E73BF4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693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Klášter </a:t>
            </a:r>
            <a:r>
              <a:rPr lang="cs-CZ" sz="2000" b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Mondsee</a:t>
            </a: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, Solnohradsko, týdenní menu členů konventu, 1538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V postní dny jedli členové konventu jen 1x denně, opat 2x.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Neděle (oběd): telecí maso, hovězí a maso a kohouti, zelí; pečená zvěřina v pepři; hrách.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Neděle (večeře): telecí pečeně a zajíci, telecí maso, řepa, plíčka.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Pondělí: sádelná polévka, </a:t>
            </a: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zelí s kousky marény, vařený kapr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, fíková pěna.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Úterý: Mandlová polévka, ovesná kaše s muškátem, </a:t>
            </a: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vařený losos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, hrachová jícha.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Středa: hrachová polévka, zelí,</a:t>
            </a: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vařený kapr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, vařená obilná kaše.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Čtvrtek: ovesná kaše, </a:t>
            </a: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syrovátková polévka s vařenou ouklejí, treska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Pátek: hrachová polévka, </a:t>
            </a: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zelí s </a:t>
            </a:r>
            <a:r>
              <a:rPr lang="cs-CZ" sz="2000" b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herynkem</a:t>
            </a: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, uzený losos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, prosná kaše.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Sobota: ovesná kaše, zelná polévka s kousky marény, </a:t>
            </a: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kapří sulc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, rýže v hrachové jíše.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7891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93980D-393A-4B82-825B-CB3A4C364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Ryby v receptáři kanonie premonstrátů, Strahov, konec 17. století</a:t>
            </a:r>
            <a:endParaRPr lang="cs-CZ" sz="3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08C880-4A22-408D-AB22-859E73BF4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000" b="1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Nadívaná štika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.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Vezmi štiku, odstrouhej ji, táhni z ní pěkně v cele kůži, vykroj maso z ní všechno od kosti, sekej drobně, dej do toho sekaného z žemličku střídu, močenou v vodě, a dvě vejce, </a:t>
            </a:r>
            <a:r>
              <a:rPr lang="cs-CZ" sz="2000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vosol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, dej čistě pepře, tlučeného zázvoru, květu, řeckého vína, mandle drobně </a:t>
            </a:r>
            <a:r>
              <a:rPr lang="cs-CZ" sz="2000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skrájej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, naděj tu štiku do </a:t>
            </a:r>
            <a:r>
              <a:rPr lang="cs-CZ" sz="2000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tý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kůže, </a:t>
            </a:r>
            <a:r>
              <a:rPr lang="cs-CZ" sz="2000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přiší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tu kůži k hlavě, nasol drobet, peč po znenáhlu na roštu, špikuj máslem a když dobře pečená bude, posyp tlučeným zázvorem.</a:t>
            </a:r>
          </a:p>
          <a:p>
            <a:pPr marL="0" indent="0" algn="ctr">
              <a:buNone/>
            </a:pPr>
            <a:r>
              <a:rPr lang="cs-CZ" sz="2000" b="1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Kapr z koření vařený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.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Uvař kapra v koření, jak se sic vařívá s perníkem, rozetři mezi to dva ořechy </a:t>
            </a:r>
            <a:r>
              <a:rPr lang="cs-CZ" sz="2000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vlaský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, v cukru vařený, proceď skrze plechový sítko, nech, ať se vaří a když dobře bude, dej na mísu, posyp mandly a řeckým vínem.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7986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93980D-393A-4B82-825B-CB3A4C364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Vánoční pokrmy, Štědrý den</a:t>
            </a:r>
            <a:endParaRPr lang="cs-CZ" sz="3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08C880-4A22-408D-AB22-859E73BF4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Slavnostní a obřadní pokrmy spojované s vánočním časem</a:t>
            </a:r>
            <a:endParaRPr lang="cs-CZ" sz="200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Jan z Holešova (</a:t>
            </a: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1366-1436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) – moralistní traktát, mj. vánočka nebo koláč na stole tak, aby si mohl každý ukrojit, ovoce a sušené ovoce</a:t>
            </a:r>
          </a:p>
          <a:p>
            <a:pPr marL="0" indent="0">
              <a:spcBef>
                <a:spcPts val="0"/>
              </a:spcBef>
              <a:buNone/>
            </a:pPr>
            <a:endParaRPr lang="cs-CZ" sz="200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Jeník z Bratřic (</a:t>
            </a: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1756-1845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) – sbírka zajímavostí: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venkov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– oplatky s medem, polévka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štědračka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, luštěniny, ovoce a ořechy;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města, podobně jako elity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– „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rozličných ryb na černo a na modro se navařilo, také nasmažilo a napeklo; mísy všelijakých hlemýžďů nadívaných, mušlí a ovoce všelikého“.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Jiné zdroje: vánočka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štědrovka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, na Valašsku polévka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štědračka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, v Podkrkonoší 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houbový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kuba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nebo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houbovec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, ve středních Čechách 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muzika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ze sušeného ovoce, ve Slezsku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weinchtstunke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ze sušeného ovoce, na </a:t>
            </a:r>
            <a:r>
              <a:rPr lang="cs-CZ" sz="2000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Opavskun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rybí omáčka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bez ryby, na Hlučínsku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vilijová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mačka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 atd. </a:t>
            </a:r>
            <a:r>
              <a:rPr lang="cs-CZ" sz="2000" u="sng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Většinou bez ryb !</a:t>
            </a:r>
          </a:p>
        </p:txBody>
      </p:sp>
    </p:spTree>
    <p:extLst>
      <p:ext uri="{BB962C8B-B14F-4D97-AF65-F5344CB8AC3E}">
        <p14:creationId xmlns:p14="http://schemas.microsoft.com/office/powerpoint/2010/main" val="1990069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93980D-393A-4B82-825B-CB3A4C364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Postní kapr podle Marie Anna </a:t>
            </a:r>
            <a:r>
              <a:rPr lang="cs-CZ" sz="3200" b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Neudeckerové</a:t>
            </a:r>
            <a:r>
              <a:rPr lang="cs-CZ" sz="32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(1805)</a:t>
            </a:r>
            <a:endParaRPr lang="cs-CZ" sz="3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08C880-4A22-408D-AB22-859E73BF4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Karpfen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in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einer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böhmischer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Art</a:t>
            </a: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(také 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kapr na černo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) –</a:t>
            </a: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vařený v pivě, s kořením krví, zkaramelizovaným cukrem </a:t>
            </a:r>
          </a:p>
          <a:p>
            <a:pPr marL="0" indent="0" algn="ctr">
              <a:buNone/>
            </a:pP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Einen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Karpfen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blau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abzusieden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(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kapr na modro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) – spařený vinným octem se solí, poté dušený s cibulí a pepřem; jedle se za tepla i za studena, vložený do rosolu</a:t>
            </a:r>
          </a:p>
          <a:p>
            <a:pPr marL="0" indent="0" algn="ctr">
              <a:buNone/>
            </a:pP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Einen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Karpfen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, oder jeden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andern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Fisch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backen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– kapr obalený v mouce, vodě a strouhané žemli smažený v horkém omastku, podávaný na stůj zdobený </a:t>
            </a:r>
            <a:r>
              <a:rPr lang="cs-CZ" sz="2000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petrželís</a:t>
            </a:r>
            <a:endParaRPr lang="cs-CZ" sz="200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cs-CZ" sz="200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cs-CZ" sz="200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cs-CZ" sz="200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cs-CZ" sz="2000" b="1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8551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AF09AC-4757-4F92-BDA7-9F03CF249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36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Franz Georg </a:t>
            </a:r>
            <a:r>
              <a:rPr lang="cs-CZ" sz="3600" b="1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Zenker</a:t>
            </a:r>
            <a:r>
              <a:rPr lang="cs-CZ" sz="36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cs-CZ" sz="3600" b="1" i="1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Theoretisch-praktische</a:t>
            </a:r>
            <a:r>
              <a:rPr lang="cs-CZ" sz="3600" b="1" i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3600" b="1" i="1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Anleitung</a:t>
            </a:r>
            <a:r>
              <a:rPr lang="cs-CZ" sz="3600" b="1" i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3600" b="1" i="1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zur</a:t>
            </a:r>
            <a:r>
              <a:rPr lang="cs-CZ" sz="3600" b="1" i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3600" b="1" i="1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Kochkunst</a:t>
            </a:r>
            <a:r>
              <a:rPr lang="cs-CZ" sz="3600" b="1" i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, 1817</a:t>
            </a:r>
            <a:r>
              <a:rPr lang="cs-CZ" b="1" i="1" dirty="0"/>
              <a:t> </a:t>
            </a:r>
            <a:endParaRPr lang="cs-CZ" sz="3200" b="1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22F096-FA6F-440A-9D68-5C5C0462C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i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Kapr na český </a:t>
            </a:r>
            <a:r>
              <a:rPr lang="cs-CZ" sz="20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(</a:t>
            </a:r>
            <a:r>
              <a:rPr lang="cs-CZ" sz="2000" b="1" i="1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Karpfen</a:t>
            </a:r>
            <a:r>
              <a:rPr lang="cs-CZ" sz="2000" b="1" i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000" b="1" i="1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auf</a:t>
            </a:r>
            <a:r>
              <a:rPr lang="cs-CZ" sz="2000" b="1" i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000" b="1" i="1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böhmische</a:t>
            </a:r>
            <a:r>
              <a:rPr lang="cs-CZ" sz="2000" b="1" i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Art / </a:t>
            </a:r>
            <a:r>
              <a:rPr lang="cs-CZ" sz="2000" b="1" i="1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Carpe</a:t>
            </a:r>
            <a:r>
              <a:rPr lang="cs-CZ" sz="2000" b="1" i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à la </a:t>
            </a:r>
            <a:r>
              <a:rPr lang="cs-CZ" sz="2000" b="1" i="1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Bohème</a:t>
            </a:r>
            <a:r>
              <a:rPr lang="cs-CZ" sz="20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).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Varianta </a:t>
            </a:r>
            <a:r>
              <a:rPr lang="cs-CZ" sz="20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kapra na černo</a:t>
            </a:r>
            <a:r>
              <a:rPr lang="cs-CZ" sz="20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, tedy s pivem, vinným </a:t>
            </a:r>
            <a:r>
              <a:rPr lang="cs-CZ" sz="2000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octem,s</a:t>
            </a:r>
            <a:r>
              <a:rPr lang="cs-CZ" sz="20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množstvím bylin a koření (cibule, celer, petržel, řepa, tymián, bobkový list a česnek, cukr, </a:t>
            </a:r>
            <a:r>
              <a:rPr lang="cs-CZ" sz="2000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dotmava</a:t>
            </a:r>
            <a:r>
              <a:rPr lang="cs-CZ" sz="20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svařený med; zdůrazněno, že pivo do tohoto českého národního pokrmu musí být </a:t>
            </a:r>
            <a:r>
              <a:rPr lang="cs-CZ" sz="2000" i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silné české</a:t>
            </a:r>
            <a:r>
              <a:rPr lang="cs-CZ" sz="20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205588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AF09AC-4757-4F92-BDA7-9F03CF249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Hospodářská pražská kuchařka, 2. díl, 1820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22F096-FA6F-440A-9D68-5C5C0462C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24. Štědrý večer</a:t>
            </a:r>
            <a:endParaRPr lang="cs-CZ" sz="200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Rybí polívka</a:t>
            </a:r>
            <a:endParaRPr lang="cs-CZ" sz="200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Jídlo z vajec v parnatém kastrolu</a:t>
            </a:r>
            <a:endParaRPr lang="cs-CZ" sz="200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Kyselé zelí se smaženou štikou</a:t>
            </a:r>
            <a:endParaRPr lang="cs-CZ" sz="200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Sedlské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knedlíky</a:t>
            </a:r>
            <a:endParaRPr lang="cs-CZ" sz="200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Omaštěný hňup s cibulemi</a:t>
            </a:r>
            <a:endParaRPr lang="cs-CZ" sz="2000" b="1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Buchtičky</a:t>
            </a:r>
            <a:endParaRPr lang="cs-CZ" sz="200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Český kapr na černo</a:t>
            </a:r>
            <a:endParaRPr lang="cs-CZ" sz="2000" b="1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Vařené sušené ovoce (tak zvaná muzika)</a:t>
            </a:r>
            <a:endParaRPr lang="cs-CZ" sz="200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734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AF09AC-4757-4F92-BDA7-9F03CF249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Magdalena Dobromila Rettigová, </a:t>
            </a:r>
            <a:br>
              <a:rPr lang="cs-CZ" sz="32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</a:br>
            <a:r>
              <a:rPr lang="cs-CZ" sz="32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Domácí kuchařka, 1826 (1844)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22F096-FA6F-440A-9D68-5C5C0462C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Několik příkladů, jak se v postní dny tabule zříditi má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cs-CZ" sz="2000" b="1" i="1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Příklad první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Obyčejná polívka z vnitřností rybích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Sázené vejce se sardelí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Špenát se smaženými klobáskami kaprovými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Štika s citronem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Zemčatový nákyp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Smažený kapr se salátem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Talíř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švejdského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chlebíčka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, talíř mandlových koblížků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Dva talíře ovoce, pivo, víno, kaše, slivovice</a:t>
            </a:r>
            <a:endParaRPr lang="cs-CZ" sz="200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08195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AF09AC-4757-4F92-BDA7-9F03CF249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Magdalena Dobromila Rettigová, </a:t>
            </a:r>
            <a:br>
              <a:rPr lang="cs-CZ" sz="32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</a:br>
            <a:r>
              <a:rPr lang="cs-CZ" sz="32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Domácí kuchařka, 1826 (1844)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22F096-FA6F-440A-9D68-5C5C0462C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200" b="1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Několik příkladů, jak se v postní dny tabule </a:t>
            </a:r>
            <a:r>
              <a:rPr lang="cs-CZ" sz="2200" b="1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zřídíti</a:t>
            </a:r>
            <a:r>
              <a:rPr lang="cs-CZ" sz="2200" b="1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má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cs-CZ" sz="2200" b="1" i="1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200" b="1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Výběr jídel z dalších „příkladů“ (celkem jich bylo 5)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cs-CZ" sz="220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2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Černá ryba, k tomu talíř kysaného zelí, okolo litické knedlíky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2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Žáby zadělávané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2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Pečená </a:t>
            </a:r>
            <a:r>
              <a:rPr lang="cs-CZ" sz="22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ouhoř</a:t>
            </a:r>
            <a:r>
              <a:rPr lang="cs-CZ" sz="22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neb mník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2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Štika omaštěná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2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Černá ryba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2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Smažená ryba se salátem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2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Šneci nadívaní, k tomu malaga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2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Štika s vinnou omáčkou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2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Kapr namodro neb </a:t>
            </a:r>
            <a:r>
              <a:rPr lang="cs-CZ" sz="22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marinýrovaný</a:t>
            </a:r>
            <a:endParaRPr lang="cs-CZ" sz="2200" i="1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15218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AF09AC-4757-4F92-BDA7-9F03CF249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2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Anna </a:t>
            </a:r>
            <a:r>
              <a:rPr lang="cs-CZ" sz="3200" b="1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Dorn</a:t>
            </a:r>
            <a:r>
              <a:rPr lang="cs-CZ" sz="32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, </a:t>
            </a:r>
            <a:br>
              <a:rPr lang="cs-CZ" sz="32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</a:br>
            <a:r>
              <a:rPr lang="cs-CZ" sz="3200" b="1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Neuestes</a:t>
            </a:r>
            <a:r>
              <a:rPr lang="cs-CZ" sz="32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Universal- oder </a:t>
            </a:r>
            <a:br>
              <a:rPr lang="cs-CZ" sz="32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</a:br>
            <a:r>
              <a:rPr lang="cs-CZ" sz="3200" b="1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Großes</a:t>
            </a:r>
            <a:r>
              <a:rPr lang="cs-CZ" sz="32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3200" b="1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Wiener</a:t>
            </a:r>
            <a:r>
              <a:rPr lang="cs-CZ" sz="32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3200" b="1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Kochbuch</a:t>
            </a:r>
            <a:r>
              <a:rPr lang="cs-CZ" sz="32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, 1827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22F096-FA6F-440A-9D68-5C5C0462C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000" b="1" i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24. </a:t>
            </a:r>
            <a:r>
              <a:rPr lang="cs-CZ" sz="2000" b="1" i="1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Heil</a:t>
            </a:r>
            <a:r>
              <a:rPr lang="cs-CZ" sz="2000" b="1" i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. </a:t>
            </a:r>
            <a:r>
              <a:rPr lang="cs-CZ" sz="2000" b="1" i="1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Abend</a:t>
            </a:r>
            <a:r>
              <a:rPr lang="cs-CZ" sz="2000" b="1" i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.</a:t>
            </a:r>
            <a:endParaRPr lang="cs-CZ" sz="2000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000" i="1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Fischbäuschelsuppe</a:t>
            </a:r>
            <a:endParaRPr lang="cs-CZ" sz="2000" i="1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000" i="1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Gebackener</a:t>
            </a:r>
            <a:r>
              <a:rPr lang="cs-CZ" sz="2000" i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000" i="1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Eyerkäse</a:t>
            </a:r>
            <a:endParaRPr lang="cs-CZ" sz="2000" i="1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000" i="1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Sauerkraut</a:t>
            </a:r>
            <a:r>
              <a:rPr lang="cs-CZ" sz="2000" i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000" i="1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mit</a:t>
            </a:r>
            <a:r>
              <a:rPr lang="cs-CZ" sz="2000" i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000" i="1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gebackenem</a:t>
            </a:r>
            <a:r>
              <a:rPr lang="cs-CZ" sz="2000" i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000" i="1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Hecht</a:t>
            </a:r>
            <a:endParaRPr lang="cs-CZ" sz="2000" i="1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000" i="1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Mandelkäse</a:t>
            </a:r>
            <a:endParaRPr lang="cs-CZ" sz="2000" i="1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000" i="1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Abgeschmalzener</a:t>
            </a:r>
            <a:r>
              <a:rPr lang="cs-CZ" sz="2000" i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000" i="1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Stockfisch</a:t>
            </a:r>
            <a:r>
              <a:rPr lang="cs-CZ" sz="2000" i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000" i="1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mit</a:t>
            </a:r>
            <a:r>
              <a:rPr lang="cs-CZ" sz="2000" i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000" i="1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Zwiebeln</a:t>
            </a:r>
            <a:endParaRPr lang="cs-CZ" sz="2000" i="1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000" i="1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Schlangenkuchen</a:t>
            </a:r>
            <a:endParaRPr lang="cs-CZ" sz="2000" i="1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000" i="1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Gebackener</a:t>
            </a:r>
            <a:r>
              <a:rPr lang="cs-CZ" sz="2000" i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000" i="1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Karpfen</a:t>
            </a:r>
            <a:endParaRPr lang="cs-CZ" sz="2000" i="1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000" i="1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Gesulzter</a:t>
            </a:r>
            <a:r>
              <a:rPr lang="cs-CZ" sz="2000" i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000" i="1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Aepfelsalat</a:t>
            </a:r>
            <a:endParaRPr lang="cs-CZ" sz="2000" i="1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752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349795-9E4D-4D7E-A6F9-97D916FD2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Půst a postní doba</a:t>
            </a:r>
            <a:endParaRPr lang="cs-CZ" sz="3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B978D24-D184-49B9-8D89-DE89526BC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5092" y="1400909"/>
            <a:ext cx="10468708" cy="458958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20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Postní doba</a:t>
            </a:r>
            <a:r>
              <a:rPr lang="cs-CZ" sz="20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tvořila kdysi i více než </a:t>
            </a:r>
            <a:r>
              <a:rPr lang="cs-CZ" sz="20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třetinu dní v roce</a:t>
            </a:r>
            <a:r>
              <a:rPr lang="cs-CZ" sz="20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, kolísal dle regionů a času.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V předhusitské době dohromady 186 až 192 dní.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Od konce 15. století:</a:t>
            </a:r>
          </a:p>
          <a:p>
            <a:pPr>
              <a:spcBef>
                <a:spcPts val="0"/>
              </a:spcBef>
            </a:pPr>
            <a:r>
              <a:rPr lang="cs-CZ" sz="20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katolická církev 120 až 140 dní půstu;</a:t>
            </a:r>
          </a:p>
          <a:p>
            <a:pPr>
              <a:spcBef>
                <a:spcPts val="0"/>
              </a:spcBef>
            </a:pPr>
            <a:r>
              <a:rPr lang="cs-CZ" sz="20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protestantské církve jen (před-) velikonoční období.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Z dodržování vyňaty osoby starší 60 let, nemocní, těhotné ženy a šestinedělky ad.</a:t>
            </a:r>
          </a:p>
          <a:p>
            <a:pPr marL="0" indent="0">
              <a:spcBef>
                <a:spcPts val="0"/>
              </a:spcBef>
              <a:buNone/>
            </a:pPr>
            <a:endParaRPr lang="cs-CZ" sz="2000" b="1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0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Tři druhy postů</a:t>
            </a:r>
            <a:r>
              <a:rPr lang="cs-CZ" sz="20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:</a:t>
            </a:r>
          </a:p>
          <a:p>
            <a:pPr lvl="0">
              <a:spcBef>
                <a:spcPts val="0"/>
              </a:spcBef>
            </a:pPr>
            <a:r>
              <a:rPr lang="cs-CZ" sz="2000" b="1" i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půst újmy</a:t>
            </a:r>
            <a:r>
              <a:rPr lang="cs-CZ" sz="20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0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- jídlo jen jednou denně (40denní předvelikonoční období);</a:t>
            </a:r>
          </a:p>
          <a:p>
            <a:pPr lvl="0">
              <a:spcBef>
                <a:spcPts val="0"/>
              </a:spcBef>
            </a:pPr>
            <a:r>
              <a:rPr lang="cs-CZ" sz="2000" b="1" i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půst zdrženlivosti</a:t>
            </a:r>
            <a:r>
              <a:rPr lang="cs-CZ" sz="20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0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- zákaz požívat maso teplokrevných zvířat, (katolíci všechny pátky - ukřižování Páně; dříve také středy - Jidášův příslib vydat Krista; Popeleční středa, Bílá sobota a </a:t>
            </a:r>
            <a:r>
              <a:rPr lang="cs-CZ" sz="20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předvečer Narození Páně</a:t>
            </a:r>
            <a:r>
              <a:rPr lang="cs-CZ" sz="20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); </a:t>
            </a:r>
          </a:p>
          <a:p>
            <a:pPr lvl="0">
              <a:spcBef>
                <a:spcPts val="0"/>
              </a:spcBef>
            </a:pPr>
            <a:r>
              <a:rPr lang="cs-CZ" sz="2000" b="1" i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úplný půst</a:t>
            </a:r>
            <a:r>
              <a:rPr lang="cs-CZ" sz="20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- spojující oba předcházející držený o Popeleční středě a Velkém pátku, někde také v ostatní pátky, ba soboty 40denního předvelikonočního půstu, suché dny a některé vigilie; soboty v kontextu některých svátků, adventní dny ad.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cs-CZ" sz="20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V současnosti</a:t>
            </a:r>
            <a:r>
              <a:rPr lang="cs-CZ" sz="20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předepisuje katolická církev u nás půst jen na</a:t>
            </a:r>
            <a:r>
              <a:rPr lang="cs-CZ" sz="20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Popeleční středu a Velký pátek, případně na vigiliemi Narození Páně (Štědrý večer)</a:t>
            </a:r>
            <a:endParaRPr lang="cs-CZ" sz="2000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910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AF09AC-4757-4F92-BDA7-9F03CF249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Anna Kejřová, Úsporná kuchařka. </a:t>
            </a:r>
            <a:br>
              <a:rPr lang="cs-CZ" sz="32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</a:br>
            <a:r>
              <a:rPr lang="cs-CZ" sz="32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Zlatá kniha malé domácnosti, 1905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22F096-FA6F-440A-9D68-5C5C0462C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000" b="1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Štědrovečerní jídla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000" b="1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Večeře I</a:t>
            </a:r>
            <a:endParaRPr lang="cs-CZ" sz="200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Rybí polévka</a:t>
            </a:r>
            <a:endParaRPr lang="cs-CZ" sz="200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Ryba na černo</a:t>
            </a:r>
            <a:endParaRPr lang="cs-CZ" sz="200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Vídeňský knedlík / knedlík jako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vodmí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růže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Smažená ryba (na sádle, s křenem a šťávou z červené řepy)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Závin tažený / tyrolský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000" b="1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Večeře II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Polévka rybí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Hlemýždi praví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Ryba v aspiku nebo na černo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Jablečný lístkový závin</a:t>
            </a:r>
          </a:p>
          <a:p>
            <a:pPr marL="0" indent="0" algn="ctr">
              <a:buNone/>
            </a:pPr>
            <a:endParaRPr lang="cs-CZ" i="1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cs-CZ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32114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AF09AC-4757-4F92-BDA7-9F03CF249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Marie </a:t>
            </a:r>
            <a:r>
              <a:rPr lang="cs-CZ" sz="3200" b="1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Sandtnerová</a:t>
            </a:r>
            <a:r>
              <a:rPr lang="cs-CZ" sz="32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(- Janků) 1924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22F096-FA6F-440A-9D68-5C5C0462C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000" b="1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Zimní jídelní lístek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000" b="1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Oběd</a:t>
            </a:r>
            <a:endParaRPr lang="cs-CZ" sz="200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Rybí polévka se smaženou houskou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Kapr v rosolu s majonézou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Pomerančový koláč</a:t>
            </a:r>
          </a:p>
          <a:p>
            <a:pPr marL="0" indent="0" algn="ctr">
              <a:buNone/>
            </a:pPr>
            <a:endParaRPr lang="cs-CZ" i="1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cs-CZ" i="1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cs-CZ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30911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93980D-393A-4B82-825B-CB3A4C364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Prameny, literatura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08C880-4A22-408D-AB22-859E73BF4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2000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Dorn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, Anna,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Neuestes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Universal- oder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Gro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βes Wiener-Kochbuch /…/.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Wien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1827.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Kejřová, Anuše, 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Úsporní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kuchařska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. Zlatá kniha domácnosti /…/, Hradec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Kráové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1905.</a:t>
            </a:r>
          </a:p>
          <a:p>
            <a:pPr marL="0" indent="0">
              <a:buNone/>
            </a:pP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Kuchařka. Leta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Pánie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M.XL.II. /…/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Severyn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mladší.</a:t>
            </a:r>
          </a:p>
          <a:p>
            <a:pPr marL="0" indent="0">
              <a:buNone/>
            </a:pP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Kuchařská kniha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Evermoda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Jana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Košetického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rkp., Archiv kanonie premonstrátů, Strahov.</a:t>
            </a:r>
          </a:p>
          <a:p>
            <a:pPr marL="0" indent="0">
              <a:buNone/>
            </a:pP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Kuchařství. O rozličných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krměch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/…/, [15]XXXV. Pavel Severin.</a:t>
            </a:r>
            <a:endParaRPr lang="cs-CZ" sz="200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cs-CZ" sz="2000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Neudecker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Marie Anna,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Die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Bayrische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Köchin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in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Böhmen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cs-CZ" sz="2000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Karlsbad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1805.</a:t>
            </a:r>
          </a:p>
          <a:p>
            <a:pPr marL="0" indent="0">
              <a:buNone/>
            </a:pPr>
            <a:r>
              <a:rPr lang="cs-CZ" sz="2000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Neudecker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(</a:t>
            </a:r>
            <a:r>
              <a:rPr lang="cs-CZ" sz="2000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ová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)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Marie Anna,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Baborská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kuchařka v Čechách. Kniha kuchařská která jak pro panskou tak i domácí kuchyň zřízená jest /…/a v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oboji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obvzláštním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prospěchem užívaná býti může. Vydaná v německé, Pardubice 1810.</a:t>
            </a:r>
            <a:endParaRPr lang="cs-CZ" sz="200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cs-CZ" sz="2000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Rettig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, Magdalena Dobromila, 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Die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Haus-Köchin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, oder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eine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leichtfassliche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und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bewährte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Anweisung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/…/, Prag 1827.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Rettigová, Magdalena Dobromila, 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Domácí kuchařka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aneb pojednání o masitých a postních pokrmech pro dcerky České a Moravské /…/ 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Hradec Králové 1826.</a:t>
            </a:r>
          </a:p>
          <a:p>
            <a:pPr marL="0" indent="0">
              <a:buNone/>
            </a:pPr>
            <a:r>
              <a:rPr lang="cs-CZ" sz="2000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Rumpolt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, Marx,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Ein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new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Kochbuch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/…/,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s. l. [</a:t>
            </a:r>
            <a:r>
              <a:rPr lang="cs-CZ" sz="2000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Mainz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], 1581.</a:t>
            </a:r>
          </a:p>
          <a:p>
            <a:pPr marL="0" indent="0">
              <a:buNone/>
            </a:pPr>
            <a:r>
              <a:rPr lang="cs-CZ" sz="2000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Sandtnerová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(-Janků), Marie, 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Kniha rozpočtů a kuchařských předpisů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, Praha 1928</a:t>
            </a:r>
            <a:r>
              <a:rPr lang="cs-CZ" sz="2000" baseline="30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3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.</a:t>
            </a:r>
          </a:p>
          <a:p>
            <a:pPr marL="0" indent="0">
              <a:buNone/>
            </a:pP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Speisen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wie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die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Äbte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und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Essen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wie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die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Mönche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.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Ein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Mondseer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Kochbuch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aus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dem 15.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Jahrhundert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und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andere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Zeugnisse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der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Küchenkultur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des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Klosters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Mondsee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in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älteren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Zeiten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. Ed. A. </a:t>
            </a:r>
            <a:r>
              <a:rPr lang="cs-CZ" sz="2000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Nauwerk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. </a:t>
            </a:r>
            <a:r>
              <a:rPr lang="cs-CZ" sz="2000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Mondsee:Selbstverlag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, 1988.</a:t>
            </a:r>
          </a:p>
          <a:p>
            <a:pPr marL="0" indent="0">
              <a:buNone/>
            </a:pP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Spis o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krmiech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, kterak mají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dietlany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býti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cs-CZ" sz="2000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rkp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, Knihova Národního muzea</a:t>
            </a:r>
          </a:p>
          <a:p>
            <a:pPr marL="0" indent="0">
              <a:buNone/>
            </a:pPr>
            <a:r>
              <a:rPr lang="cs-CZ" sz="2000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Tyllner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, Lubomír (</a:t>
            </a:r>
            <a:r>
              <a:rPr lang="cs-CZ" sz="2000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ed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.) a kol., 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Velké dějiny zemí Koruny české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, tematická řada 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Lidová kultura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, Praha-Litomyšl, 2014.</a:t>
            </a:r>
          </a:p>
          <a:p>
            <a:pPr marL="0" indent="0">
              <a:buNone/>
            </a:pPr>
            <a:endParaRPr lang="cs-CZ" sz="200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22959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BEB7E9B-6486-4A86-B78B-D38389598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Děkuji </a:t>
            </a:r>
            <a:r>
              <a:rPr lang="cs-CZ" b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za pozornost.</a:t>
            </a:r>
            <a:endParaRPr lang="cs-CZ" b="1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888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93980D-393A-4B82-825B-CB3A4C364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Vánoční období, Štědrý den</a:t>
            </a:r>
            <a:endParaRPr lang="cs-CZ" sz="3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08C880-4A22-408D-AB22-859E73BF4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Vánoční období</a:t>
            </a:r>
          </a:p>
          <a:p>
            <a:pPr>
              <a:spcBef>
                <a:spcPts val="0"/>
              </a:spcBef>
            </a:pP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zimní slunovrat, počátek nové periody – pohanské období;</a:t>
            </a:r>
          </a:p>
          <a:p>
            <a:pPr>
              <a:spcBef>
                <a:spcPts val="0"/>
              </a:spcBef>
            </a:pP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zimní saturnálie a  oslavy božstva Velkého Slunce – římská říše;</a:t>
            </a:r>
          </a:p>
          <a:p>
            <a:pPr>
              <a:spcBef>
                <a:spcPts val="0"/>
              </a:spcBef>
            </a:pP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období očekávání (advent), oktávu (25. 12.- 1. 1.) a širšího vánočního období do 2. 2.);</a:t>
            </a:r>
          </a:p>
          <a:p>
            <a:pPr>
              <a:spcBef>
                <a:spcPts val="0"/>
              </a:spcBef>
            </a:pP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nejvýznamnějším svátkem tohoto období </a:t>
            </a: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Narození Páně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(25. 12.);</a:t>
            </a:r>
          </a:p>
          <a:p>
            <a:pPr>
              <a:spcBef>
                <a:spcPts val="0"/>
              </a:spcBef>
            </a:pP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vigilie (bdění, hlídka) – předvečer, čas od první hvězdy kterou začínal následující den (24. 12.), také </a:t>
            </a: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Štědrý večer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(celodenní půst končil slavnostní večeří); jedná se o poslední den adventu, tedy postního období očekávání.</a:t>
            </a:r>
          </a:p>
        </p:txBody>
      </p:sp>
    </p:spTree>
    <p:extLst>
      <p:ext uri="{BB962C8B-B14F-4D97-AF65-F5344CB8AC3E}">
        <p14:creationId xmlns:p14="http://schemas.microsoft.com/office/powerpoint/2010/main" val="542229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93980D-393A-4B82-825B-CB3A4C364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Ryby a vodní živočichové</a:t>
            </a:r>
            <a:br>
              <a:rPr lang="cs-CZ" sz="32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r>
              <a:rPr lang="cs-CZ" sz="32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dostupní v českých zemích </a:t>
            </a:r>
            <a:endParaRPr lang="cs-CZ" sz="3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08C880-4A22-408D-AB22-859E73BF4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Sladkovodní ryby</a:t>
            </a:r>
          </a:p>
          <a:p>
            <a:pPr>
              <a:spcBef>
                <a:spcPts val="0"/>
              </a:spcBef>
            </a:pPr>
            <a:r>
              <a:rPr lang="cs-CZ" sz="20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potoční, říční a rybniční;</a:t>
            </a:r>
          </a:p>
          <a:p>
            <a:pPr>
              <a:spcBef>
                <a:spcPts val="0"/>
              </a:spcBef>
            </a:pPr>
            <a:r>
              <a:rPr lang="cs-CZ" sz="20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dravé ryby: štiky, candáti, pstruzi, okouni; </a:t>
            </a:r>
          </a:p>
          <a:p>
            <a:pPr>
              <a:spcBef>
                <a:spcPts val="0"/>
              </a:spcBef>
            </a:pPr>
            <a:r>
              <a:rPr lang="cs-CZ" sz="20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nedravé ryby: kapři, cejni, karasi, mníci, líni, úhoři ad.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Mořské ryby</a:t>
            </a:r>
            <a:r>
              <a:rPr lang="cs-CZ" sz="20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cs-CZ" sz="20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tresky, </a:t>
            </a:r>
            <a:r>
              <a:rPr lang="cs-CZ" sz="2000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platýzi</a:t>
            </a:r>
            <a:r>
              <a:rPr lang="cs-CZ" sz="20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, žraloci ad.; </a:t>
            </a:r>
          </a:p>
          <a:p>
            <a:pPr>
              <a:spcBef>
                <a:spcPts val="0"/>
              </a:spcBef>
            </a:pPr>
            <a:r>
              <a:rPr lang="cs-CZ" sz="20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štokfiše, slanečci;</a:t>
            </a:r>
          </a:p>
          <a:p>
            <a:pPr>
              <a:spcBef>
                <a:spcPts val="0"/>
              </a:spcBef>
            </a:pPr>
            <a:r>
              <a:rPr lang="cs-CZ" sz="20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mušle, krabi, langusty, ústřice.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Nevyhraněné ryby</a:t>
            </a:r>
          </a:p>
          <a:p>
            <a:pPr>
              <a:spcBef>
                <a:spcPts val="0"/>
              </a:spcBef>
            </a:pPr>
            <a:r>
              <a:rPr lang="cs-CZ" sz="20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lososi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Jiní</a:t>
            </a:r>
          </a:p>
          <a:p>
            <a:pPr>
              <a:spcBef>
                <a:spcPts val="0"/>
              </a:spcBef>
            </a:pPr>
            <a:r>
              <a:rPr lang="cs-CZ" sz="20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raci;</a:t>
            </a:r>
          </a:p>
          <a:p>
            <a:pPr>
              <a:spcBef>
                <a:spcPts val="0"/>
              </a:spcBef>
            </a:pPr>
            <a:r>
              <a:rPr lang="cs-CZ" sz="20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šneci neboli hlemýždi;</a:t>
            </a:r>
          </a:p>
          <a:p>
            <a:pPr>
              <a:spcBef>
                <a:spcPts val="0"/>
              </a:spcBef>
            </a:pPr>
            <a:r>
              <a:rPr lang="cs-CZ" sz="20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žáby;</a:t>
            </a:r>
          </a:p>
          <a:p>
            <a:pPr>
              <a:spcBef>
                <a:spcPts val="0"/>
              </a:spcBef>
            </a:pPr>
            <a:r>
              <a:rPr lang="cs-CZ" sz="20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slávky a jiné škeble; </a:t>
            </a:r>
          </a:p>
          <a:p>
            <a:pPr>
              <a:spcBef>
                <a:spcPts val="0"/>
              </a:spcBef>
            </a:pPr>
            <a:r>
              <a:rPr lang="cs-CZ" sz="20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teplokrevní – bobři, vydry ad. </a:t>
            </a:r>
          </a:p>
        </p:txBody>
      </p:sp>
    </p:spTree>
    <p:extLst>
      <p:ext uri="{BB962C8B-B14F-4D97-AF65-F5344CB8AC3E}">
        <p14:creationId xmlns:p14="http://schemas.microsoft.com/office/powerpoint/2010/main" val="2684305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93980D-393A-4B82-825B-CB3A4C364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Kuchařské normativní prameny</a:t>
            </a:r>
            <a:endParaRPr lang="cs-CZ" sz="3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08C880-4A22-408D-AB22-859E73BF4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Receptáře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neboli sbírky receptů</a:t>
            </a:r>
          </a:p>
          <a:p>
            <a:pPr>
              <a:spcBef>
                <a:spcPts val="0"/>
              </a:spcBef>
            </a:pP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domácí receptáře;</a:t>
            </a:r>
          </a:p>
          <a:p>
            <a:pPr>
              <a:spcBef>
                <a:spcPts val="0"/>
              </a:spcBef>
            </a:pP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pro velké kuchyně, s přesahem do veřejného prostoru;</a:t>
            </a:r>
          </a:p>
          <a:p>
            <a:pPr>
              <a:spcBef>
                <a:spcPts val="0"/>
              </a:spcBef>
            </a:pP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tištěné.</a:t>
            </a:r>
          </a:p>
          <a:p>
            <a:pPr marL="0" indent="0">
              <a:spcBef>
                <a:spcPts val="0"/>
              </a:spcBef>
              <a:buNone/>
            </a:pPr>
            <a:endParaRPr lang="cs-CZ" sz="200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Kuchařské knihy 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neboli strukturované uspořádané příručky s převahou receptů</a:t>
            </a:r>
          </a:p>
          <a:p>
            <a:pPr>
              <a:spcBef>
                <a:spcPts val="0"/>
              </a:spcBef>
            </a:pP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obvykle tištěné, s rejstřík, </a:t>
            </a:r>
            <a:r>
              <a:rPr lang="cs-CZ" sz="2000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nárhy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000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mehu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apod.</a:t>
            </a:r>
          </a:p>
          <a:p>
            <a:pPr>
              <a:spcBef>
                <a:spcPts val="0"/>
              </a:spcBef>
            </a:pPr>
            <a:endParaRPr lang="cs-CZ" sz="200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Příručky pro domácnost</a:t>
            </a:r>
          </a:p>
          <a:p>
            <a:pPr>
              <a:spcBef>
                <a:spcPts val="0"/>
              </a:spcBef>
            </a:pP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obvykle tištěné, obsahově pestřejší; rady, k vedení domácnosti, úklidu, kuchyni, zavařování, skladování atd.</a:t>
            </a:r>
          </a:p>
        </p:txBody>
      </p:sp>
    </p:spTree>
    <p:extLst>
      <p:ext uri="{BB962C8B-B14F-4D97-AF65-F5344CB8AC3E}">
        <p14:creationId xmlns:p14="http://schemas.microsoft.com/office/powerpoint/2010/main" val="1647503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93980D-393A-4B82-825B-CB3A4C364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Ryby v postním stravování</a:t>
            </a:r>
            <a:endParaRPr lang="cs-CZ" sz="320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08C880-4A22-408D-AB22-859E73BF4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3662"/>
            <a:ext cx="10515600" cy="5039213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20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Aristokracie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0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Duchovenstvo - </a:t>
            </a:r>
            <a:r>
              <a:rPr lang="cs-CZ" sz="20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diecézní preláti a představení klášterů, podle okolností ostatní řeholníci a diecézní klérus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0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Ryby od středověku běžnou součástí postního jídelníčku.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0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Vlastní produkce (rybníkářství); dodávky vybraných druhů ryb a vodních živočichů na objednávku; dary apod.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0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Ryby všeho druhu, sladkovodní (dravé štiky, candáti, pstruzi, okouni; kapři, mníci, líni, úhoři ad.); mořské ryby (tresky, </a:t>
            </a:r>
            <a:r>
              <a:rPr lang="cs-CZ" sz="2000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platýzi</a:t>
            </a:r>
            <a:r>
              <a:rPr lang="cs-CZ" sz="20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, žraloci ad.); lososi; štokfiše, slanečci.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0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Institucionální kuchyně a personálem; sofistikovanější receptury; příručky.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0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Měšťané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0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Nabídka ryb na městských trzích (dle velikosti a spádovosti lokality) ryby různých druhů, kvality, původu (kapři, štiky, úhoři; </a:t>
            </a:r>
            <a:r>
              <a:rPr lang="cs-CZ" sz="2000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platýzi</a:t>
            </a:r>
            <a:r>
              <a:rPr lang="cs-CZ" sz="20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, štokfiše/tresky; </a:t>
            </a:r>
            <a:r>
              <a:rPr lang="cs-CZ" sz="2000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herinci</a:t>
            </a:r>
            <a:r>
              <a:rPr lang="cs-CZ" sz="20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ad.).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0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Jídelníček dle sociálního postavení; receptáře.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0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Venkované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0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Ryby se jedly jen výjimečně, v rybníkářských oblastech; jinak pro ně byly až do moderní doby nedostupné.</a:t>
            </a:r>
          </a:p>
        </p:txBody>
      </p:sp>
    </p:spTree>
    <p:extLst>
      <p:ext uri="{BB962C8B-B14F-4D97-AF65-F5344CB8AC3E}">
        <p14:creationId xmlns:p14="http://schemas.microsoft.com/office/powerpoint/2010/main" val="3593022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93980D-393A-4B82-825B-CB3A4C364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Postní rybí kuchyně ve světle nejstaršího českého receptáře: měšťané, nižší šlechta </a:t>
            </a:r>
            <a:endParaRPr lang="cs-CZ" sz="320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08C880-4A22-408D-AB22-859E73BF4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Spis o </a:t>
            </a:r>
            <a:r>
              <a:rPr lang="cs-CZ" sz="2000" b="1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krmiech</a:t>
            </a:r>
            <a:r>
              <a:rPr lang="cs-CZ" sz="2000" b="1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, kterak mají </a:t>
            </a:r>
            <a:r>
              <a:rPr lang="cs-CZ" sz="2000" b="1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dielany</a:t>
            </a:r>
            <a:r>
              <a:rPr lang="cs-CZ" sz="2000" b="1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bíti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,  2. polovina 15. století.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neznámý autor; asi Čechy;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rukopis určený pro nižší šlechtické nebo měšťanské prostředí;</a:t>
            </a:r>
          </a:p>
          <a:p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oddíl 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O rybách a o postních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krmiech</a:t>
            </a: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tuto se píše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19 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předpisů převážně z ryb, raků a také z bobřího masa (ocasu);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převažovala jídla ze </a:t>
            </a: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štiky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(8) a </a:t>
            </a: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kapra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(3), </a:t>
            </a:r>
            <a:r>
              <a:rPr lang="cs-CZ" sz="2000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lampreda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neboli </a:t>
            </a: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mník, úhoř, treska, raci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(po 1);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zastoupeny pokrmy z </a:t>
            </a: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bobra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(ocas s jíchou)</a:t>
            </a:r>
          </a:p>
          <a:p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všeobecné oddíly: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další recepty na </a:t>
            </a:r>
            <a:r>
              <a:rPr lang="cs-CZ" sz="2000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lampredu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cs-CZ" sz="2000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najnoka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čili rejnoka, tresku nebo kapry.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0186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93980D-393A-4B82-825B-CB3A4C364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Postní rybí kuchyně ve světle nejstaršího českého receptáře: příklady</a:t>
            </a:r>
            <a:endParaRPr lang="cs-CZ" sz="320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08C880-4A22-408D-AB22-859E73BF4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Spis o </a:t>
            </a:r>
            <a:r>
              <a:rPr lang="cs-CZ" sz="2000" b="1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krmiech</a:t>
            </a:r>
            <a:r>
              <a:rPr lang="cs-CZ" sz="2000" b="1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, kterak mají </a:t>
            </a:r>
            <a:r>
              <a:rPr lang="cs-CZ" sz="2000" b="1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dielany</a:t>
            </a:r>
            <a:r>
              <a:rPr lang="cs-CZ" sz="2000" b="1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bíti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,  2. polovina 15. století.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Štika po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polsku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(různé varianty) – asi nejstarší a nejběžnější pokrm, víno, ocet, cibule, rozinky ad., dále štika s jíchou, </a:t>
            </a:r>
            <a:r>
              <a:rPr lang="cs-CZ" sz="2000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odpečená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aj.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Kapry sekaný, v zadušenině,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nadievaný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Kyselice z </a:t>
            </a:r>
            <a:r>
              <a:rPr lang="cs-CZ" sz="2000" i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línuov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, štokfiše, </a:t>
            </a:r>
            <a:r>
              <a:rPr lang="cs-CZ" sz="2000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lampredy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cs-CZ" sz="2000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najnoky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ad.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Jícha na bobrový ocas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3284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93980D-393A-4B82-825B-CB3A4C364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Postní rybí kuchyně ve světle nejstaršího </a:t>
            </a:r>
            <a:r>
              <a:rPr lang="cs-CZ" sz="3200" b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českžch</a:t>
            </a:r>
            <a:r>
              <a:rPr lang="cs-CZ" sz="32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tištěných receptářů: měšťané, nižší šlechta </a:t>
            </a:r>
            <a:endParaRPr lang="cs-CZ" sz="320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08C880-4A22-408D-AB22-859E73BF4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Kuchařství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,</a:t>
            </a: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Pavel Severin z </a:t>
            </a:r>
            <a:r>
              <a:rPr lang="cs-CZ" sz="2000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Kapí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Hory, 1535;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Kuchařka, 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Jan Severin ml. Z </a:t>
            </a:r>
            <a:r>
              <a:rPr lang="cs-CZ" sz="2000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Kapí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Hory 1542;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ne zcela shodné, geneticky spřízněné se Spisem o </a:t>
            </a:r>
            <a:r>
              <a:rPr lang="cs-CZ" sz="2000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krmiech</a:t>
            </a:r>
            <a:endParaRPr lang="cs-CZ" sz="200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tisky určené pro </a:t>
            </a: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měšťanské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prostředí; typologicky shodné s prostředím nižší šlechty;</a:t>
            </a:r>
          </a:p>
          <a:p>
            <a:r>
              <a:rPr lang="cs-CZ" sz="2000" i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O rybách 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celkem </a:t>
            </a: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47 pokrmů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, nejvíce ze </a:t>
            </a: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štiky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(13), </a:t>
            </a: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tresky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(7), </a:t>
            </a: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kapra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(4), štiky nebo kapra (2), </a:t>
            </a:r>
            <a:r>
              <a:rPr lang="cs-CZ" sz="2000" b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lampredy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lososa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či </a:t>
            </a: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mihule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(po 2), </a:t>
            </a:r>
            <a:r>
              <a:rPr lang="cs-CZ" sz="2000" b="1" dirty="0" err="1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najnoka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ad.;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oblíbená </a:t>
            </a: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kyselice z kaprů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 čtyř barev nebo k zelenému čtvrtku (jícha z opečených a roztlučených ryby s kořením a octem).</a:t>
            </a:r>
          </a:p>
          <a:p>
            <a:pPr marL="457200" lvl="1" indent="0">
              <a:buNone/>
            </a:pPr>
            <a:endParaRPr lang="cs-CZ" sz="200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0" lvl="1" indent="0">
              <a:buNone/>
            </a:pP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Ve většině českých kuchařských návodů jsou </a:t>
            </a: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častější vařené a dušené pokrmy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. Snad lze hledat důvod v sociálním původu autorů, případně skupiny uživatelů (měšťané, nižší šlechta).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8597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drá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6493</TotalTime>
  <Words>2471</Words>
  <Application>Microsoft Office PowerPoint</Application>
  <PresentationFormat>Širokoúhlá obrazovka</PresentationFormat>
  <Paragraphs>224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Arial</vt:lpstr>
      <vt:lpstr>Bookman Old Style</vt:lpstr>
      <vt:lpstr>Calibri</vt:lpstr>
      <vt:lpstr>Calibri Light</vt:lpstr>
      <vt:lpstr>Courier New</vt:lpstr>
      <vt:lpstr>Office Theme</vt:lpstr>
      <vt:lpstr>Ryby a vodní živočichové  se zřetelem na postní a vánoční stravování  v kuchařských normativních pramenech</vt:lpstr>
      <vt:lpstr>Půst a postní doba</vt:lpstr>
      <vt:lpstr>Vánoční období, Štědrý den</vt:lpstr>
      <vt:lpstr>Ryby a vodní živočichové dostupní v českých zemích </vt:lpstr>
      <vt:lpstr>Kuchařské normativní prameny</vt:lpstr>
      <vt:lpstr>Ryby v postním stravování</vt:lpstr>
      <vt:lpstr>Postní rybí kuchyně ve světle nejstaršího českého receptáře: měšťané, nižší šlechta </vt:lpstr>
      <vt:lpstr>Postní rybí kuchyně ve světle nejstaršího českého receptáře: příklady</vt:lpstr>
      <vt:lpstr>Postní rybí kuchyně ve světle nejstaršího českžch tištěných receptářů: měšťané, nižší šlechta </vt:lpstr>
      <vt:lpstr>Postní rybí kuchyně ve světle evropských kuchařských knih pro urozené vrstvy, preláty</vt:lpstr>
      <vt:lpstr>Ryby v týdenním klášterním menu</vt:lpstr>
      <vt:lpstr>Ryby v receptáři kanonie premonstrátů, Strahov, konec 17. století</vt:lpstr>
      <vt:lpstr>Vánoční pokrmy, Štědrý den</vt:lpstr>
      <vt:lpstr>Postní kapr podle Marie Anna Neudeckerové (1805)</vt:lpstr>
      <vt:lpstr>Franz Georg Zenker, Theoretisch-praktische Anleitung zur Kochkunst, 1817 </vt:lpstr>
      <vt:lpstr>Hospodářská pražská kuchařka, 2. díl, 1820</vt:lpstr>
      <vt:lpstr>Magdalena Dobromila Rettigová,  Domácí kuchařka, 1826 (1844)</vt:lpstr>
      <vt:lpstr>Magdalena Dobromila Rettigová,  Domácí kuchařka, 1826 (1844)</vt:lpstr>
      <vt:lpstr>Anna Dorn,  Neuestes Universal- oder  Großes Wiener Kochbuch, 1827</vt:lpstr>
      <vt:lpstr>Anna Kejřová, Úsporná kuchařka.  Zlatá kniha malé domácnosti, 1905</vt:lpstr>
      <vt:lpstr>Marie Sandtnerová (- Janků) 1924</vt:lpstr>
      <vt:lpstr>Prameny, literatura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Ryby a vodní živočichové  se zřetelem na postní a vánoční stravování  v kuchařských normativních pramenech</dc:title>
  <dc:creator>kor0003</dc:creator>
  <cp:lastModifiedBy>Irena Korbelářová</cp:lastModifiedBy>
  <cp:revision>115</cp:revision>
  <dcterms:created xsi:type="dcterms:W3CDTF">2020-12-09T09:37:57Z</dcterms:created>
  <dcterms:modified xsi:type="dcterms:W3CDTF">2020-12-15T10:18:03Z</dcterms:modified>
</cp:coreProperties>
</file>