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5" r:id="rId2"/>
    <p:sldId id="289" r:id="rId3"/>
    <p:sldId id="292" r:id="rId4"/>
    <p:sldId id="294" r:id="rId5"/>
    <p:sldId id="311" r:id="rId6"/>
    <p:sldId id="280" r:id="rId7"/>
    <p:sldId id="281" r:id="rId8"/>
    <p:sldId id="282" r:id="rId9"/>
    <p:sldId id="283" r:id="rId10"/>
    <p:sldId id="308" r:id="rId11"/>
    <p:sldId id="309" r:id="rId12"/>
    <p:sldId id="310" r:id="rId13"/>
    <p:sldId id="307" r:id="rId14"/>
    <p:sldId id="25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C2C"/>
    <a:srgbClr val="457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02EC4-AFB8-4D64-B390-E420D7DDBA21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55407-5818-4AFF-AA53-CDAE7C8B69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684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781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93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12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44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87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145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0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51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5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93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81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0F2B5-5EAE-467E-921A-9929F33B9D3B}" type="datetimeFigureOut">
              <a:rPr lang="de-DE" smtClean="0"/>
              <a:t>15.12.2020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E6AF-240A-4F47-81EF-C2A70AEE6D2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68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8000" y="119635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4800" b="1" dirty="0">
                <a:solidFill>
                  <a:srgbClr val="2A4C2C"/>
                </a:solidFill>
                <a:latin typeface="Sitka Banner" panose="02000505000000020004" pitchFamily="2" charset="0"/>
              </a:rPr>
              <a:t>Vánoční rybí </a:t>
            </a:r>
            <a:r>
              <a:rPr lang="cs-CZ" sz="4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tradice a jejich obraz</a:t>
            </a:r>
          </a:p>
          <a:p>
            <a:pPr marL="0" indent="0">
              <a:buNone/>
            </a:pPr>
            <a:r>
              <a:rPr lang="cs-CZ" sz="4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ve </a:t>
            </a:r>
            <a:r>
              <a:rPr lang="cs-CZ" sz="4800" b="1" dirty="0">
                <a:solidFill>
                  <a:srgbClr val="2A4C2C"/>
                </a:solidFill>
                <a:latin typeface="Sitka Banner" panose="02000505000000020004" pitchFamily="2" charset="0"/>
              </a:rPr>
              <a:t>specifických pramenech</a:t>
            </a:r>
            <a:endParaRPr lang="de-DE" sz="4800" dirty="0">
              <a:solidFill>
                <a:srgbClr val="2A4C2C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2A4C2C"/>
                </a:solidFill>
                <a:latin typeface="Sitka Banner" panose="02000505000000020004" pitchFamily="2" charset="0"/>
              </a:rPr>
              <a:t>Prezentační a edukační workshop</a:t>
            </a:r>
            <a:endParaRPr lang="de-DE" sz="2400" dirty="0">
              <a:solidFill>
                <a:srgbClr val="2A4C2C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cs-CZ" dirty="0" smtClean="0">
              <a:solidFill>
                <a:srgbClr val="2A4C2C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r>
              <a:rPr lang="cs-CZ" sz="3200" b="1" dirty="0">
                <a:solidFill>
                  <a:srgbClr val="2A4C2C"/>
                </a:solidFill>
                <a:latin typeface="Sitka Banner" panose="02000505000000020004" pitchFamily="2" charset="0"/>
              </a:rPr>
              <a:t>R</a:t>
            </a:r>
            <a:r>
              <a:rPr lang="cs-CZ" sz="32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ybí kuchyně na příkladu stěžejních kuchařských knih české provenience a možnosti jejich aplikace v současné praxi</a:t>
            </a:r>
          </a:p>
          <a:p>
            <a:pPr marL="0" indent="0">
              <a:buNone/>
            </a:pPr>
            <a:endParaRPr lang="cs-CZ" sz="3200" b="1" dirty="0" smtClean="0">
              <a:solidFill>
                <a:srgbClr val="2A4C2C"/>
              </a:solidFill>
              <a:latin typeface="Sitka Banner" panose="02000505000000020004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PhDr</a:t>
            </a:r>
            <a:r>
              <a:rPr lang="cs-CZ" sz="2400" b="1" dirty="0">
                <a:solidFill>
                  <a:srgbClr val="2A4C2C"/>
                </a:solidFill>
                <a:latin typeface="Sitka Banner" panose="02000505000000020004" pitchFamily="2" charset="0"/>
              </a:rPr>
              <a:t>. Radmila Dluhošová, Ph.D.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>
                <a:solidFill>
                  <a:srgbClr val="2A4C2C"/>
                </a:solidFill>
                <a:latin typeface="Sitka Banner" panose="02000505000000020004" pitchFamily="2" charset="0"/>
              </a:rPr>
              <a:t>Opava, </a:t>
            </a:r>
            <a:r>
              <a:rPr lang="cs-CZ" sz="24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15. </a:t>
            </a:r>
            <a:r>
              <a:rPr lang="cs-CZ" sz="2400" b="1" dirty="0">
                <a:solidFill>
                  <a:srgbClr val="2A4C2C"/>
                </a:solidFill>
                <a:latin typeface="Sitka Banner" panose="02000505000000020004" pitchFamily="2" charset="0"/>
              </a:rPr>
              <a:t>12. 2020</a:t>
            </a:r>
          </a:p>
          <a:p>
            <a:pPr marL="0" indent="0">
              <a:buNone/>
            </a:pPr>
            <a:endParaRPr lang="de-DE" dirty="0">
              <a:latin typeface="Sitka Banner" panose="02000505000000020004" pitchFamily="2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28000" y="5796000"/>
            <a:ext cx="11664000" cy="72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  <a:ea typeface="+mn-ea"/>
                <a:cs typeface="+mn-cs"/>
              </a:rPr>
              <a:t>Příspěvek vznikl </a:t>
            </a:r>
            <a:r>
              <a:rPr kumimoji="0" lang="cs-CZ" sz="2000" b="1" i="0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  <a:ea typeface="+mn-ea"/>
                <a:cs typeface="+mn-cs"/>
              </a:rPr>
              <a:t>v rámci řešení projektu NAKI II,  </a:t>
            </a:r>
            <a:r>
              <a:rPr kumimoji="0" lang="cs-CZ" sz="20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  <a:ea typeface="+mn-ea"/>
                <a:cs typeface="+mn-cs"/>
              </a:rPr>
              <a:t>DG18P02OVV057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000" b="1" i="1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  <a:ea typeface="+mn-ea"/>
                <a:cs typeface="+mn-cs"/>
              </a:rPr>
              <a:t>Kulturní </a:t>
            </a:r>
            <a:r>
              <a:rPr kumimoji="0" lang="cs-CZ" sz="2000" b="1" i="1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  <a:ea typeface="+mn-ea"/>
                <a:cs typeface="+mn-cs"/>
              </a:rPr>
              <a:t>tradice českého rybářství ve světle jejího využití v cestovním ruchu a </a:t>
            </a:r>
            <a:r>
              <a:rPr kumimoji="0" lang="cs-CZ" sz="2000" b="1" i="1" u="none" strike="noStrike" kern="1200" cap="none" spc="100" normalizeH="0" baseline="0" noProof="0" dirty="0" err="1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  <a:ea typeface="+mn-ea"/>
                <a:cs typeface="+mn-cs"/>
              </a:rPr>
              <a:t>krajinotvorbě</a:t>
            </a:r>
            <a:r>
              <a:rPr kumimoji="0" lang="cs-CZ" sz="2000" b="1" i="1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  <a:ea typeface="+mn-ea"/>
                <a:cs typeface="+mn-cs"/>
              </a:rPr>
              <a:t>.</a:t>
            </a:r>
            <a:endParaRPr kumimoji="0" lang="cs-CZ" sz="2000" b="1" i="1" u="none" strike="noStrike" kern="1200" cap="none" spc="100" normalizeH="0" baseline="0" noProof="0" dirty="0">
              <a:ln>
                <a:noFill/>
              </a:ln>
              <a:solidFill>
                <a:srgbClr val="2A4C2C"/>
              </a:solidFill>
              <a:effectLst/>
              <a:uLnTx/>
              <a:uFillTx/>
              <a:latin typeface="Sitka Banner" panose="02000505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4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76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8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8000"/>
            <a:ext cx="1218575" cy="6948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9600"/>
            <a:ext cx="1218575" cy="698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" y="20592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" y="5508000"/>
            <a:ext cx="1218575" cy="684000"/>
          </a:xfrm>
          <a:prstGeom prst="rect">
            <a:avLst/>
          </a:prstGeom>
        </p:spPr>
      </p:pic>
      <p:sp>
        <p:nvSpPr>
          <p:cNvPr id="18" name="Nadpis 1"/>
          <p:cNvSpPr>
            <a:spLocks noGrp="1"/>
          </p:cNvSpPr>
          <p:nvPr>
            <p:ph type="title"/>
          </p:nvPr>
        </p:nvSpPr>
        <p:spPr>
          <a:xfrm>
            <a:off x="0" y="180000"/>
            <a:ext cx="122040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RETTIGOVÁ, 1826; SANDTNEROVÁ, 1946</a:t>
            </a:r>
            <a:endParaRPr lang="de-DE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1224000" y="1404000"/>
            <a:ext cx="10980000" cy="48960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b="1" dirty="0" smtClean="0">
                <a:latin typeface="Sitka Banner" panose="02000505000000020004" pitchFamily="2" charset="0"/>
              </a:rPr>
              <a:t>KAPR NA ČERNO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Sitka Banner" panose="02000505000000020004" pitchFamily="2" charset="0"/>
              </a:rPr>
              <a:t>Rettigová 1826, s. 94 – </a:t>
            </a:r>
            <a:r>
              <a:rPr lang="cs-CZ" sz="2400" i="1" dirty="0" smtClean="0">
                <a:latin typeface="Sitka Banner" panose="02000505000000020004" pitchFamily="2" charset="0"/>
              </a:rPr>
              <a:t>ocet</a:t>
            </a:r>
            <a:r>
              <a:rPr lang="cs-CZ" sz="2400" i="1" dirty="0">
                <a:latin typeface="Sitka Banner" panose="02000505000000020004" pitchFamily="2" charset="0"/>
              </a:rPr>
              <a:t>, krev; </a:t>
            </a:r>
            <a:r>
              <a:rPr lang="cs-CZ" sz="2400" i="1" dirty="0" smtClean="0">
                <a:latin typeface="Sitka Banner" panose="02000505000000020004" pitchFamily="2" charset="0"/>
              </a:rPr>
              <a:t>perník</a:t>
            </a:r>
            <a:r>
              <a:rPr lang="cs-CZ" sz="2400" i="1" dirty="0">
                <a:latin typeface="Sitka Banner" panose="02000505000000020004" pitchFamily="2" charset="0"/>
              </a:rPr>
              <a:t>, pivo, </a:t>
            </a:r>
            <a:r>
              <a:rPr lang="cs-CZ" sz="2400" i="1" dirty="0" smtClean="0">
                <a:latin typeface="Sitka Banner" panose="02000505000000020004" pitchFamily="2" charset="0"/>
              </a:rPr>
              <a:t>červené víno</a:t>
            </a:r>
            <a:endParaRPr lang="cs-CZ" sz="2400" dirty="0" smtClean="0">
              <a:latin typeface="Sitka Banner" panose="02000505000000020004" pitchFamily="2" charset="0"/>
            </a:endParaRP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Sitka Banner" panose="02000505000000020004" pitchFamily="2" charset="0"/>
              </a:rPr>
              <a:t>Rettigová 1844 – dva recepty: </a:t>
            </a:r>
          </a:p>
          <a:p>
            <a:pPr lvl="1">
              <a:spcBef>
                <a:spcPts val="300"/>
              </a:spcBef>
            </a:pPr>
            <a:r>
              <a:rPr lang="cs-CZ" dirty="0">
                <a:latin typeface="Sitka Banner" panose="02000505000000020004" pitchFamily="2" charset="0"/>
              </a:rPr>
              <a:t>s</a:t>
            </a:r>
            <a:r>
              <a:rPr lang="cs-CZ" dirty="0" smtClean="0">
                <a:latin typeface="Sitka Banner" panose="02000505000000020004" pitchFamily="2" charset="0"/>
              </a:rPr>
              <a:t>. 238 </a:t>
            </a:r>
            <a:r>
              <a:rPr lang="cs-CZ" i="1" dirty="0" smtClean="0">
                <a:latin typeface="Sitka Banner" panose="02000505000000020004" pitchFamily="2" charset="0"/>
              </a:rPr>
              <a:t>shodný s 1826</a:t>
            </a:r>
          </a:p>
          <a:p>
            <a:pPr lvl="1">
              <a:spcBef>
                <a:spcPts val="300"/>
              </a:spcBef>
            </a:pPr>
            <a:r>
              <a:rPr lang="cs-CZ" dirty="0" smtClean="0">
                <a:latin typeface="Sitka Banner" panose="02000505000000020004" pitchFamily="2" charset="0"/>
              </a:rPr>
              <a:t>s. 247 </a:t>
            </a:r>
            <a:r>
              <a:rPr lang="cs-CZ" i="1" dirty="0" smtClean="0">
                <a:latin typeface="Sitka Banner" panose="02000505000000020004" pitchFamily="2" charset="0"/>
              </a:rPr>
              <a:t>obměna zeleniny a koření, bez perníku;  navíc sušené švestky a višně</a:t>
            </a:r>
          </a:p>
          <a:p>
            <a:pPr>
              <a:spcBef>
                <a:spcPts val="600"/>
              </a:spcBef>
            </a:pPr>
            <a:r>
              <a:rPr lang="cs-CZ" sz="2400" dirty="0" err="1" smtClean="0">
                <a:latin typeface="Sitka Banner" panose="02000505000000020004" pitchFamily="2" charset="0"/>
              </a:rPr>
              <a:t>Sandtnerová</a:t>
            </a:r>
            <a:r>
              <a:rPr lang="cs-CZ" sz="2400" dirty="0" smtClean="0">
                <a:latin typeface="Sitka Banner" panose="02000505000000020004" pitchFamily="2" charset="0"/>
              </a:rPr>
              <a:t> 1946, s. 163 (srovnání s 1826) </a:t>
            </a:r>
            <a:r>
              <a:rPr lang="cs-CZ" sz="2400" i="1" dirty="0" smtClean="0">
                <a:latin typeface="Sitka Banner" panose="02000505000000020004" pitchFamily="2" charset="0"/>
              </a:rPr>
              <a:t>bez česneku; navíc rybízová zavařenina, sušené švestky, rozinky, mandle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Sitka Banner" panose="02000505000000020004" pitchFamily="2" charset="0"/>
              </a:rPr>
              <a:t>Šroubek 1935, s. 59 (srovnání s 1826) </a:t>
            </a:r>
            <a:r>
              <a:rPr lang="cs-CZ" sz="2400" i="1" dirty="0" smtClean="0">
                <a:latin typeface="Sitka Banner" panose="02000505000000020004" pitchFamily="2" charset="0"/>
              </a:rPr>
              <a:t>bez česneku a zázvoru; navíc povidla, hrozinky, mandle 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Sitka Banner" panose="02000505000000020004" pitchFamily="2" charset="0"/>
              </a:rPr>
              <a:t>Rettigová, 1826, s. 94; 1844, s. 238 (totožný s 1826), 247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cs-CZ" sz="2400" b="1" dirty="0" smtClean="0">
                <a:latin typeface="Sitka Banner" panose="02000505000000020004" pitchFamily="2" charset="0"/>
              </a:rPr>
              <a:t>LITICKÝ KNEDLÍK</a:t>
            </a:r>
            <a:r>
              <a:rPr lang="cs-CZ" sz="2400" dirty="0" smtClean="0">
                <a:latin typeface="Sitka Banner" panose="02000505000000020004" pitchFamily="2" charset="0"/>
              </a:rPr>
              <a:t>: houska, máslo, vejce, mouka, smetana</a:t>
            </a: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Sitka Banner" panose="02000505000000020004" pitchFamily="2" charset="0"/>
              </a:rPr>
              <a:t>Rettigová</a:t>
            </a:r>
            <a:r>
              <a:rPr lang="cs-CZ" sz="2400" dirty="0">
                <a:latin typeface="Sitka Banner" panose="02000505000000020004" pitchFamily="2" charset="0"/>
              </a:rPr>
              <a:t>, 1826, </a:t>
            </a:r>
            <a:r>
              <a:rPr lang="cs-CZ" sz="2400" dirty="0" smtClean="0">
                <a:latin typeface="Sitka Banner" panose="02000505000000020004" pitchFamily="2" charset="0"/>
              </a:rPr>
              <a:t>s. 106 (ve vodě); </a:t>
            </a:r>
            <a:r>
              <a:rPr lang="cs-CZ" sz="2400" dirty="0" err="1">
                <a:latin typeface="Sitka Banner" panose="02000505000000020004" pitchFamily="2" charset="0"/>
              </a:rPr>
              <a:t>Sandtnerová</a:t>
            </a:r>
            <a:r>
              <a:rPr lang="cs-CZ" sz="2400" dirty="0">
                <a:latin typeface="Sitka Banner" panose="02000505000000020004" pitchFamily="2" charset="0"/>
              </a:rPr>
              <a:t>, 1946, </a:t>
            </a:r>
            <a:r>
              <a:rPr lang="cs-CZ" sz="2400" dirty="0" smtClean="0">
                <a:latin typeface="Sitka Banner" panose="02000505000000020004" pitchFamily="2" charset="0"/>
              </a:rPr>
              <a:t>s. 203 (v ubrousku) </a:t>
            </a:r>
            <a:endParaRPr lang="de-DE" sz="2400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76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8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8000"/>
            <a:ext cx="1218575" cy="6948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9600"/>
            <a:ext cx="1218575" cy="698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" y="20592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" y="5508000"/>
            <a:ext cx="1218575" cy="684000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0" y="180000"/>
            <a:ext cx="122040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ŠROUBEK, 1935; SANDTNEROVÁ, 1946 </a:t>
            </a:r>
            <a:endParaRPr lang="de-DE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224000" y="1620000"/>
            <a:ext cx="1090800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b="1" dirty="0" smtClean="0">
                <a:latin typeface="Sitka Banner" panose="02000505000000020004" pitchFamily="2" charset="0"/>
              </a:rPr>
              <a:t>SMAŽENÝ KAPR</a:t>
            </a:r>
            <a:endParaRPr lang="cs-CZ" sz="2400" b="1" dirty="0">
              <a:latin typeface="Sitka Banner" panose="02000505000000020004" pitchFamily="2" charset="0"/>
            </a:endParaRP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Sitka Banner" panose="02000505000000020004" pitchFamily="2" charset="0"/>
              </a:rPr>
              <a:t>Trojobal (mouka, vejce, strouhanka)</a:t>
            </a:r>
          </a:p>
          <a:p>
            <a:r>
              <a:rPr lang="cs-CZ" sz="2400" dirty="0" smtClean="0">
                <a:latin typeface="Sitka Banner" panose="02000505000000020004" pitchFamily="2" charset="0"/>
              </a:rPr>
              <a:t>Šroubek, s. 58; 1. recept; s </a:t>
            </a:r>
            <a:r>
              <a:rPr lang="cs-CZ" sz="2400" dirty="0">
                <a:latin typeface="Sitka Banner" panose="02000505000000020004" pitchFamily="2" charset="0"/>
              </a:rPr>
              <a:t>citronem a strouhaným </a:t>
            </a:r>
            <a:r>
              <a:rPr lang="cs-CZ" sz="2400" dirty="0" smtClean="0">
                <a:latin typeface="Sitka Banner" panose="02000505000000020004" pitchFamily="2" charset="0"/>
              </a:rPr>
              <a:t>křenem</a:t>
            </a:r>
          </a:p>
          <a:p>
            <a:r>
              <a:rPr lang="cs-CZ" sz="2400" dirty="0" err="1" smtClean="0">
                <a:latin typeface="Sitka Banner" panose="02000505000000020004" pitchFamily="2" charset="0"/>
              </a:rPr>
              <a:t>Sandtnerová</a:t>
            </a:r>
            <a:r>
              <a:rPr lang="cs-CZ" sz="2400" dirty="0" smtClean="0">
                <a:latin typeface="Sitka Banner" panose="02000505000000020004" pitchFamily="2" charset="0"/>
              </a:rPr>
              <a:t>, s. 161; 1. recept; s </a:t>
            </a:r>
            <a:r>
              <a:rPr lang="cs-CZ" sz="2400" dirty="0">
                <a:latin typeface="Sitka Banner" panose="02000505000000020004" pitchFamily="2" charset="0"/>
              </a:rPr>
              <a:t>citronem a strouhaným křenem nebo bramborovým </a:t>
            </a:r>
            <a:r>
              <a:rPr lang="cs-CZ" sz="2400" dirty="0" smtClean="0">
                <a:latin typeface="Sitka Banner" panose="02000505000000020004" pitchFamily="2" charset="0"/>
              </a:rPr>
              <a:t>salátem</a:t>
            </a:r>
          </a:p>
          <a:p>
            <a:r>
              <a:rPr lang="cs-CZ" sz="2400" dirty="0" smtClean="0">
                <a:latin typeface="Sitka Banner" panose="02000505000000020004" pitchFamily="2" charset="0"/>
              </a:rPr>
              <a:t>Rettigová: 5. recept</a:t>
            </a:r>
          </a:p>
          <a:p>
            <a:endParaRPr lang="cs-CZ" sz="2400" dirty="0">
              <a:latin typeface="Sitka Banner" panose="02000505000000020004" pitchFamily="2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2400" b="1" dirty="0" smtClean="0">
                <a:latin typeface="Sitka Banner" panose="02000505000000020004" pitchFamily="2" charset="0"/>
              </a:rPr>
              <a:t>BRAMBOROVÝ SALÁT</a:t>
            </a:r>
            <a:endParaRPr lang="cs-CZ" sz="2400" b="1" dirty="0">
              <a:latin typeface="Sitka Banner" panose="02000505000000020004" pitchFamily="2" charset="0"/>
            </a:endParaRPr>
          </a:p>
          <a:p>
            <a:pPr>
              <a:spcBef>
                <a:spcPts val="600"/>
              </a:spcBef>
            </a:pPr>
            <a:r>
              <a:rPr lang="cs-CZ" sz="2400" dirty="0" smtClean="0">
                <a:latin typeface="Sitka Banner" panose="02000505000000020004" pitchFamily="2" charset="0"/>
              </a:rPr>
              <a:t>Šroubek, s. 126-127</a:t>
            </a:r>
            <a:endParaRPr lang="cs-CZ" sz="2400" dirty="0">
              <a:latin typeface="Sitka Banner" panose="02000505000000020004" pitchFamily="2" charset="0"/>
            </a:endParaRPr>
          </a:p>
          <a:p>
            <a:endParaRPr lang="de-DE" dirty="0">
              <a:latin typeface="Sitka Banner" panose="02000505000000020004" pitchFamily="2" charset="0"/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5"/>
          <a:srcRect l="5127"/>
          <a:stretch/>
        </p:blipFill>
        <p:spPr>
          <a:xfrm>
            <a:off x="5456905" y="3600000"/>
            <a:ext cx="5652000" cy="2881814"/>
          </a:xfrm>
          <a:prstGeom prst="rect">
            <a:avLst/>
          </a:prstGeom>
          <a:ln w="19050">
            <a:solidFill>
              <a:srgbClr val="2A4C2C"/>
            </a:solidFill>
          </a:ln>
        </p:spPr>
      </p:pic>
      <p:cxnSp>
        <p:nvCxnSpPr>
          <p:cNvPr id="21" name="Přímá spojnice 20"/>
          <p:cNvCxnSpPr/>
          <p:nvPr/>
        </p:nvCxnSpPr>
        <p:spPr>
          <a:xfrm flipH="1">
            <a:off x="7207045" y="5534168"/>
            <a:ext cx="2890684" cy="9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8657301" y="5832000"/>
            <a:ext cx="1728000" cy="9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5756781" y="6120000"/>
            <a:ext cx="504000" cy="9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>
            <a:off x="7349613" y="6120000"/>
            <a:ext cx="2664000" cy="9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9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76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8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8000"/>
            <a:ext cx="1218575" cy="6948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9600"/>
            <a:ext cx="1218575" cy="698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" y="20592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" y="5508000"/>
            <a:ext cx="1218575" cy="684000"/>
          </a:xfrm>
          <a:prstGeom prst="rect">
            <a:avLst/>
          </a:prstGeom>
        </p:spPr>
      </p:pic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0" y="180000"/>
            <a:ext cx="122040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RETTIGOVÁ, 1826</a:t>
            </a:r>
            <a:endParaRPr lang="de-DE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  <p:sp>
        <p:nvSpPr>
          <p:cNvPr id="21" name="Zástupný symbol pro obsah 2"/>
          <p:cNvSpPr>
            <a:spLocks noGrp="1"/>
          </p:cNvSpPr>
          <p:nvPr>
            <p:ph idx="1"/>
          </p:nvPr>
        </p:nvSpPr>
        <p:spPr>
          <a:xfrm>
            <a:off x="1224000" y="1620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Sitka Banner" panose="02000505000000020004" pitchFamily="2" charset="0"/>
              </a:rPr>
              <a:t>RAKOVÝ NÁKYP</a:t>
            </a:r>
          </a:p>
          <a:p>
            <a:r>
              <a:rPr lang="cs-CZ" sz="2400" dirty="0" smtClean="0">
                <a:latin typeface="Sitka Banner" panose="02000505000000020004" pitchFamily="2" charset="0"/>
              </a:rPr>
              <a:t>Račí maso, račí máslo, vejce, strouhanka, smetana; cukr, vanilka, citronová kůra, muškátový květ, mandle</a:t>
            </a:r>
          </a:p>
          <a:p>
            <a:r>
              <a:rPr lang="cs-CZ" sz="2400" dirty="0" smtClean="0">
                <a:latin typeface="Sitka Banner" panose="02000505000000020004" pitchFamily="2" charset="0"/>
              </a:rPr>
              <a:t>Rakové vandličky, </a:t>
            </a:r>
            <a:r>
              <a:rPr lang="cs-CZ" sz="2400" dirty="0" err="1" smtClean="0">
                <a:latin typeface="Sitka Banner" panose="02000505000000020004" pitchFamily="2" charset="0"/>
              </a:rPr>
              <a:t>štrudle</a:t>
            </a:r>
            <a:r>
              <a:rPr lang="cs-CZ" sz="2400" dirty="0" smtClean="0">
                <a:latin typeface="Sitka Banner" panose="02000505000000020004" pitchFamily="2" charset="0"/>
              </a:rPr>
              <a:t>, knedlíčky, koblížky, </a:t>
            </a:r>
            <a:r>
              <a:rPr lang="cs-CZ" sz="2400" dirty="0" err="1" smtClean="0">
                <a:latin typeface="Sitka Banner" panose="02000505000000020004" pitchFamily="2" charset="0"/>
              </a:rPr>
              <a:t>buding</a:t>
            </a:r>
            <a:r>
              <a:rPr lang="cs-CZ" sz="2400" dirty="0" smtClean="0">
                <a:latin typeface="Sitka Banner" panose="02000505000000020004" pitchFamily="2" charset="0"/>
              </a:rPr>
              <a:t>, nudle s </a:t>
            </a:r>
            <a:r>
              <a:rPr lang="cs-CZ" sz="2400" dirty="0" err="1" smtClean="0">
                <a:latin typeface="Sitka Banner" panose="02000505000000020004" pitchFamily="2" charset="0"/>
              </a:rPr>
              <a:t>rakami</a:t>
            </a:r>
            <a:r>
              <a:rPr lang="cs-CZ" sz="2400" dirty="0" smtClean="0">
                <a:latin typeface="Sitka Banner" panose="02000505000000020004" pitchFamily="2" charset="0"/>
              </a:rPr>
              <a:t>;</a:t>
            </a:r>
          </a:p>
          <a:p>
            <a:pPr marL="252000" indent="0">
              <a:spcBef>
                <a:spcPts val="600"/>
              </a:spcBef>
              <a:buNone/>
            </a:pPr>
            <a:r>
              <a:rPr lang="cs-CZ" sz="2400" dirty="0" smtClean="0">
                <a:latin typeface="Sitka Banner" panose="02000505000000020004" pitchFamily="2" charset="0"/>
              </a:rPr>
              <a:t>nákyp z rakového mlíčí</a:t>
            </a:r>
            <a:r>
              <a:rPr lang="cs-CZ" sz="2400" dirty="0">
                <a:latin typeface="Sitka Banner" panose="02000505000000020004" pitchFamily="2" charset="0"/>
              </a:rPr>
              <a:t>	</a:t>
            </a:r>
            <a:endParaRPr lang="cs-CZ" sz="2400" dirty="0" smtClean="0">
              <a:latin typeface="Sitka Banner" panose="02000505000000020004" pitchFamily="2" charset="0"/>
            </a:endParaRPr>
          </a:p>
          <a:p>
            <a:r>
              <a:rPr lang="cs-CZ" sz="2400" dirty="0" smtClean="0">
                <a:latin typeface="Sitka Banner" panose="02000505000000020004" pitchFamily="2" charset="0"/>
              </a:rPr>
              <a:t>Rettigová</a:t>
            </a:r>
            <a:r>
              <a:rPr lang="cs-CZ" sz="2400" dirty="0">
                <a:latin typeface="Sitka Banner" panose="02000505000000020004" pitchFamily="2" charset="0"/>
              </a:rPr>
              <a:t>, 1844, </a:t>
            </a:r>
            <a:r>
              <a:rPr lang="cs-CZ" sz="2400" dirty="0" smtClean="0">
                <a:latin typeface="Sitka Banner" panose="02000505000000020004" pitchFamily="2" charset="0"/>
              </a:rPr>
              <a:t>s. 263</a:t>
            </a:r>
            <a:endParaRPr lang="de-DE" sz="2400" dirty="0">
              <a:latin typeface="Sitka Banner" panose="02000505000000020004" pitchFamily="2" charset="0"/>
            </a:endParaRPr>
          </a:p>
          <a:p>
            <a:endParaRPr lang="de-DE" dirty="0"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1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76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8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8000"/>
            <a:ext cx="1218575" cy="6948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9600"/>
            <a:ext cx="1218575" cy="698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" y="20592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" y="5508000"/>
            <a:ext cx="1218575" cy="684000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12240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PRAMENY A LITERATURA</a:t>
            </a:r>
            <a:endParaRPr lang="de-DE" sz="4000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224000" y="1404000"/>
            <a:ext cx="10980000" cy="5400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52000" algn="l"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</a:pPr>
            <a:r>
              <a:rPr lang="cs-CZ" sz="1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DUMKOVÁ, Hana, </a:t>
            </a:r>
            <a:r>
              <a:rPr lang="cs-CZ" sz="18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Rybí 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kuchyně. Úprava všech druhů ryb </a:t>
            </a:r>
            <a:r>
              <a:rPr lang="cs-CZ" sz="18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/…/</a:t>
            </a:r>
            <a:r>
              <a:rPr lang="cs-CZ" sz="1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,</a:t>
            </a:r>
            <a:r>
              <a:rPr lang="cs-CZ" sz="18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 </a:t>
            </a:r>
            <a:r>
              <a:rPr lang="cs-CZ" sz="1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Praha, s</a:t>
            </a:r>
            <a:r>
              <a:rPr lang="cs-CZ" sz="1800" b="1" dirty="0">
                <a:solidFill>
                  <a:srgbClr val="2A4C2C"/>
                </a:solidFill>
                <a:latin typeface="Sitka Banner" panose="02000505000000020004" pitchFamily="2" charset="0"/>
              </a:rPr>
              <a:t>. d. [1904].</a:t>
            </a:r>
            <a:endParaRPr lang="cs-CZ" sz="1800" b="1" dirty="0" smtClean="0">
              <a:solidFill>
                <a:srgbClr val="2A4C2C"/>
              </a:solidFill>
              <a:latin typeface="Sitka Banner" panose="02000505000000020004" pitchFamily="2" charset="0"/>
            </a:endParaRPr>
          </a:p>
          <a:p>
            <a:pPr indent="-252000" algn="l"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</a:pPr>
            <a:r>
              <a:rPr lang="cs-CZ" sz="1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JANKŮ-SANDTNEROVÁ</a:t>
            </a:r>
            <a:r>
              <a:rPr lang="cs-CZ" sz="1800" b="1" dirty="0">
                <a:solidFill>
                  <a:srgbClr val="2A4C2C"/>
                </a:solidFill>
                <a:latin typeface="Sitka Banner" panose="02000505000000020004" pitchFamily="2" charset="0"/>
              </a:rPr>
              <a:t>, Marie, 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Kniha rozpočtů a kuchařských </a:t>
            </a:r>
            <a:r>
              <a:rPr lang="cs-CZ" sz="18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předpisů</a:t>
            </a:r>
            <a:r>
              <a:rPr lang="cs-CZ" sz="1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, Praha 1946</a:t>
            </a:r>
            <a:r>
              <a:rPr lang="cs-CZ" sz="1800" b="1" baseline="30000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61</a:t>
            </a:r>
            <a:r>
              <a:rPr lang="cs-CZ" sz="1800" b="1" dirty="0">
                <a:solidFill>
                  <a:srgbClr val="2A4C2C"/>
                </a:solidFill>
                <a:latin typeface="Sitka Banner" panose="02000505000000020004" pitchFamily="2" charset="0"/>
              </a:rPr>
              <a:t>.</a:t>
            </a:r>
          </a:p>
          <a:p>
            <a:pPr indent="-252000" algn="l"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</a:pPr>
            <a:r>
              <a:rPr lang="cs-CZ" sz="1800" b="1" dirty="0">
                <a:solidFill>
                  <a:srgbClr val="2A4C2C"/>
                </a:solidFill>
                <a:latin typeface="Sitka Banner" panose="02000505000000020004" pitchFamily="2" charset="0"/>
              </a:rPr>
              <a:t>JIRKOVÁ, </a:t>
            </a:r>
            <a:r>
              <a:rPr lang="cs-CZ" sz="1800" b="1" dirty="0" err="1">
                <a:solidFill>
                  <a:srgbClr val="2A4C2C"/>
                </a:solidFill>
                <a:latin typeface="Sitka Banner" panose="02000505000000020004" pitchFamily="2" charset="0"/>
              </a:rPr>
              <a:t>Bettyna</a:t>
            </a:r>
            <a:r>
              <a:rPr lang="cs-CZ" sz="1800" b="1" dirty="0">
                <a:solidFill>
                  <a:srgbClr val="2A4C2C"/>
                </a:solidFill>
                <a:latin typeface="Sitka Banner" panose="02000505000000020004" pitchFamily="2" charset="0"/>
              </a:rPr>
              <a:t>, 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Ryby a jejich úprava v kuchyni /…/, Roudnice nad Labem 1933.</a:t>
            </a:r>
          </a:p>
          <a:p>
            <a:pPr indent="-252000" algn="l"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</a:pPr>
            <a:r>
              <a:rPr lang="cs-CZ" sz="1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KEJŘ, Vilém Em., 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Naše ryby a jejich vhodná úprava. Podle vyzkoušených a osvědčených kuchařských receptů paní Anuše Kejřové, </a:t>
            </a:r>
            <a:r>
              <a:rPr lang="cs-CZ" sz="18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/…/ sestavil 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a napsal Vilém Em. </a:t>
            </a:r>
            <a:r>
              <a:rPr lang="cs-CZ" sz="18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Kejř</a:t>
            </a:r>
            <a:r>
              <a:rPr lang="cs-CZ" sz="1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, Praha 1935.</a:t>
            </a:r>
            <a:endParaRPr lang="cs-CZ" sz="1800" b="1" i="1" dirty="0">
              <a:solidFill>
                <a:srgbClr val="2A4C2C"/>
              </a:solidFill>
              <a:latin typeface="Sitka Banner" panose="02000505000000020004" pitchFamily="2" charset="0"/>
            </a:endParaRPr>
          </a:p>
          <a:p>
            <a:pPr indent="-252000" algn="l"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</a:pPr>
            <a:r>
              <a:rPr lang="cs-CZ" sz="18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Kuchařství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. O rozličných </a:t>
            </a:r>
            <a:r>
              <a:rPr lang="cs-CZ" sz="1800" b="1" i="1" dirty="0" err="1">
                <a:solidFill>
                  <a:srgbClr val="2A4C2C"/>
                </a:solidFill>
                <a:latin typeface="Sitka Banner" panose="02000505000000020004" pitchFamily="2" charset="0"/>
              </a:rPr>
              <a:t>krměch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, kterak se užitečně s chutí strojiti </a:t>
            </a:r>
            <a:r>
              <a:rPr lang="cs-CZ" sz="18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mají /…/, [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15]</a:t>
            </a:r>
            <a:r>
              <a:rPr lang="cs-CZ" sz="1800" b="1" i="1" dirty="0" err="1">
                <a:solidFill>
                  <a:srgbClr val="2A4C2C"/>
                </a:solidFill>
                <a:latin typeface="Sitka Banner" panose="02000505000000020004" pitchFamily="2" charset="0"/>
              </a:rPr>
              <a:t>xxxv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. Pavel Severin.</a:t>
            </a:r>
          </a:p>
          <a:p>
            <a:pPr indent="-252000" algn="l"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</a:pPr>
            <a:r>
              <a:rPr lang="cs-CZ" sz="1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PACOVSKÝ</a:t>
            </a:r>
            <a:r>
              <a:rPr lang="cs-CZ" sz="1800" b="1" dirty="0">
                <a:solidFill>
                  <a:srgbClr val="2A4C2C"/>
                </a:solidFill>
                <a:latin typeface="Sitka Banner" panose="02000505000000020004" pitchFamily="2" charset="0"/>
              </a:rPr>
              <a:t>, Václav, 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Knížka kuchařská, aneb </a:t>
            </a:r>
            <a:r>
              <a:rPr lang="cs-CZ" sz="1800" b="1" i="1" dirty="0" err="1">
                <a:solidFill>
                  <a:srgbClr val="2A4C2C"/>
                </a:solidFill>
                <a:latin typeface="Sitka Banner" panose="02000505000000020004" pitchFamily="2" charset="0"/>
              </a:rPr>
              <a:t>zřetedlná</a:t>
            </a:r>
            <a:r>
              <a:rPr lang="cs-CZ" sz="18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 ponaučení</a:t>
            </a:r>
            <a:r>
              <a:rPr lang="cs-CZ" sz="1800" b="1" dirty="0">
                <a:solidFill>
                  <a:srgbClr val="2A4C2C"/>
                </a:solidFill>
                <a:latin typeface="Sitka Banner" panose="02000505000000020004" pitchFamily="2" charset="0"/>
              </a:rPr>
              <a:t>, Kutná Hora 1811.</a:t>
            </a:r>
          </a:p>
          <a:p>
            <a:pPr marL="0" marR="0" lvl="0" indent="-252000" algn="l" defTabSz="252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RETTIGOVÁ, </a:t>
            </a:r>
            <a:r>
              <a:rPr kumimoji="0" lang="cs-CZ" sz="1800" b="1" i="0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Magdalena Dobromila, </a:t>
            </a:r>
            <a:r>
              <a:rPr kumimoji="0" lang="cs-CZ" sz="1800" b="1" i="1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Domácí kuchařka</a:t>
            </a:r>
            <a:r>
              <a:rPr kumimoji="0" lang="cs-CZ" sz="1800" b="1" i="0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, </a:t>
            </a:r>
            <a:r>
              <a:rPr kumimoji="0" lang="cs-CZ" sz="1800" b="1" i="1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aneb pojednání o masitých a postních pokrmech pro dcerky </a:t>
            </a:r>
            <a:r>
              <a:rPr kumimoji="0" lang="cs-CZ" sz="1800" b="1" i="1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		České a </a:t>
            </a:r>
            <a:r>
              <a:rPr kumimoji="0" lang="cs-CZ" sz="1800" b="1" i="1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Moravské /…/ </a:t>
            </a:r>
            <a:r>
              <a:rPr kumimoji="0" lang="cs-CZ" sz="1800" b="1" i="0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Hradec Králové 1826.</a:t>
            </a:r>
          </a:p>
          <a:p>
            <a:pPr marL="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800" b="1" i="1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Spis </a:t>
            </a:r>
            <a:r>
              <a:rPr kumimoji="0" lang="cs-CZ" sz="1800" b="1" i="1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o </a:t>
            </a:r>
            <a:r>
              <a:rPr kumimoji="0" lang="cs-CZ" sz="1800" b="1" i="1" u="none" strike="noStrike" kern="1200" cap="none" spc="100" normalizeH="0" baseline="0" noProof="0" dirty="0" err="1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krmiech</a:t>
            </a:r>
            <a:r>
              <a:rPr kumimoji="0" lang="cs-CZ" sz="1800" b="1" i="1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, kterak mají </a:t>
            </a:r>
            <a:r>
              <a:rPr kumimoji="0" lang="cs-CZ" sz="1800" b="1" i="1" u="none" strike="noStrike" kern="1200" cap="none" spc="100" normalizeH="0" baseline="0" noProof="0" dirty="0" err="1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dietlany</a:t>
            </a:r>
            <a:r>
              <a:rPr kumimoji="0" lang="cs-CZ" sz="1800" b="1" i="1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 býti</a:t>
            </a:r>
            <a:r>
              <a:rPr kumimoji="0" lang="cs-CZ" sz="1800" b="1" i="0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, </a:t>
            </a:r>
            <a:r>
              <a:rPr kumimoji="0" lang="cs-CZ" sz="1800" b="1" i="0" u="none" strike="noStrike" kern="1200" cap="none" spc="100" normalizeH="0" baseline="0" noProof="0" dirty="0" err="1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rkp</a:t>
            </a:r>
            <a:r>
              <a:rPr kumimoji="0" lang="cs-CZ" sz="1800" b="1" i="0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, Knihova Národního muzea</a:t>
            </a:r>
          </a:p>
          <a:p>
            <a:pPr marL="0" marR="0" lvl="0" indent="-252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7D3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18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ŠROUBEK, Karel,  </a:t>
            </a:r>
            <a:r>
              <a:rPr kumimoji="0" lang="cs-CZ" sz="1800" b="1" i="1" u="none" strike="noStrike" kern="1200" cap="none" spc="100" normalizeH="0" baseline="0" noProof="0" dirty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Jak se vaří u Šroubka? </a:t>
            </a:r>
            <a:r>
              <a:rPr kumimoji="0" lang="cs-CZ" sz="1800" b="1" i="1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/…/</a:t>
            </a:r>
            <a:r>
              <a:rPr kumimoji="0" lang="cs-CZ" sz="1800" b="1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, Praha 1911.</a:t>
            </a:r>
            <a:r>
              <a:rPr kumimoji="0" lang="cs-CZ" sz="1800" b="1" i="1" u="none" strike="noStrike" kern="1200" cap="none" spc="100" normalizeH="0" baseline="0" noProof="0" dirty="0" smtClean="0">
                <a:ln>
                  <a:noFill/>
                </a:ln>
                <a:solidFill>
                  <a:srgbClr val="2A4C2C"/>
                </a:solidFill>
                <a:effectLst/>
                <a:uLnTx/>
                <a:uFillTx/>
                <a:latin typeface="Sitka Banner" panose="02000505000000020004" pitchFamily="2" charset="0"/>
              </a:rPr>
              <a:t> </a:t>
            </a:r>
            <a:endParaRPr kumimoji="0" lang="pl-PL" sz="1800" b="1" i="1" u="none" strike="noStrike" kern="1200" cap="none" spc="100" normalizeH="0" baseline="0" noProof="0" dirty="0" smtClean="0">
              <a:ln>
                <a:noFill/>
              </a:ln>
              <a:solidFill>
                <a:srgbClr val="2A4C2C"/>
              </a:solidFill>
              <a:effectLst/>
              <a:uLnTx/>
              <a:uFillTx/>
              <a:latin typeface="Sitka Banner" panose="02000505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D7D31"/>
              </a:buClr>
              <a:buSzPct val="85000"/>
              <a:buFont typeface="Wingdings 2"/>
              <a:buNone/>
              <a:tabLst/>
              <a:defRPr/>
            </a:pPr>
            <a:endParaRPr kumimoji="0" lang="de-DE" sz="1400" b="1" i="0" u="none" strike="noStrike" kern="1200" cap="none" spc="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itka Banner" panose="02000505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6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400000"/>
            <a:ext cx="10515600" cy="12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80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DĚKUJI ZA POZORNOST</a:t>
            </a:r>
            <a:endParaRPr lang="de-DE" sz="8000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76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8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8000"/>
            <a:ext cx="1218575" cy="6948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9600"/>
            <a:ext cx="1218575" cy="698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" y="20592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" y="5508000"/>
            <a:ext cx="1218575" cy="684000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1224000" y="180000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rgbClr val="2A4C2C"/>
                </a:solidFill>
                <a:latin typeface="Sitka Banner" panose="02000505000000020004" pitchFamily="2" charset="0"/>
              </a:rPr>
              <a:t>SPIS O KRMIECH, KTERAK MAJÍ DIELANY BÍTI</a:t>
            </a:r>
            <a:endParaRPr lang="de-DE" sz="4000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224000" y="1620000"/>
            <a:ext cx="10515600" cy="4351338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Sitka Banner" panose="02000505000000020004" pitchFamily="2" charset="0"/>
              </a:rPr>
              <a:t>Rukopis, 2. polovina 15. století</a:t>
            </a:r>
          </a:p>
          <a:p>
            <a:r>
              <a:rPr lang="cs-CZ" sz="2200" dirty="0" smtClean="0">
                <a:latin typeface="Sitka Banner" panose="02000505000000020004" pitchFamily="2" charset="0"/>
              </a:rPr>
              <a:t>Nejstarší rukopisný jazykově český soubor kuchařských předpisů</a:t>
            </a:r>
          </a:p>
          <a:p>
            <a:r>
              <a:rPr lang="cs-CZ" sz="2200" dirty="0" smtClean="0">
                <a:latin typeface="Sitka Banner" panose="02000505000000020004" pitchFamily="2" charset="0"/>
              </a:rPr>
              <a:t>Celkem 134 receptů, z toho 36 na pokrmy z ryb</a:t>
            </a:r>
          </a:p>
          <a:p>
            <a:r>
              <a:rPr lang="cs-CZ" sz="2200" dirty="0" smtClean="0">
                <a:latin typeface="Sitka Banner" panose="02000505000000020004" pitchFamily="2" charset="0"/>
              </a:rPr>
              <a:t>Lín, kapr, štika, štokfiš, úhoř</a:t>
            </a:r>
          </a:p>
          <a:p>
            <a:pPr marL="0" indent="0">
              <a:buNone/>
            </a:pPr>
            <a:endParaRPr lang="de-DE" sz="2200" dirty="0">
              <a:latin typeface="Sitka Banner" panose="02000505000000020004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635540"/>
            <a:ext cx="5040000" cy="3786712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3312007"/>
            <a:ext cx="4500000" cy="343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76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8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8000"/>
            <a:ext cx="1218575" cy="6948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9600"/>
            <a:ext cx="1218575" cy="698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" y="20592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" y="5508000"/>
            <a:ext cx="1218575" cy="684000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1224000" y="18000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KUCHAŘSTVÍ</a:t>
            </a:r>
            <a:endParaRPr lang="de-DE" sz="4000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224000" y="1620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 smtClean="0">
                <a:latin typeface="Sitka Banner" panose="02000505000000020004" pitchFamily="2" charset="0"/>
              </a:rPr>
              <a:t>Kuchařství. O rozličných </a:t>
            </a:r>
            <a:r>
              <a:rPr lang="cs-CZ" sz="2200" i="1" dirty="0" err="1" smtClean="0">
                <a:latin typeface="Sitka Banner" panose="02000505000000020004" pitchFamily="2" charset="0"/>
              </a:rPr>
              <a:t>krměch</a:t>
            </a:r>
            <a:r>
              <a:rPr lang="cs-CZ" sz="2200" i="1" dirty="0" smtClean="0">
                <a:latin typeface="Sitka Banner" panose="02000505000000020004" pitchFamily="2" charset="0"/>
              </a:rPr>
              <a:t>, kterak se užitečně s chutí strojiti mají. Jakožto zvěřina, ptáci, ryby a jiné mnohé krmě všelikému kuchaři aneb hospodáři. Knížka tato potřebná a užitečná. A ocet, jak se dělá, také </a:t>
            </a:r>
            <a:r>
              <a:rPr lang="cs-CZ" sz="2200" i="1" dirty="0" err="1" smtClean="0">
                <a:latin typeface="Sitka Banner" panose="02000505000000020004" pitchFamily="2" charset="0"/>
              </a:rPr>
              <a:t>zadu</a:t>
            </a:r>
            <a:r>
              <a:rPr lang="cs-CZ" sz="2200" i="1" dirty="0" smtClean="0">
                <a:latin typeface="Sitka Banner" panose="02000505000000020004" pitchFamily="2" charset="0"/>
              </a:rPr>
              <a:t> najdeš. /…/ Vytištěno v starém městě pražském. Tu sobotu před první nedělí Postní. Léta páně [15]</a:t>
            </a:r>
            <a:r>
              <a:rPr lang="cs-CZ" sz="2200" i="1" dirty="0" err="1" smtClean="0">
                <a:latin typeface="Sitka Banner" panose="02000505000000020004" pitchFamily="2" charset="0"/>
              </a:rPr>
              <a:t>xxxv</a:t>
            </a:r>
            <a:r>
              <a:rPr lang="cs-CZ" sz="2200" i="1" dirty="0" smtClean="0">
                <a:latin typeface="Sitka Banner" panose="02000505000000020004" pitchFamily="2" charset="0"/>
              </a:rPr>
              <a:t>. Pavel Severin.</a:t>
            </a:r>
          </a:p>
          <a:p>
            <a:r>
              <a:rPr lang="cs-CZ" sz="2200" dirty="0" smtClean="0">
                <a:latin typeface="Sitka Banner" panose="02000505000000020004" pitchFamily="2" charset="0"/>
              </a:rPr>
              <a:t>Tisk, 1535</a:t>
            </a:r>
          </a:p>
          <a:p>
            <a:r>
              <a:rPr lang="cs-CZ" sz="2200" dirty="0" smtClean="0">
                <a:latin typeface="Sitka Banner" panose="02000505000000020004" pitchFamily="2" charset="0"/>
              </a:rPr>
              <a:t>Nejstarší tištěný jazykově </a:t>
            </a:r>
            <a:r>
              <a:rPr lang="cs-CZ" sz="2200" dirty="0">
                <a:latin typeface="Sitka Banner" panose="02000505000000020004" pitchFamily="2" charset="0"/>
              </a:rPr>
              <a:t>český soubor kuchařských předpisů</a:t>
            </a:r>
          </a:p>
          <a:p>
            <a:r>
              <a:rPr lang="cs-CZ" sz="2200" dirty="0">
                <a:latin typeface="Sitka Banner" panose="02000505000000020004" pitchFamily="2" charset="0"/>
              </a:rPr>
              <a:t>Celkem </a:t>
            </a:r>
            <a:r>
              <a:rPr lang="cs-CZ" sz="2200" dirty="0" smtClean="0">
                <a:latin typeface="Sitka Banner" panose="02000505000000020004" pitchFamily="2" charset="0"/>
              </a:rPr>
              <a:t>409 receptů</a:t>
            </a:r>
            <a:r>
              <a:rPr lang="cs-CZ" sz="2200" dirty="0">
                <a:latin typeface="Sitka Banner" panose="02000505000000020004" pitchFamily="2" charset="0"/>
              </a:rPr>
              <a:t>, z toho </a:t>
            </a:r>
            <a:r>
              <a:rPr lang="cs-CZ" sz="2200" dirty="0" smtClean="0">
                <a:latin typeface="Sitka Banner" panose="02000505000000020004" pitchFamily="2" charset="0"/>
              </a:rPr>
              <a:t>79 </a:t>
            </a:r>
            <a:r>
              <a:rPr lang="cs-CZ" sz="2200" dirty="0">
                <a:latin typeface="Sitka Banner" panose="02000505000000020004" pitchFamily="2" charset="0"/>
              </a:rPr>
              <a:t>na pokrmy z </a:t>
            </a:r>
            <a:r>
              <a:rPr lang="cs-CZ" sz="2200" dirty="0" smtClean="0">
                <a:latin typeface="Sitka Banner" panose="02000505000000020004" pitchFamily="2" charset="0"/>
              </a:rPr>
              <a:t>ryb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cs-CZ" sz="2200" dirty="0" smtClean="0">
                <a:latin typeface="Sitka Banner" panose="02000505000000020004" pitchFamily="2" charset="0"/>
              </a:rPr>
              <a:t>Krmě páteční, krmě sobotní</a:t>
            </a:r>
            <a:endParaRPr lang="cs-CZ" sz="2200" dirty="0">
              <a:latin typeface="Sitka Banner" panose="02000505000000020004" pitchFamily="2" charset="0"/>
            </a:endParaRPr>
          </a:p>
          <a:p>
            <a:r>
              <a:rPr lang="cs-CZ" sz="2200" dirty="0" smtClean="0">
                <a:latin typeface="Sitka Banner" panose="02000505000000020004" pitchFamily="2" charset="0"/>
              </a:rPr>
              <a:t>Kapr, </a:t>
            </a:r>
            <a:r>
              <a:rPr lang="cs-CZ" sz="2200" dirty="0">
                <a:latin typeface="Sitka Banner" panose="02000505000000020004" pitchFamily="2" charset="0"/>
              </a:rPr>
              <a:t>štika, </a:t>
            </a:r>
            <a:r>
              <a:rPr lang="cs-CZ" sz="2200" dirty="0" smtClean="0">
                <a:latin typeface="Sitka Banner" panose="02000505000000020004" pitchFamily="2" charset="0"/>
              </a:rPr>
              <a:t>losos, štokfiš, úhoř, </a:t>
            </a:r>
            <a:r>
              <a:rPr lang="cs-CZ" sz="2200" dirty="0" err="1" smtClean="0">
                <a:latin typeface="Sitka Banner" panose="02000505000000020004" pitchFamily="2" charset="0"/>
              </a:rPr>
              <a:t>najnok</a:t>
            </a:r>
            <a:r>
              <a:rPr lang="cs-CZ" sz="2200" dirty="0" smtClean="0">
                <a:latin typeface="Sitka Banner" panose="02000505000000020004" pitchFamily="2" charset="0"/>
              </a:rPr>
              <a:t>,  lín, losos, </a:t>
            </a:r>
            <a:r>
              <a:rPr lang="cs-CZ" sz="2200" dirty="0" err="1" smtClean="0">
                <a:latin typeface="Sitka Banner" panose="02000505000000020004" pitchFamily="2" charset="0"/>
              </a:rPr>
              <a:t>lampreda</a:t>
            </a:r>
            <a:endParaRPr lang="cs-CZ" sz="2200" dirty="0" smtClean="0">
              <a:latin typeface="Sitka Banner" panose="02000505000000020004" pitchFamily="2" charset="0"/>
            </a:endParaRPr>
          </a:p>
          <a:p>
            <a:r>
              <a:rPr lang="cs-CZ" sz="2200" dirty="0" smtClean="0">
                <a:latin typeface="Sitka Banner" panose="02000505000000020004" pitchFamily="2" charset="0"/>
              </a:rPr>
              <a:t>Nadívané, pečené, </a:t>
            </a:r>
            <a:r>
              <a:rPr lang="cs-CZ" sz="2200" dirty="0">
                <a:latin typeface="Sitka Banner" panose="02000505000000020004" pitchFamily="2" charset="0"/>
              </a:rPr>
              <a:t>sekané, pretované, po </a:t>
            </a:r>
            <a:r>
              <a:rPr lang="cs-CZ" sz="2200" dirty="0" err="1">
                <a:latin typeface="Sitka Banner" panose="02000505000000020004" pitchFamily="2" charset="0"/>
              </a:rPr>
              <a:t>uhersku</a:t>
            </a:r>
            <a:r>
              <a:rPr lang="cs-CZ" sz="2200" dirty="0">
                <a:latin typeface="Sitka Banner" panose="02000505000000020004" pitchFamily="2" charset="0"/>
              </a:rPr>
              <a:t>, po </a:t>
            </a:r>
            <a:r>
              <a:rPr lang="cs-CZ" sz="2200" dirty="0" err="1">
                <a:latin typeface="Sitka Banner" panose="02000505000000020004" pitchFamily="2" charset="0"/>
              </a:rPr>
              <a:t>polsku</a:t>
            </a:r>
            <a:r>
              <a:rPr lang="cs-CZ" sz="2200" dirty="0" smtClean="0">
                <a:latin typeface="Sitka Banner" panose="02000505000000020004" pitchFamily="2" charset="0"/>
              </a:rPr>
              <a:t>,</a:t>
            </a:r>
          </a:p>
          <a:p>
            <a:pPr marL="216000" indent="0">
              <a:spcBef>
                <a:spcPts val="0"/>
              </a:spcBef>
              <a:buNone/>
            </a:pPr>
            <a:r>
              <a:rPr lang="cs-CZ" sz="2200" dirty="0" smtClean="0">
                <a:latin typeface="Sitka Banner" panose="02000505000000020004" pitchFamily="2" charset="0"/>
              </a:rPr>
              <a:t>v smetaně, v koření, v jíše, </a:t>
            </a:r>
            <a:r>
              <a:rPr lang="cs-CZ" sz="2200" dirty="0">
                <a:latin typeface="Sitka Banner" panose="02000505000000020004" pitchFamily="2" charset="0"/>
              </a:rPr>
              <a:t>kaše, </a:t>
            </a:r>
            <a:r>
              <a:rPr lang="cs-CZ" sz="2200" dirty="0" smtClean="0">
                <a:latin typeface="Sitka Banner" panose="02000505000000020004" pitchFamily="2" charset="0"/>
              </a:rPr>
              <a:t>huspenina</a:t>
            </a:r>
          </a:p>
          <a:p>
            <a:pPr marL="0" indent="0">
              <a:buNone/>
            </a:pPr>
            <a:endParaRPr lang="cs-CZ" sz="2200" b="1" dirty="0">
              <a:latin typeface="Sitka Banner" panose="02000505000000020004" pitchFamily="2" charset="0"/>
            </a:endParaRPr>
          </a:p>
          <a:p>
            <a:endParaRPr lang="cs-CZ" sz="2200" b="1" dirty="0" smtClean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de-DE" sz="2200" dirty="0">
              <a:latin typeface="Sitka Banner" panose="02000505000000020004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2987" t="21753" b="20925"/>
          <a:stretch/>
        </p:blipFill>
        <p:spPr>
          <a:xfrm>
            <a:off x="8099999" y="2812151"/>
            <a:ext cx="3924000" cy="361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76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8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8000"/>
            <a:ext cx="1218575" cy="6948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9600"/>
            <a:ext cx="1218575" cy="698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" y="20592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" y="5508000"/>
            <a:ext cx="1218575" cy="684000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1224000" y="180000"/>
            <a:ext cx="10515600" cy="1325563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2A4C2C"/>
                </a:solidFill>
                <a:latin typeface="Sitka Banner" panose="02000505000000020004" pitchFamily="2" charset="0"/>
              </a:rPr>
              <a:t>KNÍŽKA KUCHAŘSKÁ</a:t>
            </a:r>
            <a:endParaRPr lang="de-DE" sz="4000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224000" y="1620000"/>
            <a:ext cx="10728000" cy="525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i="1" dirty="0" smtClean="0">
                <a:latin typeface="Sitka Banner" panose="02000505000000020004" pitchFamily="2" charset="0"/>
              </a:rPr>
              <a:t>Knížka kuchařská, aneb </a:t>
            </a:r>
            <a:r>
              <a:rPr lang="cs-CZ" sz="2200" i="1" dirty="0" err="1" smtClean="0">
                <a:latin typeface="Sitka Banner" panose="02000505000000020004" pitchFamily="2" charset="0"/>
              </a:rPr>
              <a:t>zřetedlná</a:t>
            </a:r>
            <a:r>
              <a:rPr lang="cs-CZ" sz="2200" i="1" dirty="0" smtClean="0">
                <a:latin typeface="Sitka Banner" panose="02000505000000020004" pitchFamily="2" charset="0"/>
              </a:rPr>
              <a:t> ponaučení, kterak se rozličné pokrmy jak </a:t>
            </a:r>
            <a:r>
              <a:rPr lang="cs-CZ" sz="2200" i="1" dirty="0" err="1" smtClean="0">
                <a:latin typeface="Sitka Banner" panose="02000505000000020004" pitchFamily="2" charset="0"/>
              </a:rPr>
              <a:t>masyté</a:t>
            </a:r>
            <a:r>
              <a:rPr lang="cs-CZ" sz="2200" i="1" dirty="0" smtClean="0">
                <a:latin typeface="Sitka Banner" panose="02000505000000020004" pitchFamily="2" charset="0"/>
              </a:rPr>
              <a:t>, tak postní dobře připravovati, neb strojiti </a:t>
            </a:r>
            <a:r>
              <a:rPr lang="cs-CZ" sz="2200" i="1" dirty="0" err="1" smtClean="0">
                <a:latin typeface="Sitka Banner" panose="02000505000000020004" pitchFamily="2" charset="0"/>
              </a:rPr>
              <a:t>maji</a:t>
            </a:r>
            <a:r>
              <a:rPr lang="cs-CZ" sz="2200" i="1" dirty="0" smtClean="0">
                <a:latin typeface="Sitka Banner" panose="02000505000000020004" pitchFamily="2" charset="0"/>
              </a:rPr>
              <a:t>; </a:t>
            </a:r>
            <a:r>
              <a:rPr lang="cs-CZ" sz="2200" i="1" dirty="0" err="1" smtClean="0">
                <a:latin typeface="Sitka Banner" panose="02000505000000020004" pitchFamily="2" charset="0"/>
              </a:rPr>
              <a:t>jichžto</a:t>
            </a:r>
            <a:r>
              <a:rPr lang="cs-CZ" sz="2200" i="1" dirty="0" smtClean="0">
                <a:latin typeface="Sitka Banner" panose="02000505000000020004" pitchFamily="2" charset="0"/>
              </a:rPr>
              <a:t> vyznamenání </a:t>
            </a:r>
            <a:r>
              <a:rPr lang="cs-CZ" sz="2200" i="1" dirty="0" err="1" smtClean="0">
                <a:latin typeface="Sitka Banner" panose="02000505000000020004" pitchFamily="2" charset="0"/>
              </a:rPr>
              <a:t>posléz</a:t>
            </a:r>
            <a:r>
              <a:rPr lang="cs-CZ" sz="2200" i="1" dirty="0" smtClean="0">
                <a:latin typeface="Sitka Banner" panose="02000505000000020004" pitchFamily="2" charset="0"/>
              </a:rPr>
              <a:t> stojící </a:t>
            </a:r>
            <a:r>
              <a:rPr lang="cs-CZ" sz="2200" i="1" dirty="0" err="1" smtClean="0">
                <a:latin typeface="Sitka Banner" panose="02000505000000020004" pitchFamily="2" charset="0"/>
              </a:rPr>
              <a:t>registřík</a:t>
            </a:r>
            <a:r>
              <a:rPr lang="cs-CZ" sz="2200" i="1" dirty="0" smtClean="0">
                <a:latin typeface="Sitka Banner" panose="02000505000000020004" pitchFamily="2" charset="0"/>
              </a:rPr>
              <a:t> ukáže. Od </a:t>
            </a:r>
            <a:r>
              <a:rPr lang="cs-CZ" sz="2200" b="1" i="1" dirty="0" smtClean="0">
                <a:latin typeface="Sitka Banner" panose="02000505000000020004" pitchFamily="2" charset="0"/>
              </a:rPr>
              <a:t>Václava Pacovského </a:t>
            </a:r>
            <a:r>
              <a:rPr lang="cs-CZ" sz="2200" i="1" dirty="0" smtClean="0">
                <a:latin typeface="Sitka Banner" panose="02000505000000020004" pitchFamily="2" charset="0"/>
              </a:rPr>
              <a:t>J. </a:t>
            </a:r>
            <a:r>
              <a:rPr lang="cs-CZ" sz="2200" i="1" dirty="0" err="1" smtClean="0">
                <a:latin typeface="Sitka Banner" panose="02000505000000020004" pitchFamily="2" charset="0"/>
              </a:rPr>
              <a:t>Excellencí</a:t>
            </a:r>
            <a:r>
              <a:rPr lang="cs-CZ" sz="2200" i="1" dirty="0" smtClean="0">
                <a:latin typeface="Sitka Banner" panose="02000505000000020004" pitchFamily="2" charset="0"/>
              </a:rPr>
              <a:t> hraběnky </a:t>
            </a:r>
            <a:r>
              <a:rPr lang="cs-CZ" sz="2200" i="1" dirty="0" err="1" smtClean="0">
                <a:latin typeface="Sitka Banner" panose="02000505000000020004" pitchFamily="2" charset="0"/>
              </a:rPr>
              <a:t>Quasko</a:t>
            </a:r>
            <a:r>
              <a:rPr lang="cs-CZ" sz="2200" i="1" dirty="0" smtClean="0">
                <a:latin typeface="Sitka Banner" panose="02000505000000020004" pitchFamily="2" charset="0"/>
              </a:rPr>
              <a:t> kuchaře </a:t>
            </a:r>
            <a:r>
              <a:rPr lang="cs-CZ" sz="2200" i="1" dirty="0" err="1" smtClean="0">
                <a:latin typeface="Sitka Banner" panose="02000505000000020004" pitchFamily="2" charset="0"/>
              </a:rPr>
              <a:t>zřetedlně</a:t>
            </a:r>
            <a:r>
              <a:rPr lang="cs-CZ" sz="2200" i="1" dirty="0" smtClean="0">
                <a:latin typeface="Sitka Banner" panose="02000505000000020004" pitchFamily="2" charset="0"/>
              </a:rPr>
              <a:t> sepsaná, zlepšená, a po druhé do tisku uvedená. S povolením </a:t>
            </a:r>
            <a:r>
              <a:rPr lang="cs-CZ" sz="2200" i="1" dirty="0" err="1" smtClean="0">
                <a:latin typeface="Sitka Banner" panose="02000505000000020004" pitchFamily="2" charset="0"/>
              </a:rPr>
              <a:t>cís</a:t>
            </a:r>
            <a:r>
              <a:rPr lang="cs-CZ" sz="2200" i="1" dirty="0" smtClean="0">
                <a:latin typeface="Sitka Banner" panose="02000505000000020004" pitchFamily="2" charset="0"/>
              </a:rPr>
              <a:t>. král. censury. Na Horách Kutných, vytištěno a k dostání u </a:t>
            </a:r>
            <a:r>
              <a:rPr lang="cs-CZ" sz="2200" i="1" dirty="0" err="1" smtClean="0">
                <a:latin typeface="Sitka Banner" panose="02000505000000020004" pitchFamily="2" charset="0"/>
              </a:rPr>
              <a:t>Joseffa</a:t>
            </a:r>
            <a:r>
              <a:rPr lang="cs-CZ" sz="2200" i="1" dirty="0" smtClean="0">
                <a:latin typeface="Sitka Banner" panose="02000505000000020004" pitchFamily="2" charset="0"/>
              </a:rPr>
              <a:t> Antonína Vondráčka, 1811</a:t>
            </a:r>
            <a:r>
              <a:rPr lang="cs-CZ" sz="2200" baseline="30000" dirty="0" smtClean="0">
                <a:latin typeface="Sitka Banner" panose="02000505000000020004" pitchFamily="2" charset="0"/>
              </a:rPr>
              <a:t>2</a:t>
            </a:r>
            <a:r>
              <a:rPr lang="cs-CZ" sz="2200" dirty="0" smtClean="0">
                <a:latin typeface="Sitka Banner" panose="02000505000000020004" pitchFamily="2" charset="0"/>
              </a:rPr>
              <a:t>.</a:t>
            </a:r>
          </a:p>
          <a:p>
            <a:r>
              <a:rPr lang="cs-CZ" sz="2200" dirty="0" smtClean="0">
                <a:latin typeface="Sitka Banner" panose="02000505000000020004" pitchFamily="2" charset="0"/>
              </a:rPr>
              <a:t>Celkem 341 receptů</a:t>
            </a:r>
            <a:r>
              <a:rPr lang="cs-CZ" sz="2200" dirty="0">
                <a:latin typeface="Sitka Banner" panose="02000505000000020004" pitchFamily="2" charset="0"/>
              </a:rPr>
              <a:t>, </a:t>
            </a:r>
            <a:r>
              <a:rPr lang="cs-CZ" sz="2200" dirty="0" smtClean="0">
                <a:latin typeface="Sitka Banner" panose="02000505000000020004" pitchFamily="2" charset="0"/>
              </a:rPr>
              <a:t>z </a:t>
            </a:r>
            <a:r>
              <a:rPr lang="cs-CZ" sz="2200" dirty="0">
                <a:latin typeface="Sitka Banner" panose="02000505000000020004" pitchFamily="2" charset="0"/>
              </a:rPr>
              <a:t>toho </a:t>
            </a:r>
            <a:r>
              <a:rPr lang="cs-CZ" sz="2200" dirty="0" smtClean="0">
                <a:latin typeface="Sitka Banner" panose="02000505000000020004" pitchFamily="2" charset="0"/>
              </a:rPr>
              <a:t>22 </a:t>
            </a:r>
            <a:r>
              <a:rPr lang="cs-CZ" sz="2200" dirty="0">
                <a:latin typeface="Sitka Banner" panose="02000505000000020004" pitchFamily="2" charset="0"/>
              </a:rPr>
              <a:t>na pokrmy z </a:t>
            </a:r>
            <a:r>
              <a:rPr lang="cs-CZ" sz="2200" dirty="0" smtClean="0">
                <a:latin typeface="Sitka Banner" panose="02000505000000020004" pitchFamily="2" charset="0"/>
              </a:rPr>
              <a:t>ryb v kapitole postní pokrmy</a:t>
            </a:r>
          </a:p>
          <a:p>
            <a:r>
              <a:rPr lang="cs-CZ" sz="2200" dirty="0" smtClean="0">
                <a:latin typeface="Sitka Banner" panose="02000505000000020004" pitchFamily="2" charset="0"/>
              </a:rPr>
              <a:t>Kapr, losos, candát, štika, úhoř, </a:t>
            </a:r>
            <a:r>
              <a:rPr lang="cs-CZ" sz="2200" dirty="0" err="1" smtClean="0">
                <a:latin typeface="Sitka Banner" panose="02000505000000020004" pitchFamily="2" charset="0"/>
              </a:rPr>
              <a:t>vyzyna</a:t>
            </a:r>
            <a:r>
              <a:rPr lang="cs-CZ" sz="2200" dirty="0" smtClean="0">
                <a:latin typeface="Sitka Banner" panose="02000505000000020004" pitchFamily="2" charset="0"/>
              </a:rPr>
              <a:t> </a:t>
            </a:r>
          </a:p>
          <a:p>
            <a:r>
              <a:rPr lang="cs-CZ" sz="2200" dirty="0" smtClean="0">
                <a:latin typeface="Sitka Banner" panose="02000505000000020004" pitchFamily="2" charset="0"/>
              </a:rPr>
              <a:t>Vařené, smažené, pečené, marinované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cs-CZ" sz="2200" dirty="0" smtClean="0">
                <a:latin typeface="Sitka Banner" panose="02000505000000020004" pitchFamily="2" charset="0"/>
              </a:rPr>
              <a:t>na </a:t>
            </a:r>
            <a:r>
              <a:rPr lang="cs-CZ" sz="2200" dirty="0">
                <a:latin typeface="Sitka Banner" panose="02000505000000020004" pitchFamily="2" charset="0"/>
              </a:rPr>
              <a:t>černo, na </a:t>
            </a:r>
            <a:r>
              <a:rPr lang="cs-CZ" sz="2200" dirty="0" smtClean="0">
                <a:latin typeface="Sitka Banner" panose="02000505000000020004" pitchFamily="2" charset="0"/>
              </a:rPr>
              <a:t>modro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cs-CZ" sz="2200" dirty="0">
                <a:latin typeface="Sitka Banner" panose="02000505000000020004" pitchFamily="2" charset="0"/>
              </a:rPr>
              <a:t>amolet z vajec se smaženými slanečky</a:t>
            </a:r>
            <a:endParaRPr lang="cs-CZ" sz="2200" dirty="0" smtClean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cs-CZ" sz="2200" b="1" dirty="0">
              <a:latin typeface="Sitka Banner" panose="02000505000000020004" pitchFamily="2" charset="0"/>
            </a:endParaRPr>
          </a:p>
          <a:p>
            <a:endParaRPr lang="cs-CZ" sz="2200" b="1" dirty="0" smtClean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de-DE" sz="2200" dirty="0">
              <a:latin typeface="Sitka Banner" panose="02000505000000020004" pitchFamily="2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/>
          <a:srcRect t="12966"/>
          <a:stretch/>
        </p:blipFill>
        <p:spPr>
          <a:xfrm>
            <a:off x="6120170" y="3672000"/>
            <a:ext cx="5443822" cy="3096000"/>
          </a:xfrm>
          <a:prstGeom prst="rect">
            <a:avLst/>
          </a:prstGeom>
          <a:ln w="19050">
            <a:solidFill>
              <a:srgbClr val="2A4C2C"/>
            </a:solidFill>
          </a:ln>
        </p:spPr>
      </p:pic>
      <p:cxnSp>
        <p:nvCxnSpPr>
          <p:cNvPr id="21" name="Přímá spojnice 20"/>
          <p:cNvCxnSpPr/>
          <p:nvPr/>
        </p:nvCxnSpPr>
        <p:spPr>
          <a:xfrm flipH="1">
            <a:off x="7918245" y="6108454"/>
            <a:ext cx="3312000" cy="9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6434885" y="6413254"/>
            <a:ext cx="3708000" cy="98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34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76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28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38000"/>
            <a:ext cx="1218575" cy="6948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39600"/>
            <a:ext cx="1218575" cy="698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" y="20592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4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" y="5508000"/>
            <a:ext cx="1218575" cy="684000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1224000" y="180000"/>
            <a:ext cx="10515600" cy="1325563"/>
          </a:xfrm>
        </p:spPr>
        <p:txBody>
          <a:bodyPr>
            <a:normAutofit/>
          </a:bodyPr>
          <a:lstStyle/>
          <a:p>
            <a:r>
              <a:rPr lang="cs-CZ" sz="22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Rybí kuchyně. Úprava všech druhů ryb domácích i cizokrajných. Návod jak nejvhodněji za pokrm </a:t>
            </a:r>
            <a:r>
              <a:rPr lang="cs-CZ" sz="22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upravovati </a:t>
            </a:r>
            <a:r>
              <a:rPr lang="cs-CZ" sz="22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možno raky, žáby, hlemýždě, škeble (mušle), ústřice, želvy aj. Napsala Hana Dumková, V Praze knihkupectví A. </a:t>
            </a:r>
            <a:r>
              <a:rPr lang="cs-CZ" sz="2200" b="1" i="1" dirty="0" err="1">
                <a:solidFill>
                  <a:srgbClr val="2A4C2C"/>
                </a:solidFill>
                <a:latin typeface="Sitka Banner" panose="02000505000000020004" pitchFamily="2" charset="0"/>
              </a:rPr>
              <a:t>Reinwart</a:t>
            </a:r>
            <a:r>
              <a:rPr lang="cs-CZ" sz="22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 nakladatelství, s. d. [1904].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224000" y="16200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9600" dirty="0"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de-DE" sz="8000" b="1" dirty="0">
              <a:solidFill>
                <a:srgbClr val="FF0000"/>
              </a:solidFill>
            </a:endParaRPr>
          </a:p>
          <a:p>
            <a:endParaRPr lang="cs-CZ" sz="5000" dirty="0" smtClean="0">
              <a:solidFill>
                <a:srgbClr val="FF0000"/>
              </a:solidFill>
              <a:latin typeface="Sitka Banner" panose="02000505000000020004" pitchFamily="2" charset="0"/>
            </a:endParaRPr>
          </a:p>
          <a:p>
            <a:pPr marL="0" indent="0">
              <a:buNone/>
            </a:pPr>
            <a:endParaRPr lang="de-DE" sz="2200" dirty="0">
              <a:latin typeface="Sitka Banner" panose="02000505000000020004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9111" y="3456000"/>
            <a:ext cx="2117349" cy="3312000"/>
          </a:xfrm>
          <a:prstGeom prst="rect">
            <a:avLst/>
          </a:prstGeom>
          <a:ln w="19050">
            <a:solidFill>
              <a:srgbClr val="2A4C2C"/>
            </a:solidFill>
          </a:ln>
        </p:spPr>
      </p:pic>
      <p:sp>
        <p:nvSpPr>
          <p:cNvPr id="18" name="Nadpis 1"/>
          <p:cNvSpPr txBox="1">
            <a:spLocks/>
          </p:cNvSpPr>
          <p:nvPr/>
        </p:nvSpPr>
        <p:spPr>
          <a:xfrm>
            <a:off x="1224000" y="22890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b="1" i="1" dirty="0">
                <a:solidFill>
                  <a:srgbClr val="2A4C2C"/>
                </a:solidFill>
                <a:latin typeface="Sitka Banner" panose="02000505000000020004" pitchFamily="2" charset="0"/>
              </a:rPr>
              <a:t>Naše ryby a jejich vhodná úprava. Podle vyzkoušených a osvědčených kuchařských receptů paní Anuše Kejřové, učitelky vaření a majitelky kuchařské školy, sestavil a napsal Vilém Em. Kejř. 1935. nakladatelství L. Mazač v Praze.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900" y="3456000"/>
            <a:ext cx="2244190" cy="3312000"/>
          </a:xfrm>
          <a:prstGeom prst="rect">
            <a:avLst/>
          </a:prstGeom>
          <a:ln w="19050">
            <a:solidFill>
              <a:srgbClr val="2A4C2C"/>
            </a:solidFill>
          </a:ln>
        </p:spPr>
      </p:pic>
      <p:sp>
        <p:nvSpPr>
          <p:cNvPr id="21" name="Nadpis 1"/>
          <p:cNvSpPr txBox="1">
            <a:spLocks/>
          </p:cNvSpPr>
          <p:nvPr/>
        </p:nvSpPr>
        <p:spPr>
          <a:xfrm>
            <a:off x="1224000" y="1255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Ryby a jejich úprava v kuchyni. 100 vyzkoušených předpisů. Recepty sestavila </a:t>
            </a:r>
            <a:r>
              <a:rPr lang="cs-CZ" sz="2200" b="1" i="1" dirty="0" err="1" smtClean="0">
                <a:solidFill>
                  <a:srgbClr val="2A4C2C"/>
                </a:solidFill>
                <a:latin typeface="Sitka Banner" panose="02000505000000020004" pitchFamily="2" charset="0"/>
              </a:rPr>
              <a:t>Bettyna</a:t>
            </a:r>
            <a:r>
              <a:rPr lang="cs-CZ" sz="2200" b="1" i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 Jirková. V Roudnici n. L. 1933. Tiskem Hynka Jirky, Roudnice nad Labem. Nákladem autorky.</a:t>
            </a:r>
            <a:endParaRPr lang="cs-CZ" sz="2200" b="1" i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7"/>
          <a:srcRect r="3594"/>
          <a:stretch/>
        </p:blipFill>
        <p:spPr>
          <a:xfrm>
            <a:off x="4753025" y="3456000"/>
            <a:ext cx="2559309" cy="3312000"/>
          </a:xfrm>
          <a:prstGeom prst="rect">
            <a:avLst/>
          </a:prstGeom>
          <a:ln w="19050">
            <a:solidFill>
              <a:srgbClr val="2A4C2C"/>
            </a:solidFill>
          </a:ln>
        </p:spPr>
      </p:pic>
    </p:spTree>
    <p:extLst>
      <p:ext uri="{BB962C8B-B14F-4D97-AF65-F5344CB8AC3E}">
        <p14:creationId xmlns:p14="http://schemas.microsoft.com/office/powerpoint/2010/main" val="14651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76" y="619200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51" y="61920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26" y="61920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51" y="6192000"/>
            <a:ext cx="1218575" cy="684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6" y="6192000"/>
            <a:ext cx="1218575" cy="684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01" y="61920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26" y="61920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02" y="61920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176" y="6192000"/>
            <a:ext cx="1218575" cy="684000"/>
          </a:xfrm>
          <a:prstGeom prst="rect">
            <a:avLst/>
          </a:prstGeom>
        </p:spPr>
      </p:pic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000"/>
            <a:ext cx="10515600" cy="4351338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Sitka Banner" panose="02000505000000020004" pitchFamily="2" charset="0"/>
              </a:rPr>
              <a:t>Rybí </a:t>
            </a:r>
            <a:r>
              <a:rPr lang="cs-CZ" b="1" dirty="0">
                <a:latin typeface="Sitka Banner" panose="02000505000000020004" pitchFamily="2" charset="0"/>
              </a:rPr>
              <a:t>polévka (</a:t>
            </a:r>
            <a:r>
              <a:rPr lang="cs-CZ" b="1" dirty="0" err="1">
                <a:latin typeface="Sitka Banner" panose="02000505000000020004" pitchFamily="2" charset="0"/>
              </a:rPr>
              <a:t>Sandtnerová</a:t>
            </a:r>
            <a:r>
              <a:rPr lang="cs-CZ" b="1" dirty="0">
                <a:latin typeface="Sitka Banner" panose="02000505000000020004" pitchFamily="2" charset="0"/>
              </a:rPr>
              <a:t>, 1946)</a:t>
            </a:r>
            <a:endParaRPr lang="de-DE" b="1" dirty="0">
              <a:latin typeface="Sitka Banner" panose="02000505000000020004" pitchFamily="2" charset="0"/>
            </a:endParaRPr>
          </a:p>
          <a:p>
            <a:r>
              <a:rPr lang="cs-CZ" b="1" dirty="0">
                <a:latin typeface="Sitka Banner" panose="02000505000000020004" pitchFamily="2" charset="0"/>
              </a:rPr>
              <a:t>Rybí salát (Šroubek, 1935)</a:t>
            </a:r>
            <a:endParaRPr lang="de-DE" b="1" dirty="0">
              <a:latin typeface="Sitka Banner" panose="02000505000000020004" pitchFamily="2" charset="0"/>
            </a:endParaRPr>
          </a:p>
          <a:p>
            <a:r>
              <a:rPr lang="cs-CZ" b="1" dirty="0">
                <a:latin typeface="Sitka Banner" panose="02000505000000020004" pitchFamily="2" charset="0"/>
              </a:rPr>
              <a:t>Štika na modro (Rettigová, </a:t>
            </a:r>
            <a:r>
              <a:rPr lang="cs-CZ" b="1" dirty="0" smtClean="0">
                <a:latin typeface="Sitka Banner" panose="02000505000000020004" pitchFamily="2" charset="0"/>
              </a:rPr>
              <a:t>1826)</a:t>
            </a:r>
            <a:endParaRPr lang="de-DE" b="1" dirty="0">
              <a:latin typeface="Sitka Banner" panose="02000505000000020004" pitchFamily="2" charset="0"/>
            </a:endParaRPr>
          </a:p>
          <a:p>
            <a:r>
              <a:rPr lang="cs-CZ" b="1" dirty="0">
                <a:latin typeface="Sitka Banner" panose="02000505000000020004" pitchFamily="2" charset="0"/>
              </a:rPr>
              <a:t>Kapr na černo, litický knedlík (Rettigová, </a:t>
            </a:r>
            <a:r>
              <a:rPr lang="cs-CZ" b="1" dirty="0" smtClean="0">
                <a:latin typeface="Sitka Banner" panose="02000505000000020004" pitchFamily="2" charset="0"/>
              </a:rPr>
              <a:t>1826; </a:t>
            </a:r>
            <a:r>
              <a:rPr lang="cs-CZ" b="1" dirty="0" err="1" smtClean="0">
                <a:latin typeface="Sitka Banner" panose="02000505000000020004" pitchFamily="2" charset="0"/>
              </a:rPr>
              <a:t>Sandtnerová</a:t>
            </a:r>
            <a:r>
              <a:rPr lang="cs-CZ" b="1" dirty="0" smtClean="0">
                <a:latin typeface="Sitka Banner" panose="02000505000000020004" pitchFamily="2" charset="0"/>
              </a:rPr>
              <a:t> 1946)</a:t>
            </a:r>
            <a:endParaRPr lang="de-DE" b="1" dirty="0">
              <a:latin typeface="Sitka Banner" panose="02000505000000020004" pitchFamily="2" charset="0"/>
            </a:endParaRPr>
          </a:p>
          <a:p>
            <a:r>
              <a:rPr lang="cs-CZ" b="1" dirty="0">
                <a:latin typeface="Sitka Banner" panose="02000505000000020004" pitchFamily="2" charset="0"/>
              </a:rPr>
              <a:t>Smažený kapr, bramborový salát (Šroubek, 1935)</a:t>
            </a:r>
            <a:endParaRPr lang="de-DE" b="1" dirty="0">
              <a:latin typeface="Sitka Banner" panose="02000505000000020004" pitchFamily="2" charset="0"/>
            </a:endParaRPr>
          </a:p>
          <a:p>
            <a:r>
              <a:rPr lang="cs-CZ" b="1" dirty="0">
                <a:latin typeface="Sitka Banner" panose="02000505000000020004" pitchFamily="2" charset="0"/>
              </a:rPr>
              <a:t>Rakový nákyp (Rettigová, </a:t>
            </a:r>
            <a:r>
              <a:rPr lang="cs-CZ" b="1" dirty="0" smtClean="0">
                <a:latin typeface="Sitka Banner" panose="02000505000000020004" pitchFamily="2" charset="0"/>
              </a:rPr>
              <a:t>1826)</a:t>
            </a:r>
            <a:endParaRPr lang="de-DE" b="1" dirty="0">
              <a:latin typeface="Sitka Banner" panose="02000505000000020004" pitchFamily="2" charset="0"/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838200" y="180000"/>
            <a:ext cx="10515600" cy="1325563"/>
          </a:xfrm>
        </p:spPr>
        <p:txBody>
          <a:bodyPr/>
          <a:lstStyle/>
          <a:p>
            <a:r>
              <a:rPr lang="cs-CZ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PŘÍKLADOVÉ POKRMY</a:t>
            </a:r>
            <a:endParaRPr lang="de-DE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0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76" y="619200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51" y="61920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26" y="61920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51" y="6192000"/>
            <a:ext cx="1218575" cy="684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6" y="6192000"/>
            <a:ext cx="1218575" cy="684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01" y="61920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26" y="61920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02" y="61920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176" y="6192000"/>
            <a:ext cx="1218575" cy="684000"/>
          </a:xfrm>
          <a:prstGeom prst="rect">
            <a:avLst/>
          </a:prstGeom>
        </p:spPr>
      </p:pic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000"/>
            <a:ext cx="10656000" cy="4896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b="1" i="1" dirty="0" smtClean="0">
                <a:latin typeface="Sitka Banner" panose="02000505000000020004" pitchFamily="2" charset="0"/>
              </a:rPr>
              <a:t>Kniha rozpočtů a kuchařských předpisů všem hospodyním k bezpečné přípravě dobrých, chutných a levných pokrmů, Praha 1925, </a:t>
            </a:r>
            <a:r>
              <a:rPr lang="cs-CZ" sz="9600" b="1" i="1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1946</a:t>
            </a:r>
            <a:r>
              <a:rPr lang="cs-CZ" sz="9600" b="1" i="1" baseline="30000" dirty="0" smtClean="0">
                <a:latin typeface="Sitka Banner" panose="02000505000000020004" pitchFamily="2" charset="0"/>
              </a:rPr>
              <a:t>61</a:t>
            </a:r>
            <a:r>
              <a:rPr lang="cs-CZ" sz="9600" b="1" i="1" dirty="0" smtClean="0">
                <a:latin typeface="Sitka Banner" panose="02000505000000020004" pitchFamily="2" charset="0"/>
              </a:rPr>
              <a:t>.</a:t>
            </a:r>
          </a:p>
          <a:p>
            <a:r>
              <a:rPr lang="cs-CZ" sz="9600" dirty="0" smtClean="0">
                <a:latin typeface="Sitka Banner" panose="02000505000000020004" pitchFamily="2" charset="0"/>
              </a:rPr>
              <a:t>Odborná učitelka vaření a domácího hospodářství</a:t>
            </a:r>
          </a:p>
          <a:p>
            <a:r>
              <a:rPr lang="cs-CZ" sz="9600" dirty="0" smtClean="0">
                <a:latin typeface="Sitka Banner" panose="02000505000000020004" pitchFamily="2" charset="0"/>
              </a:rPr>
              <a:t>48 předpisů na rybí pokrmy</a:t>
            </a:r>
          </a:p>
          <a:p>
            <a:r>
              <a:rPr lang="cs-CZ" sz="9600" dirty="0" smtClean="0">
                <a:latin typeface="Sitka Banner" panose="02000505000000020004" pitchFamily="2" charset="0"/>
              </a:rPr>
              <a:t>První recept – smažený kapr; podávaný s citronem a strouhaným křenem nebo bramborovým salátem</a:t>
            </a:r>
          </a:p>
          <a:p>
            <a:r>
              <a:rPr lang="cs-CZ" sz="9600" dirty="0" smtClean="0">
                <a:latin typeface="Sitka Banner" panose="02000505000000020004" pitchFamily="2" charset="0"/>
              </a:rPr>
              <a:t>Kapr (smažený, pečený, vařený s máslem, na sardelích, na černo, na paprice (omáčka z kyselé smetany), marinovaný, na modro v rosolu), lín, parma, okoun, štika, candát, losos, úhoř, pstruh</a:t>
            </a:r>
          </a:p>
          <a:p>
            <a:r>
              <a:rPr lang="cs-CZ" sz="9600" dirty="0" smtClean="0">
                <a:latin typeface="Sitka Banner" panose="02000505000000020004" pitchFamily="2" charset="0"/>
              </a:rPr>
              <a:t>Makrela, mořský jazyk, sleď, slaneček, treska</a:t>
            </a:r>
          </a:p>
          <a:p>
            <a:pPr marL="0" indent="0">
              <a:buNone/>
            </a:pPr>
            <a:r>
              <a:rPr lang="cs-CZ" sz="9600" b="1" dirty="0" smtClean="0">
                <a:latin typeface="Sitka Banner" panose="02000505000000020004" pitchFamily="2" charset="0"/>
              </a:rPr>
              <a:t>RYBÍ POLÉVKA</a:t>
            </a:r>
            <a:endParaRPr lang="cs-CZ" sz="9600" dirty="0" smtClean="0">
              <a:latin typeface="Sitka Banner" panose="02000505000000020004" pitchFamily="2" charset="0"/>
            </a:endParaRPr>
          </a:p>
          <a:p>
            <a:r>
              <a:rPr lang="cs-CZ" sz="9600" dirty="0" smtClean="0">
                <a:latin typeface="Sitka Banner" panose="02000505000000020004" pitchFamily="2" charset="0"/>
              </a:rPr>
              <a:t>Hlavy, vnitřnosti, zelenina; koření – muškátový květ; </a:t>
            </a:r>
            <a:r>
              <a:rPr lang="cs-CZ" sz="9600" dirty="0" smtClean="0">
                <a:latin typeface="Sitka Banner" panose="02000505000000020004" pitchFamily="2" charset="0"/>
              </a:rPr>
              <a:t>květák</a:t>
            </a:r>
            <a:r>
              <a:rPr lang="cs-CZ" sz="9600" dirty="0" smtClean="0">
                <a:latin typeface="Sitka Banner" panose="02000505000000020004" pitchFamily="2" charset="0"/>
              </a:rPr>
              <a:t>; podává se </a:t>
            </a:r>
            <a:r>
              <a:rPr lang="cs-CZ" sz="9600" dirty="0" smtClean="0">
                <a:latin typeface="Sitka Banner" panose="02000505000000020004" pitchFamily="2" charset="0"/>
              </a:rPr>
              <a:t>s </a:t>
            </a:r>
            <a:r>
              <a:rPr lang="cs-CZ" sz="9600" dirty="0" smtClean="0">
                <a:latin typeface="Sitka Banner" panose="02000505000000020004" pitchFamily="2" charset="0"/>
              </a:rPr>
              <a:t>osmaženou houskou</a:t>
            </a:r>
            <a:endParaRPr lang="cs-CZ" sz="9600" dirty="0">
              <a:latin typeface="Sitka Banner" panose="02000505000000020004" pitchFamily="2" charset="0"/>
            </a:endParaRPr>
          </a:p>
          <a:p>
            <a:r>
              <a:rPr lang="cs-CZ" sz="9600" dirty="0" err="1" smtClean="0">
                <a:latin typeface="Sitka Banner" panose="02000505000000020004" pitchFamily="2" charset="0"/>
              </a:rPr>
              <a:t>Sandtnerová</a:t>
            </a:r>
            <a:r>
              <a:rPr lang="cs-CZ" sz="9600" dirty="0" smtClean="0">
                <a:latin typeface="Sitka Banner" panose="02000505000000020004" pitchFamily="2" charset="0"/>
              </a:rPr>
              <a:t>, 1946, s. 18</a:t>
            </a:r>
          </a:p>
          <a:p>
            <a:endParaRPr lang="de-DE" dirty="0">
              <a:latin typeface="Sitka Banner" panose="02000505000000020004" pitchFamily="2" charset="0"/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0" y="180000"/>
            <a:ext cx="12204000" cy="1325563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rgbClr val="2A4C2C"/>
                </a:solidFill>
                <a:latin typeface="Sitka Banner" panose="02000505000000020004" pitchFamily="2" charset="0"/>
              </a:rPr>
              <a:t>Marie </a:t>
            </a:r>
            <a:r>
              <a:rPr lang="cs-CZ" sz="4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JANKŮ-SANDTNEROVÁ, </a:t>
            </a:r>
            <a:r>
              <a:rPr lang="cs-CZ" sz="4800" b="1" dirty="0">
                <a:solidFill>
                  <a:srgbClr val="2A4C2C"/>
                </a:solidFill>
                <a:latin typeface="Sitka Banner" panose="02000505000000020004" pitchFamily="2" charset="0"/>
              </a:rPr>
              <a:t>Kniha </a:t>
            </a:r>
            <a:r>
              <a:rPr lang="cs-CZ" sz="48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rozpočtů</a:t>
            </a:r>
            <a:endParaRPr lang="de-DE" sz="2200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76" y="619200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51" y="61920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26" y="61920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51" y="6192000"/>
            <a:ext cx="1218575" cy="684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6" y="6192000"/>
            <a:ext cx="1218575" cy="684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01" y="61920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26" y="61920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02" y="61920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176" y="6192000"/>
            <a:ext cx="1218575" cy="684000"/>
          </a:xfrm>
          <a:prstGeom prst="rect">
            <a:avLst/>
          </a:prstGeom>
        </p:spPr>
      </p:pic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000"/>
            <a:ext cx="10515600" cy="4536000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cs-CZ" sz="2200" b="1" dirty="0" smtClean="0">
                <a:latin typeface="Sitka Banner" panose="02000505000000020004" pitchFamily="2" charset="0"/>
              </a:rPr>
              <a:t> </a:t>
            </a:r>
            <a:r>
              <a:rPr lang="cs-CZ" sz="2400" b="1" i="1" dirty="0" smtClean="0">
                <a:latin typeface="Sitka Banner" panose="02000505000000020004" pitchFamily="2" charset="0"/>
              </a:rPr>
              <a:t>Jak se vaří u Šroubka? Sbírka kuchařských receptů nejoblíbenějších jídel, střídavě denně upravovaných. Sestavil Karel Šroubek; restauratér. První vydání. Praha, vlastním nákladem. 1911.</a:t>
            </a:r>
            <a:r>
              <a:rPr lang="cs-CZ" sz="2400" i="1" dirty="0" smtClean="0">
                <a:latin typeface="Sitka Banner" panose="02000505000000020004" pitchFamily="2" charset="0"/>
              </a:rPr>
              <a:t> </a:t>
            </a:r>
            <a:r>
              <a:rPr lang="cs-CZ" sz="2400" dirty="0" smtClean="0">
                <a:latin typeface="Sitka Banner" panose="02000505000000020004" pitchFamily="2" charset="0"/>
              </a:rPr>
              <a:t>V roce 2008 vyšel reprint vydání z roku </a:t>
            </a:r>
            <a:r>
              <a:rPr lang="cs-CZ" sz="2400" b="1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1935</a:t>
            </a:r>
            <a:r>
              <a:rPr lang="cs-CZ" sz="2400" dirty="0" smtClean="0">
                <a:latin typeface="Sitka Banner" panose="02000505000000020004" pitchFamily="2" charset="0"/>
              </a:rPr>
              <a:t>.</a:t>
            </a:r>
          </a:p>
          <a:p>
            <a:pPr>
              <a:lnSpc>
                <a:spcPct val="70000"/>
              </a:lnSpc>
            </a:pPr>
            <a:r>
              <a:rPr lang="cs-CZ" sz="2400" dirty="0" smtClean="0">
                <a:latin typeface="Sitka Banner" panose="02000505000000020004" pitchFamily="2" charset="0"/>
              </a:rPr>
              <a:t>Hoteliér a restauratér, majitel Grandhotelu Šroubek</a:t>
            </a:r>
          </a:p>
          <a:p>
            <a:pPr>
              <a:lnSpc>
                <a:spcPct val="70000"/>
              </a:lnSpc>
            </a:pPr>
            <a:r>
              <a:rPr lang="cs-CZ" sz="2400" dirty="0">
                <a:latin typeface="Sitka Banner" panose="02000505000000020004" pitchFamily="2" charset="0"/>
              </a:rPr>
              <a:t>51 předpisů na rybí </a:t>
            </a:r>
            <a:r>
              <a:rPr lang="cs-CZ" sz="2400" dirty="0" smtClean="0">
                <a:latin typeface="Sitka Banner" panose="02000505000000020004" pitchFamily="2" charset="0"/>
              </a:rPr>
              <a:t>pokrmy</a:t>
            </a:r>
            <a:endParaRPr lang="cs-CZ" sz="2400" dirty="0">
              <a:latin typeface="Sitka Banner" panose="02000505000000020004" pitchFamily="2" charset="0"/>
            </a:endParaRPr>
          </a:p>
          <a:p>
            <a:pPr>
              <a:lnSpc>
                <a:spcPct val="70000"/>
              </a:lnSpc>
            </a:pPr>
            <a:r>
              <a:rPr lang="cs-CZ" sz="2400" dirty="0" smtClean="0">
                <a:latin typeface="Sitka Banner" panose="02000505000000020004" pitchFamily="2" charset="0"/>
              </a:rPr>
              <a:t>První recept – smažený kapr, s citronem a strouhaným křenem</a:t>
            </a:r>
          </a:p>
          <a:p>
            <a:pPr>
              <a:lnSpc>
                <a:spcPct val="70000"/>
              </a:lnSpc>
            </a:pPr>
            <a:r>
              <a:rPr lang="cs-CZ" sz="2400" dirty="0" smtClean="0">
                <a:latin typeface="Sitka Banner" panose="02000505000000020004" pitchFamily="2" charset="0"/>
              </a:rPr>
              <a:t>Kapr (smažený, na modro, pečený na sardeli, na černo), candát/fogoš, štika, úhoř, pstruh, losos, treska, </a:t>
            </a:r>
            <a:r>
              <a:rPr lang="cs-CZ" sz="2400" dirty="0">
                <a:latin typeface="Sitka Banner" panose="02000505000000020004" pitchFamily="2" charset="0"/>
              </a:rPr>
              <a:t>mřenky; </a:t>
            </a:r>
            <a:r>
              <a:rPr lang="cs-CZ" sz="2400" dirty="0" smtClean="0">
                <a:latin typeface="Sitka Banner" panose="02000505000000020004" pitchFamily="2" charset="0"/>
              </a:rPr>
              <a:t>raci</a:t>
            </a:r>
            <a:r>
              <a:rPr lang="cs-CZ" sz="2400" dirty="0">
                <a:latin typeface="Sitka Banner" panose="02000505000000020004" pitchFamily="2" charset="0"/>
              </a:rPr>
              <a:t>, škeble, žabí stehýnka, </a:t>
            </a:r>
            <a:r>
              <a:rPr lang="cs-CZ" sz="2400" dirty="0" smtClean="0">
                <a:latin typeface="Sitka Banner" panose="02000505000000020004" pitchFamily="2" charset="0"/>
              </a:rPr>
              <a:t>hlemýždi</a:t>
            </a:r>
          </a:p>
          <a:p>
            <a:pPr>
              <a:lnSpc>
                <a:spcPct val="70000"/>
              </a:lnSpc>
            </a:pPr>
            <a:r>
              <a:rPr lang="cs-CZ" sz="2400" dirty="0">
                <a:latin typeface="Sitka Banner" panose="02000505000000020004" pitchFamily="2" charset="0"/>
              </a:rPr>
              <a:t>Mořský jazyk, matjes, slaneček, humr, </a:t>
            </a:r>
            <a:r>
              <a:rPr lang="cs-CZ" sz="2400" dirty="0" smtClean="0">
                <a:latin typeface="Sitka Banner" panose="02000505000000020004" pitchFamily="2" charset="0"/>
              </a:rPr>
              <a:t>langusta</a:t>
            </a:r>
          </a:p>
          <a:p>
            <a:pPr>
              <a:lnSpc>
                <a:spcPct val="70000"/>
              </a:lnSpc>
            </a:pPr>
            <a:r>
              <a:rPr lang="cs-CZ" sz="2400" dirty="0" smtClean="0">
                <a:latin typeface="Sitka Banner" panose="02000505000000020004" pitchFamily="2" charset="0"/>
              </a:rPr>
              <a:t>Rybí guláš (brambory, sladká smetana), polévka z raků, želví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cs-CZ" sz="2400" b="1" dirty="0" smtClean="0">
                <a:latin typeface="Sitka Banner" panose="02000505000000020004" pitchFamily="2" charset="0"/>
              </a:rPr>
              <a:t>RYBÍ SALÁT</a:t>
            </a:r>
            <a:endParaRPr lang="cs-CZ" sz="2400" dirty="0" smtClean="0">
              <a:latin typeface="Sitka Banner" panose="02000505000000020004" pitchFamily="2" charset="0"/>
            </a:endParaRPr>
          </a:p>
          <a:p>
            <a:pPr>
              <a:lnSpc>
                <a:spcPct val="70000"/>
              </a:lnSpc>
            </a:pPr>
            <a:r>
              <a:rPr lang="cs-CZ" sz="2400" dirty="0" smtClean="0">
                <a:latin typeface="Sitka Banner" panose="02000505000000020004" pitchFamily="2" charset="0"/>
              </a:rPr>
              <a:t>Rybí </a:t>
            </a:r>
            <a:r>
              <a:rPr lang="cs-CZ" sz="2400" dirty="0">
                <a:latin typeface="Sitka Banner" panose="02000505000000020004" pitchFamily="2" charset="0"/>
              </a:rPr>
              <a:t>maso, francouzská majonéza; </a:t>
            </a:r>
            <a:r>
              <a:rPr lang="cs-CZ" sz="2400" dirty="0" smtClean="0">
                <a:latin typeface="Sitka Banner" panose="02000505000000020004" pitchFamily="2" charset="0"/>
              </a:rPr>
              <a:t>kapary </a:t>
            </a:r>
          </a:p>
          <a:p>
            <a:pPr>
              <a:lnSpc>
                <a:spcPct val="70000"/>
              </a:lnSpc>
            </a:pPr>
            <a:r>
              <a:rPr lang="cs-CZ" sz="2400" dirty="0" smtClean="0">
                <a:latin typeface="Sitka Banner" panose="02000505000000020004" pitchFamily="2" charset="0"/>
              </a:rPr>
              <a:t>Šroubek, 1935, s. 65</a:t>
            </a:r>
            <a:endParaRPr lang="de-DE" sz="2400" dirty="0">
              <a:latin typeface="Sitka Banner" panose="02000505000000020004" pitchFamily="2" charset="0"/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0" y="180000"/>
            <a:ext cx="12204000" cy="1325563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Karel ŠROUBEK, </a:t>
            </a:r>
            <a:r>
              <a:rPr lang="cs-CZ" b="1" dirty="0">
                <a:solidFill>
                  <a:srgbClr val="2A4C2C"/>
                </a:solidFill>
                <a:latin typeface="Sitka Banner" panose="02000505000000020004" pitchFamily="2" charset="0"/>
              </a:rPr>
              <a:t>Jak se vaří u Šroubka? </a:t>
            </a:r>
            <a:endParaRPr lang="de-DE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3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92000"/>
            <a:ext cx="1218575" cy="684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76" y="6192000"/>
            <a:ext cx="1218575" cy="684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51" y="6192000"/>
            <a:ext cx="1218575" cy="684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26" y="6192000"/>
            <a:ext cx="1218575" cy="684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451" y="6192000"/>
            <a:ext cx="1218575" cy="684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6" y="6192000"/>
            <a:ext cx="1218575" cy="684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301" y="6192000"/>
            <a:ext cx="1218575" cy="684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26" y="6192000"/>
            <a:ext cx="1218575" cy="684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02" y="6192000"/>
            <a:ext cx="1218575" cy="684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176" y="6192000"/>
            <a:ext cx="1218575" cy="684000"/>
          </a:xfrm>
          <a:prstGeom prst="rect">
            <a:avLst/>
          </a:prstGeom>
        </p:spPr>
      </p:pic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838200" y="1512000"/>
            <a:ext cx="10584000" cy="4680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9600" b="1" i="1" dirty="0" smtClean="0">
                <a:latin typeface="Sitka Banner" panose="02000505000000020004" pitchFamily="2" charset="0"/>
              </a:rPr>
              <a:t>Domácí kuchařka, aneb pojednání o masitých a postních pokrmech pro dcerky České a Moravské od M. </a:t>
            </a:r>
            <a:r>
              <a:rPr lang="cs-CZ" sz="9600" b="1" i="1" dirty="0" err="1" smtClean="0">
                <a:latin typeface="Sitka Banner" panose="02000505000000020004" pitchFamily="2" charset="0"/>
              </a:rPr>
              <a:t>Retikowy</a:t>
            </a:r>
            <a:r>
              <a:rPr lang="cs-CZ" sz="9600" b="1" i="1" dirty="0" smtClean="0">
                <a:latin typeface="Sitka Banner" panose="02000505000000020004" pitchFamily="2" charset="0"/>
              </a:rPr>
              <a:t>. Nákladem Jana Host. </a:t>
            </a:r>
            <a:r>
              <a:rPr lang="cs-CZ" sz="9600" b="1" i="1" dirty="0" err="1" smtClean="0">
                <a:latin typeface="Sitka Banner" panose="02000505000000020004" pitchFamily="2" charset="0"/>
              </a:rPr>
              <a:t>Pospišila</a:t>
            </a:r>
            <a:r>
              <a:rPr lang="cs-CZ" sz="9600" b="1" i="1" dirty="0" smtClean="0">
                <a:latin typeface="Sitka Banner" panose="02000505000000020004" pitchFamily="2" charset="0"/>
              </a:rPr>
              <a:t>, král. Pražského a biskupského </a:t>
            </a:r>
            <a:r>
              <a:rPr lang="cs-CZ" sz="9600" b="1" i="1" dirty="0" err="1" smtClean="0">
                <a:latin typeface="Sitka Banner" panose="02000505000000020004" pitchFamily="2" charset="0"/>
              </a:rPr>
              <a:t>Impressora</a:t>
            </a:r>
            <a:r>
              <a:rPr lang="cs-CZ" sz="9600" b="1" i="1" dirty="0" smtClean="0">
                <a:latin typeface="Sitka Banner" panose="02000505000000020004" pitchFamily="2" charset="0"/>
              </a:rPr>
              <a:t> a </a:t>
            </a:r>
            <a:r>
              <a:rPr lang="cs-CZ" sz="9600" b="1" i="1" dirty="0" err="1" smtClean="0">
                <a:latin typeface="Sitka Banner" panose="02000505000000020004" pitchFamily="2" charset="0"/>
              </a:rPr>
              <a:t>aučinkujícího</a:t>
            </a:r>
            <a:r>
              <a:rPr lang="cs-CZ" sz="9600" b="1" i="1" dirty="0" smtClean="0">
                <a:latin typeface="Sitka Banner" panose="02000505000000020004" pitchFamily="2" charset="0"/>
              </a:rPr>
              <a:t> </a:t>
            </a:r>
            <a:r>
              <a:rPr lang="cs-CZ" sz="9600" b="1" i="1" dirty="0" err="1" smtClean="0">
                <a:latin typeface="Sitka Banner" panose="02000505000000020004" pitchFamily="2" charset="0"/>
              </a:rPr>
              <a:t>auda</a:t>
            </a:r>
            <a:r>
              <a:rPr lang="cs-CZ" sz="9600" b="1" i="1" dirty="0" smtClean="0">
                <a:latin typeface="Sitka Banner" panose="02000505000000020004" pitchFamily="2" charset="0"/>
              </a:rPr>
              <a:t> Českého národního Muzeum. V Hradci Králové nad Labem a Orlicí </a:t>
            </a:r>
            <a:r>
              <a:rPr lang="cs-CZ" sz="9600" b="1" i="1" dirty="0" smtClean="0">
                <a:solidFill>
                  <a:srgbClr val="FF0000"/>
                </a:solidFill>
                <a:latin typeface="Sitka Banner" panose="02000505000000020004" pitchFamily="2" charset="0"/>
              </a:rPr>
              <a:t>1826</a:t>
            </a:r>
            <a:r>
              <a:rPr lang="cs-CZ" sz="9600" b="1" i="1" dirty="0" smtClean="0">
                <a:latin typeface="Sitka Banner" panose="02000505000000020004" pitchFamily="2" charset="0"/>
              </a:rPr>
              <a:t>.</a:t>
            </a:r>
            <a:endParaRPr lang="cs-CZ" sz="9600" dirty="0" smtClean="0">
              <a:latin typeface="Sitka Banner" panose="02000505000000020004" pitchFamily="2" charset="0"/>
            </a:endParaRPr>
          </a:p>
          <a:p>
            <a:r>
              <a:rPr lang="cs-CZ" sz="9600" dirty="0" smtClean="0">
                <a:latin typeface="Sitka Banner" panose="02000505000000020004" pitchFamily="2" charset="0"/>
              </a:rPr>
              <a:t>Propagátorka měšťanské kuchyně</a:t>
            </a:r>
          </a:p>
          <a:p>
            <a:r>
              <a:rPr lang="cs-CZ" sz="9600" dirty="0" smtClean="0">
                <a:latin typeface="Sitka Banner" panose="02000505000000020004" pitchFamily="2" charset="0"/>
              </a:rPr>
              <a:t>Celkem 304 recepty, 41 předpisů na rybí pokrmy</a:t>
            </a:r>
          </a:p>
          <a:p>
            <a:r>
              <a:rPr lang="cs-CZ" sz="9600" dirty="0" smtClean="0">
                <a:latin typeface="Sitka Banner" panose="02000505000000020004" pitchFamily="2" charset="0"/>
              </a:rPr>
              <a:t>První recept –  hňup/štokfiš vařený s křenem </a:t>
            </a:r>
            <a:r>
              <a:rPr lang="cs-CZ" sz="9600" dirty="0">
                <a:latin typeface="Sitka Banner" panose="02000505000000020004" pitchFamily="2" charset="0"/>
              </a:rPr>
              <a:t>(samostatná </a:t>
            </a:r>
            <a:r>
              <a:rPr lang="cs-CZ" sz="9600" dirty="0" smtClean="0">
                <a:latin typeface="Sitka Banner" panose="02000505000000020004" pitchFamily="2" charset="0"/>
              </a:rPr>
              <a:t>kapitola, 4 recepty; smažený v trojobalu)</a:t>
            </a:r>
          </a:p>
          <a:p>
            <a:r>
              <a:rPr lang="cs-CZ" sz="9600" dirty="0" smtClean="0">
                <a:latin typeface="Sitka Banner" panose="02000505000000020004" pitchFamily="2" charset="0"/>
              </a:rPr>
              <a:t>Kapitola rozličné ryby: kapr (na černo, na modro, smažený), štika, mník, úhoř, šneci, žáby, raci, mušle</a:t>
            </a:r>
          </a:p>
          <a:p>
            <a:pPr marL="0" indent="0">
              <a:buNone/>
            </a:pPr>
            <a:r>
              <a:rPr lang="cs-CZ" sz="9600" b="1" dirty="0" smtClean="0">
                <a:latin typeface="Sitka Banner" panose="02000505000000020004" pitchFamily="2" charset="0"/>
              </a:rPr>
              <a:t>ŠTIKA NA MODRO</a:t>
            </a:r>
          </a:p>
          <a:p>
            <a:r>
              <a:rPr lang="cs-CZ" sz="9600" dirty="0" smtClean="0">
                <a:latin typeface="Sitka Banner" panose="02000505000000020004" pitchFamily="2" charset="0"/>
              </a:rPr>
              <a:t>přelitá vařícím vinným octem</a:t>
            </a:r>
          </a:p>
          <a:p>
            <a:r>
              <a:rPr lang="cs-CZ" sz="9600" dirty="0" smtClean="0">
                <a:latin typeface="Sitka Banner" panose="02000505000000020004" pitchFamily="2" charset="0"/>
              </a:rPr>
              <a:t>Rettigová, 1826, s. 95, totožný 1844, s. 238</a:t>
            </a:r>
          </a:p>
          <a:p>
            <a:endParaRPr lang="cs-CZ" dirty="0">
              <a:latin typeface="Sitka Banner" panose="02000505000000020004" pitchFamily="2" charset="0"/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title"/>
          </p:nvPr>
        </p:nvSpPr>
        <p:spPr>
          <a:xfrm>
            <a:off x="0" y="180000"/>
            <a:ext cx="12204000" cy="1325563"/>
          </a:xfrm>
        </p:spPr>
        <p:txBody>
          <a:bodyPr>
            <a:normAutofit/>
          </a:bodyPr>
          <a:lstStyle/>
          <a:p>
            <a:pPr algn="ctr"/>
            <a:r>
              <a:rPr lang="cs-CZ" sz="43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Magdalena Dobromila RETTIGOVÁ, </a:t>
            </a:r>
            <a:r>
              <a:rPr lang="cs-CZ" sz="4300" b="1" dirty="0">
                <a:solidFill>
                  <a:srgbClr val="2A4C2C"/>
                </a:solidFill>
                <a:latin typeface="Sitka Banner" panose="02000505000000020004" pitchFamily="2" charset="0"/>
              </a:rPr>
              <a:t>D</a:t>
            </a:r>
            <a:r>
              <a:rPr lang="cs-CZ" sz="4300" b="1" dirty="0" smtClean="0">
                <a:solidFill>
                  <a:srgbClr val="2A4C2C"/>
                </a:solidFill>
                <a:latin typeface="Sitka Banner" panose="02000505000000020004" pitchFamily="2" charset="0"/>
              </a:rPr>
              <a:t>omácí kuchařka</a:t>
            </a:r>
            <a:endParaRPr lang="de-DE" sz="4300" b="1" dirty="0">
              <a:solidFill>
                <a:srgbClr val="2A4C2C"/>
              </a:solidFill>
              <a:latin typeface="Sitka Banner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7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1423</Words>
  <Application>Microsoft Office PowerPoint</Application>
  <PresentationFormat>Širokoúhlá obrazovka</PresentationFormat>
  <Paragraphs>112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Sitka Banner</vt:lpstr>
      <vt:lpstr>Wingdings 2</vt:lpstr>
      <vt:lpstr>Motiv Office</vt:lpstr>
      <vt:lpstr>Prezentace aplikace PowerPoint</vt:lpstr>
      <vt:lpstr>SPIS O KRMIECH, KTERAK MAJÍ DIELANY BÍTI</vt:lpstr>
      <vt:lpstr>KUCHAŘSTVÍ</vt:lpstr>
      <vt:lpstr>KNÍŽKA KUCHAŘSKÁ</vt:lpstr>
      <vt:lpstr>Rybí kuchyně. Úprava všech druhů ryb domácích i cizokrajných. Návod jak nejvhodněji za pokrm upravovati možno raky, žáby, hlemýždě, škeble (mušle), ústřice, želvy aj. Napsala Hana Dumková, V Praze knihkupectví A. Reinwart nakladatelství, s. d. [1904].</vt:lpstr>
      <vt:lpstr>PŘÍKLADOVÉ POKRMY</vt:lpstr>
      <vt:lpstr>Marie JANKŮ-SANDTNEROVÁ, Kniha rozpočtů</vt:lpstr>
      <vt:lpstr>Karel ŠROUBEK, Jak se vaří u Šroubka? </vt:lpstr>
      <vt:lpstr>Magdalena Dobromila RETTIGOVÁ, Domácí kuchařka</vt:lpstr>
      <vt:lpstr>RETTIGOVÁ, 1826; SANDTNEROVÁ, 1946</vt:lpstr>
      <vt:lpstr>ŠROUBEK, 1935; SANDTNEROVÁ, 1946 </vt:lpstr>
      <vt:lpstr>RETTIGOVÁ, 1826</vt:lpstr>
      <vt:lpstr>PRAMENY A LITERATURA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Radmila Dluhošová</cp:lastModifiedBy>
  <cp:revision>181</cp:revision>
  <dcterms:created xsi:type="dcterms:W3CDTF">2020-12-11T16:48:59Z</dcterms:created>
  <dcterms:modified xsi:type="dcterms:W3CDTF">2020-12-15T07:46:55Z</dcterms:modified>
</cp:coreProperties>
</file>