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86" r:id="rId2"/>
    <p:sldId id="276" r:id="rId3"/>
    <p:sldId id="277" r:id="rId4"/>
    <p:sldId id="317" r:id="rId5"/>
    <p:sldId id="321" r:id="rId6"/>
    <p:sldId id="319" r:id="rId7"/>
    <p:sldId id="278" r:id="rId8"/>
    <p:sldId id="322" r:id="rId9"/>
    <p:sldId id="312" r:id="rId10"/>
    <p:sldId id="315" r:id="rId11"/>
    <p:sldId id="316" r:id="rId12"/>
    <p:sldId id="325" r:id="rId13"/>
    <p:sldId id="342" r:id="rId14"/>
    <p:sldId id="324" r:id="rId15"/>
    <p:sldId id="333" r:id="rId16"/>
    <p:sldId id="329" r:id="rId17"/>
    <p:sldId id="323" r:id="rId18"/>
    <p:sldId id="337" r:id="rId19"/>
    <p:sldId id="327" r:id="rId20"/>
    <p:sldId id="328" r:id="rId21"/>
    <p:sldId id="313" r:id="rId22"/>
    <p:sldId id="330" r:id="rId23"/>
    <p:sldId id="334" r:id="rId24"/>
    <p:sldId id="279" r:id="rId25"/>
    <p:sldId id="341" r:id="rId26"/>
    <p:sldId id="343" r:id="rId27"/>
    <p:sldId id="344" r:id="rId28"/>
    <p:sldId id="338" r:id="rId29"/>
    <p:sldId id="339" r:id="rId30"/>
    <p:sldId id="296" r:id="rId31"/>
    <p:sldId id="310" r:id="rId3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5" autoAdjust="0"/>
    <p:restoredTop sz="94660"/>
  </p:normalViewPr>
  <p:slideViewPr>
    <p:cSldViewPr snapToGrid="0">
      <p:cViewPr varScale="1">
        <p:scale>
          <a:sx n="54" d="100"/>
          <a:sy n="54" d="100"/>
        </p:scale>
        <p:origin x="48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D2C6C-0E62-4ABD-AC5F-F84EFAB78AA1}" type="datetimeFigureOut">
              <a:rPr lang="cs-CZ" smtClean="0"/>
              <a:t>18.06.2019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140BB-DBBB-4250-AD3E-395CD01522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3759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1D75B-9A49-41B0-B7A3-ECE0276DE844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9799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1BE15-E9E7-4B1D-BD99-142F19A23022}" type="datetimeFigureOut">
              <a:rPr lang="cs-CZ" smtClean="0"/>
              <a:t>18.06.2019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54B2-C01B-4D54-93CC-8FFC005BEE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5985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1BE15-E9E7-4B1D-BD99-142F19A23022}" type="datetimeFigureOut">
              <a:rPr lang="cs-CZ" smtClean="0"/>
              <a:t>18.06.2019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54B2-C01B-4D54-93CC-8FFC005BEE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6533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1BE15-E9E7-4B1D-BD99-142F19A23022}" type="datetimeFigureOut">
              <a:rPr lang="cs-CZ" smtClean="0"/>
              <a:t>18.06.2019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54B2-C01B-4D54-93CC-8FFC005BEE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5942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1BE15-E9E7-4B1D-BD99-142F19A23022}" type="datetimeFigureOut">
              <a:rPr lang="cs-CZ" smtClean="0"/>
              <a:t>18.06.2019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54B2-C01B-4D54-93CC-8FFC005BEE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0389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1BE15-E9E7-4B1D-BD99-142F19A23022}" type="datetimeFigureOut">
              <a:rPr lang="cs-CZ" smtClean="0"/>
              <a:t>18.06.2019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54B2-C01B-4D54-93CC-8FFC005BEE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5677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1BE15-E9E7-4B1D-BD99-142F19A23022}" type="datetimeFigureOut">
              <a:rPr lang="cs-CZ" smtClean="0"/>
              <a:t>18.06.2019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54B2-C01B-4D54-93CC-8FFC005BEE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3187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1BE15-E9E7-4B1D-BD99-142F19A23022}" type="datetimeFigureOut">
              <a:rPr lang="cs-CZ" smtClean="0"/>
              <a:t>18.06.2019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54B2-C01B-4D54-93CC-8FFC005BEE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3567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1BE15-E9E7-4B1D-BD99-142F19A23022}" type="datetimeFigureOut">
              <a:rPr lang="cs-CZ" smtClean="0"/>
              <a:t>18.06.2019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54B2-C01B-4D54-93CC-8FFC005BEE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559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1BE15-E9E7-4B1D-BD99-142F19A23022}" type="datetimeFigureOut">
              <a:rPr lang="cs-CZ" smtClean="0"/>
              <a:t>18.06.2019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54B2-C01B-4D54-93CC-8FFC005BEE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1824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1BE15-E9E7-4B1D-BD99-142F19A23022}" type="datetimeFigureOut">
              <a:rPr lang="cs-CZ" smtClean="0"/>
              <a:t>18.06.2019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54B2-C01B-4D54-93CC-8FFC005BEE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3070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1BE15-E9E7-4B1D-BD99-142F19A23022}" type="datetimeFigureOut">
              <a:rPr lang="cs-CZ" smtClean="0"/>
              <a:t>18.06.2019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54B2-C01B-4D54-93CC-8FFC005BEE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6903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1BE15-E9E7-4B1D-BD99-142F19A23022}" type="datetimeFigureOut">
              <a:rPr lang="cs-CZ" smtClean="0"/>
              <a:t>18.06.2019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054B2-C01B-4D54-93CC-8FFC005BEE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5010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vab.com/products/isbn/9783050026527?cm_sp=bdp-_-ISBN13-_-PLP" TargetMode="External"/><Relationship Id="rId2" Type="http://schemas.openxmlformats.org/officeDocument/2006/relationships/hyperlink" Target="https://www.zvab.com/products/isbn/9783050026527?cm_sp=bdp-_-ISBN10-_-PL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s://de.wikipedia.org/wiki/Spezial:ISBN-Suche/9780465022854" TargetMode="External"/><Relationship Id="rId4" Type="http://schemas.openxmlformats.org/officeDocument/2006/relationships/hyperlink" Target="https://www.zvab.com/products/isbn/9783928127516/30297148899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766618"/>
            <a:ext cx="9144000" cy="3343564"/>
          </a:xfrm>
        </p:spPr>
        <p:txBody>
          <a:bodyPr>
            <a:normAutofit fontScale="90000"/>
          </a:bodyPr>
          <a:lstStyle/>
          <a:p>
            <a:pPr algn="r"/>
            <a:r>
              <a:rPr lang="cs-CZ" sz="3600" dirty="0"/>
              <a:t> </a:t>
            </a: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4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Ryba </a:t>
            </a:r>
            <a:r>
              <a:rPr lang="cs-CZ" sz="4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(nejen) v postním stravování </a:t>
            </a:r>
            <a:r>
              <a:rPr lang="cs-CZ" sz="4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4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vyšších </a:t>
            </a:r>
            <a:r>
              <a:rPr lang="cs-CZ" sz="4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společenských vrstev </a:t>
            </a:r>
            <a:br>
              <a:rPr lang="cs-CZ" sz="4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 předmoderní </a:t>
            </a:r>
            <a:r>
              <a:rPr lang="cs-CZ" sz="4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době</a:t>
            </a:r>
            <a:r>
              <a:rPr lang="cs-CZ" sz="4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4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4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sz="3200" b="1" dirty="0">
              <a:solidFill>
                <a:schemeClr val="accent6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943926"/>
            <a:ext cx="9144000" cy="2419929"/>
          </a:xfrm>
        </p:spPr>
        <p:txBody>
          <a:bodyPr>
            <a:normAutofit/>
          </a:bodyPr>
          <a:lstStyle/>
          <a:p>
            <a:pPr algn="l">
              <a:spcBef>
                <a:spcPts val="600"/>
              </a:spcBef>
            </a:pPr>
            <a:endParaRPr lang="cs-CZ" sz="2000" b="1" dirty="0" smtClean="0"/>
          </a:p>
          <a:p>
            <a:pPr algn="l">
              <a:spcBef>
                <a:spcPts val="600"/>
              </a:spcBef>
            </a:pPr>
            <a:endParaRPr lang="cs-CZ" sz="2000" b="1" dirty="0"/>
          </a:p>
          <a:p>
            <a:pPr algn="l">
              <a:spcBef>
                <a:spcPts val="600"/>
              </a:spcBef>
            </a:pPr>
            <a:r>
              <a:rPr lang="cs-CZ" sz="1800" b="1" dirty="0" smtClean="0"/>
              <a:t>Irena Korbelářová</a:t>
            </a:r>
          </a:p>
          <a:p>
            <a:pPr algn="l">
              <a:spcBef>
                <a:spcPts val="0"/>
              </a:spcBef>
            </a:pPr>
            <a:r>
              <a:rPr lang="cs-CZ" sz="1800" b="1" dirty="0" smtClean="0"/>
              <a:t>Okno </a:t>
            </a:r>
            <a:r>
              <a:rPr lang="cs-CZ" sz="1800" b="1" dirty="0"/>
              <a:t>do </a:t>
            </a:r>
            <a:r>
              <a:rPr lang="cs-CZ" sz="1800" b="1" dirty="0" err="1" smtClean="0"/>
              <a:t>histórie</a:t>
            </a:r>
            <a:r>
              <a:rPr lang="cs-CZ" sz="1800" b="1" dirty="0" smtClean="0"/>
              <a:t> </a:t>
            </a:r>
            <a:r>
              <a:rPr lang="cs-CZ" sz="1800" b="1" dirty="0" smtClean="0"/>
              <a:t>2019 // RYBA </a:t>
            </a:r>
            <a:r>
              <a:rPr lang="cs-CZ" sz="1800" b="1" dirty="0" smtClean="0"/>
              <a:t>A </a:t>
            </a:r>
            <a:r>
              <a:rPr lang="cs-CZ" sz="1800" b="1" dirty="0" smtClean="0"/>
              <a:t>KLÁŠTER</a:t>
            </a:r>
          </a:p>
          <a:p>
            <a:pPr algn="l">
              <a:spcBef>
                <a:spcPts val="0"/>
              </a:spcBef>
            </a:pPr>
            <a:r>
              <a:rPr lang="cs-CZ" sz="1800" b="1" dirty="0" smtClean="0"/>
              <a:t>Trenčín – Skalka u Trenčína, 18. června 2019</a:t>
            </a:r>
            <a:r>
              <a:rPr lang="cs-CZ" sz="1800" b="1" dirty="0" smtClean="0"/>
              <a:t/>
            </a:r>
            <a:br>
              <a:rPr lang="cs-CZ" sz="1800" b="1" dirty="0" smtClean="0"/>
            </a:br>
            <a:endParaRPr lang="pl-PL" sz="1800" b="1" dirty="0" smtClean="0"/>
          </a:p>
          <a:p>
            <a:pPr algn="l">
              <a:spcBef>
                <a:spcPts val="0"/>
              </a:spcBef>
            </a:pPr>
            <a:r>
              <a:rPr lang="cs-CZ" sz="1500" dirty="0" smtClean="0"/>
              <a:t>Příspěvek vznikl v rámci řešení projektu </a:t>
            </a:r>
            <a:r>
              <a:rPr lang="cs-CZ" sz="1600" dirty="0"/>
              <a:t>DG18P02OVV057</a:t>
            </a:r>
            <a:r>
              <a:rPr lang="cs-CZ" sz="1600" i="1" dirty="0"/>
              <a:t> Kulturní tradice českého rybářství ve světle jejího využití v cestovním ruchu a </a:t>
            </a:r>
            <a:r>
              <a:rPr lang="cs-CZ" sz="1600" i="1" dirty="0" err="1"/>
              <a:t>krajinotvorbě</a:t>
            </a:r>
            <a:r>
              <a:rPr lang="cs-CZ" sz="1600" dirty="0"/>
              <a:t>,</a:t>
            </a:r>
            <a:r>
              <a:rPr lang="cs-CZ" sz="1500" dirty="0" smtClean="0"/>
              <a:t> NAKI II.</a:t>
            </a:r>
          </a:p>
          <a:p>
            <a:pPr algn="l">
              <a:spcBef>
                <a:spcPts val="0"/>
              </a:spcBef>
            </a:pPr>
            <a:endParaRPr lang="cs-CZ" sz="18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074" y="57777"/>
            <a:ext cx="1139345" cy="11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04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32510"/>
            <a:ext cx="3932237" cy="591126"/>
          </a:xfrm>
        </p:spPr>
        <p:txBody>
          <a:bodyPr>
            <a:normAutofit/>
          </a:bodyPr>
          <a:lstStyle/>
          <a:p>
            <a:r>
              <a:rPr lang="cs-CZ" sz="2400" b="1" i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cs-CZ" sz="24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i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buoch</a:t>
            </a:r>
            <a:r>
              <a:rPr lang="cs-CZ" sz="24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von </a:t>
            </a:r>
            <a:r>
              <a:rPr lang="cs-CZ" sz="2400" b="1" i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guter</a:t>
            </a:r>
            <a:r>
              <a:rPr lang="cs-CZ" sz="24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spise</a:t>
            </a:r>
            <a:endParaRPr lang="cs-CZ" sz="2400" b="1" i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1270661"/>
            <a:ext cx="3932237" cy="527994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b="1" dirty="0" smtClean="0"/>
              <a:t> </a:t>
            </a:r>
            <a:r>
              <a:rPr lang="cs-CZ" sz="2000" b="1" dirty="0"/>
              <a:t>Von </a:t>
            </a:r>
            <a:r>
              <a:rPr lang="cs-CZ" sz="2000" b="1" dirty="0" err="1"/>
              <a:t>gefu</a:t>
            </a:r>
            <a:r>
              <a:rPr lang="cs-CZ" sz="2000" b="1" baseline="30000" dirty="0" err="1"/>
              <a:t>e</a:t>
            </a:r>
            <a:r>
              <a:rPr lang="cs-CZ" sz="2000" b="1" dirty="0" err="1"/>
              <a:t>lten</a:t>
            </a:r>
            <a:r>
              <a:rPr lang="cs-CZ" sz="2000" b="1" dirty="0"/>
              <a:t> </a:t>
            </a:r>
            <a:r>
              <a:rPr lang="cs-CZ" sz="2000" b="1" dirty="0" err="1"/>
              <a:t>hechden</a:t>
            </a:r>
            <a:r>
              <a:rPr lang="cs-CZ" sz="2000" b="1" dirty="0"/>
              <a:t>.</a:t>
            </a:r>
            <a:br>
              <a:rPr lang="cs-CZ" sz="2000" b="1" dirty="0"/>
            </a:br>
            <a:r>
              <a:rPr lang="cs-CZ" sz="2000" dirty="0" err="1" smtClean="0"/>
              <a:t>Gefu</a:t>
            </a:r>
            <a:r>
              <a:rPr lang="cs-CZ" sz="2000" baseline="30000" dirty="0" err="1" smtClean="0"/>
              <a:t>e</a:t>
            </a:r>
            <a:r>
              <a:rPr lang="cs-CZ" sz="2000" dirty="0" err="1" smtClean="0"/>
              <a:t>lte</a:t>
            </a:r>
            <a:r>
              <a:rPr lang="cs-CZ" sz="2000" dirty="0" smtClean="0"/>
              <a:t> </a:t>
            </a:r>
            <a:r>
              <a:rPr lang="cs-CZ" sz="2000" dirty="0" err="1"/>
              <a:t>hechede</a:t>
            </a:r>
            <a:r>
              <a:rPr lang="cs-CZ" sz="2000" dirty="0"/>
              <a:t> sol man </a:t>
            </a:r>
            <a:r>
              <a:rPr lang="cs-CZ" sz="2000" dirty="0" err="1"/>
              <a:t>also</a:t>
            </a:r>
            <a:r>
              <a:rPr lang="cs-CZ" sz="2000" dirty="0"/>
              <a:t> machen: man </a:t>
            </a:r>
            <a:r>
              <a:rPr lang="cs-CZ" sz="2000" dirty="0" err="1"/>
              <a:t>neme</a:t>
            </a:r>
            <a:r>
              <a:rPr lang="cs-CZ" sz="2000" dirty="0"/>
              <a:t> </a:t>
            </a:r>
            <a:r>
              <a:rPr lang="cs-CZ" sz="2000" dirty="0" err="1"/>
              <a:t>gefu</a:t>
            </a:r>
            <a:r>
              <a:rPr lang="cs-CZ" sz="2000" baseline="30000" dirty="0" err="1"/>
              <a:t>e</a:t>
            </a:r>
            <a:r>
              <a:rPr lang="cs-CZ" sz="2000" dirty="0" err="1"/>
              <a:t>ge</a:t>
            </a:r>
            <a:r>
              <a:rPr lang="cs-CZ" sz="2000" dirty="0"/>
              <a:t> </a:t>
            </a:r>
            <a:r>
              <a:rPr lang="cs-CZ" sz="2000" dirty="0" err="1" smtClean="0"/>
              <a:t>hechede</a:t>
            </a:r>
            <a:r>
              <a:rPr lang="cs-CZ" sz="2000" dirty="0" smtClean="0"/>
              <a:t> </a:t>
            </a:r>
            <a:r>
              <a:rPr lang="cs-CZ" sz="2000" dirty="0" err="1" smtClean="0"/>
              <a:t>vnd</a:t>
            </a:r>
            <a:r>
              <a:rPr lang="cs-CZ" sz="2000" dirty="0" smtClean="0"/>
              <a:t> </a:t>
            </a:r>
            <a:r>
              <a:rPr lang="cs-CZ" sz="2000" dirty="0" err="1"/>
              <a:t>schu</a:t>
            </a:r>
            <a:r>
              <a:rPr lang="cs-CZ" sz="2000" baseline="30000" dirty="0" err="1"/>
              <a:t>e</a:t>
            </a:r>
            <a:r>
              <a:rPr lang="cs-CZ" sz="2000" dirty="0" err="1"/>
              <a:t>pe</a:t>
            </a:r>
            <a:r>
              <a:rPr lang="cs-CZ" sz="2000" dirty="0"/>
              <a:t> </a:t>
            </a:r>
            <a:r>
              <a:rPr lang="cs-CZ" sz="2000" dirty="0" err="1"/>
              <a:t>die</a:t>
            </a:r>
            <a:r>
              <a:rPr lang="cs-CZ" sz="2000" dirty="0"/>
              <a:t> </a:t>
            </a:r>
            <a:r>
              <a:rPr lang="cs-CZ" sz="2000" dirty="0" err="1"/>
              <a:t>vnd</a:t>
            </a:r>
            <a:r>
              <a:rPr lang="cs-CZ" sz="2000" dirty="0"/>
              <a:t> </a:t>
            </a:r>
            <a:r>
              <a:rPr lang="cs-CZ" sz="2000" dirty="0" err="1"/>
              <a:t>lo</a:t>
            </a:r>
            <a:r>
              <a:rPr lang="cs-CZ" sz="2000" baseline="30000" dirty="0" err="1"/>
              <a:t>e</a:t>
            </a:r>
            <a:r>
              <a:rPr lang="cs-CZ" sz="2000" dirty="0" err="1"/>
              <a:t>se</a:t>
            </a:r>
            <a:r>
              <a:rPr lang="cs-CZ" sz="2000" dirty="0"/>
              <a:t> in </a:t>
            </a:r>
            <a:r>
              <a:rPr lang="cs-CZ" sz="2000" dirty="0" err="1"/>
              <a:t>abe</a:t>
            </a:r>
            <a:r>
              <a:rPr lang="cs-CZ" sz="2000" dirty="0"/>
              <a:t> den </a:t>
            </a:r>
            <a:r>
              <a:rPr lang="cs-CZ" sz="2000" dirty="0" err="1"/>
              <a:t>darm</a:t>
            </a:r>
            <a:r>
              <a:rPr lang="cs-CZ" sz="2000" dirty="0"/>
              <a:t> </a:t>
            </a:r>
            <a:r>
              <a:rPr lang="cs-CZ" sz="2000" dirty="0" err="1"/>
              <a:t>zv</a:t>
            </a:r>
            <a:r>
              <a:rPr lang="cs-CZ" sz="2000" baseline="30000" dirty="0" err="1"/>
              <a:t>o</a:t>
            </a:r>
            <a:r>
              <a:rPr lang="cs-CZ" sz="2000" dirty="0"/>
              <a:t> den </a:t>
            </a:r>
            <a:r>
              <a:rPr lang="cs-CZ" sz="2000" dirty="0" err="1"/>
              <a:t>oren</a:t>
            </a:r>
            <a:r>
              <a:rPr lang="cs-CZ" sz="2000" dirty="0"/>
              <a:t> </a:t>
            </a:r>
            <a:r>
              <a:rPr lang="cs-CZ" sz="2000" dirty="0" err="1"/>
              <a:t>vz</a:t>
            </a:r>
            <a:r>
              <a:rPr lang="cs-CZ" sz="2000" dirty="0"/>
              <a:t>. </a:t>
            </a:r>
            <a:r>
              <a:rPr lang="cs-CZ" sz="2000" dirty="0" smtClean="0"/>
              <a:t>Nim </a:t>
            </a:r>
            <a:r>
              <a:rPr lang="cs-CZ" sz="2000" dirty="0" err="1" smtClean="0"/>
              <a:t>vische</a:t>
            </a:r>
            <a:r>
              <a:rPr lang="cs-CZ" sz="2000" dirty="0"/>
              <a:t>, </a:t>
            </a:r>
            <a:r>
              <a:rPr lang="cs-CZ" sz="2000" dirty="0" err="1"/>
              <a:t>welcher</a:t>
            </a:r>
            <a:r>
              <a:rPr lang="cs-CZ" sz="2000" dirty="0"/>
              <a:t> </a:t>
            </a:r>
            <a:r>
              <a:rPr lang="cs-CZ" sz="2000" dirty="0" err="1"/>
              <a:t>ku</a:t>
            </a:r>
            <a:r>
              <a:rPr lang="cs-CZ" sz="2000" baseline="30000" dirty="0" err="1"/>
              <a:t>e</a:t>
            </a:r>
            <a:r>
              <a:rPr lang="cs-CZ" sz="2000" dirty="0" err="1"/>
              <a:t>nne</a:t>
            </a:r>
            <a:r>
              <a:rPr lang="cs-CZ" sz="2000" dirty="0"/>
              <a:t> </a:t>
            </a:r>
            <a:r>
              <a:rPr lang="cs-CZ" sz="2000" dirty="0" err="1"/>
              <a:t>sie</a:t>
            </a:r>
            <a:r>
              <a:rPr lang="cs-CZ" sz="2000" dirty="0"/>
              <a:t> sin, </a:t>
            </a:r>
            <a:r>
              <a:rPr lang="cs-CZ" sz="2000" dirty="0" err="1"/>
              <a:t>vnd</a:t>
            </a:r>
            <a:r>
              <a:rPr lang="cs-CZ" sz="2000" dirty="0"/>
              <a:t> </a:t>
            </a:r>
            <a:r>
              <a:rPr lang="cs-CZ" sz="2000" dirty="0" err="1"/>
              <a:t>su</a:t>
            </a:r>
            <a:r>
              <a:rPr lang="cs-CZ" sz="2000" baseline="30000" dirty="0" err="1"/>
              <a:t>e</a:t>
            </a:r>
            <a:r>
              <a:rPr lang="cs-CZ" sz="2000" dirty="0" err="1"/>
              <a:t>de</a:t>
            </a:r>
            <a:r>
              <a:rPr lang="cs-CZ" sz="2000" dirty="0"/>
              <a:t> </a:t>
            </a:r>
            <a:r>
              <a:rPr lang="cs-CZ" sz="2000" dirty="0" err="1"/>
              <a:t>sie</a:t>
            </a:r>
            <a:r>
              <a:rPr lang="cs-CZ" sz="2000" dirty="0"/>
              <a:t> </a:t>
            </a:r>
            <a:r>
              <a:rPr lang="cs-CZ" sz="2000" dirty="0" err="1"/>
              <a:t>vnd</a:t>
            </a:r>
            <a:r>
              <a:rPr lang="cs-CZ" sz="2000" dirty="0"/>
              <a:t> </a:t>
            </a:r>
            <a:r>
              <a:rPr lang="cs-CZ" sz="2000" dirty="0" err="1"/>
              <a:t>lazze</a:t>
            </a:r>
            <a:r>
              <a:rPr lang="cs-CZ" sz="2000" dirty="0"/>
              <a:t> </a:t>
            </a:r>
            <a:r>
              <a:rPr lang="cs-CZ" sz="2000" dirty="0" err="1"/>
              <a:t>vz</a:t>
            </a:r>
            <a:r>
              <a:rPr lang="cs-CZ" sz="2000" dirty="0"/>
              <a:t> </a:t>
            </a:r>
            <a:r>
              <a:rPr lang="cs-CZ" sz="2000" dirty="0" err="1"/>
              <a:t>daz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err="1" smtClean="0"/>
              <a:t>gerete</a:t>
            </a:r>
            <a:r>
              <a:rPr lang="cs-CZ" sz="2000" dirty="0"/>
              <a:t>, </a:t>
            </a:r>
            <a:r>
              <a:rPr lang="cs-CZ" sz="2000" dirty="0" err="1"/>
              <a:t>stozze</a:t>
            </a:r>
            <a:r>
              <a:rPr lang="cs-CZ" sz="2000" dirty="0"/>
              <a:t> </a:t>
            </a:r>
            <a:r>
              <a:rPr lang="cs-CZ" sz="2000" dirty="0" err="1"/>
              <a:t>sie</a:t>
            </a:r>
            <a:r>
              <a:rPr lang="cs-CZ" sz="2000" dirty="0"/>
              <a:t> in </a:t>
            </a:r>
            <a:r>
              <a:rPr lang="cs-CZ" sz="2000" dirty="0" err="1"/>
              <a:t>eime</a:t>
            </a:r>
            <a:r>
              <a:rPr lang="cs-CZ" sz="2000" dirty="0"/>
              <a:t> </a:t>
            </a:r>
            <a:r>
              <a:rPr lang="cs-CZ" sz="2000" dirty="0" err="1"/>
              <a:t>mo</a:t>
            </a:r>
            <a:r>
              <a:rPr lang="cs-CZ" sz="2000" baseline="30000" dirty="0" err="1"/>
              <a:t>e</a:t>
            </a:r>
            <a:r>
              <a:rPr lang="cs-CZ" sz="2000" dirty="0" err="1"/>
              <a:t>rser</a:t>
            </a:r>
            <a:r>
              <a:rPr lang="cs-CZ" sz="2000" dirty="0"/>
              <a:t>, </a:t>
            </a:r>
            <a:r>
              <a:rPr lang="cs-CZ" sz="2000" dirty="0" err="1"/>
              <a:t>hacke</a:t>
            </a:r>
            <a:r>
              <a:rPr lang="cs-CZ" sz="2000" dirty="0"/>
              <a:t> dar </a:t>
            </a:r>
            <a:r>
              <a:rPr lang="cs-CZ" sz="2000" dirty="0" err="1"/>
              <a:t>zv</a:t>
            </a:r>
            <a:r>
              <a:rPr lang="cs-CZ" sz="2000" baseline="30000" dirty="0" err="1"/>
              <a:t>o</a:t>
            </a:r>
            <a:r>
              <a:rPr lang="cs-CZ" sz="2000" dirty="0"/>
              <a:t> </a:t>
            </a:r>
            <a:r>
              <a:rPr lang="cs-CZ" sz="2000" dirty="0" err="1"/>
              <a:t>salbey</a:t>
            </a:r>
            <a:r>
              <a:rPr lang="cs-CZ" sz="2000" dirty="0"/>
              <a:t>, </a:t>
            </a:r>
            <a:r>
              <a:rPr lang="cs-CZ" sz="2000" b="1" dirty="0" err="1"/>
              <a:t>pfeffer</a:t>
            </a:r>
            <a:r>
              <a:rPr lang="cs-CZ" sz="2000" b="1" dirty="0"/>
              <a:t>,</a:t>
            </a:r>
            <a:br>
              <a:rPr lang="cs-CZ" sz="2000" b="1" dirty="0"/>
            </a:br>
            <a:r>
              <a:rPr lang="cs-CZ" sz="2000" b="1" dirty="0" err="1" smtClean="0"/>
              <a:t>ku</a:t>
            </a:r>
            <a:r>
              <a:rPr lang="cs-CZ" sz="2000" b="1" baseline="30000" dirty="0" err="1" smtClean="0"/>
              <a:t>e</a:t>
            </a:r>
            <a:r>
              <a:rPr lang="cs-CZ" sz="2000" b="1" dirty="0" err="1" smtClean="0"/>
              <a:t>mel</a:t>
            </a:r>
            <a:r>
              <a:rPr lang="cs-CZ" sz="2000" b="1" dirty="0" smtClean="0"/>
              <a:t> </a:t>
            </a:r>
            <a:r>
              <a:rPr lang="cs-CZ" sz="2000" b="1" dirty="0" err="1"/>
              <a:t>vnd</a:t>
            </a:r>
            <a:r>
              <a:rPr lang="cs-CZ" sz="2000" b="1" dirty="0"/>
              <a:t> </a:t>
            </a:r>
            <a:r>
              <a:rPr lang="cs-CZ" sz="2000" b="1" dirty="0" err="1"/>
              <a:t>safran</a:t>
            </a:r>
            <a:r>
              <a:rPr lang="cs-CZ" sz="2000" b="1" dirty="0"/>
              <a:t> </a:t>
            </a:r>
            <a:r>
              <a:rPr lang="cs-CZ" sz="2000" b="1" dirty="0" err="1"/>
              <a:t>gestozzen</a:t>
            </a:r>
            <a:r>
              <a:rPr lang="cs-CZ" sz="2000" b="1" dirty="0"/>
              <a:t>, </a:t>
            </a:r>
            <a:r>
              <a:rPr lang="cs-CZ" sz="2000" b="1" dirty="0" err="1"/>
              <a:t>saltz</a:t>
            </a:r>
            <a:r>
              <a:rPr lang="cs-CZ" sz="2000" b="1" dirty="0"/>
              <a:t> </a:t>
            </a:r>
            <a:r>
              <a:rPr lang="cs-CZ" sz="2000" b="1" dirty="0" err="1"/>
              <a:t>sie</a:t>
            </a:r>
            <a:r>
              <a:rPr lang="cs-CZ" sz="2000" b="1" dirty="0"/>
              <a:t> </a:t>
            </a:r>
            <a:r>
              <a:rPr lang="cs-CZ" sz="2000" b="1" dirty="0" err="1"/>
              <a:t>zv</a:t>
            </a:r>
            <a:r>
              <a:rPr lang="cs-CZ" sz="2000" b="1" baseline="30000" dirty="0" err="1"/>
              <a:t>o</a:t>
            </a:r>
            <a:r>
              <a:rPr lang="cs-CZ" sz="2000" b="1" dirty="0"/>
              <a:t> </a:t>
            </a:r>
            <a:r>
              <a:rPr lang="cs-CZ" sz="2000" b="1" dirty="0" err="1"/>
              <a:t>mazzen</a:t>
            </a:r>
            <a:r>
              <a:rPr lang="cs-CZ" sz="2000" b="1" dirty="0"/>
              <a:t>, da </a:t>
            </a:r>
            <a:r>
              <a:rPr lang="cs-CZ" sz="2000" b="1" dirty="0" err="1"/>
              <a:t>mit</a:t>
            </a:r>
            <a:r>
              <a:rPr lang="cs-CZ" sz="2000" b="1" dirty="0"/>
              <a:t> </a:t>
            </a:r>
            <a:r>
              <a:rPr lang="cs-CZ" sz="2000" b="1" dirty="0" err="1"/>
              <a:t>fu</a:t>
            </a:r>
            <a:r>
              <a:rPr lang="cs-CZ" sz="2000" b="1" baseline="30000" dirty="0" err="1"/>
              <a:t>e</a:t>
            </a:r>
            <a:r>
              <a:rPr lang="cs-CZ" sz="2000" b="1" dirty="0" err="1"/>
              <a:t>lle</a:t>
            </a:r>
            <a:r>
              <a:rPr lang="cs-CZ" sz="2000" b="1" dirty="0"/>
              <a:t/>
            </a:r>
            <a:br>
              <a:rPr lang="cs-CZ" sz="2000" b="1" dirty="0"/>
            </a:br>
            <a:r>
              <a:rPr lang="cs-CZ" sz="2000" b="1" dirty="0" smtClean="0"/>
              <a:t>man </a:t>
            </a:r>
            <a:r>
              <a:rPr lang="cs-CZ" sz="2000" b="1" dirty="0" err="1"/>
              <a:t>die</a:t>
            </a:r>
            <a:r>
              <a:rPr lang="cs-CZ" sz="2000" b="1" dirty="0"/>
              <a:t> </a:t>
            </a:r>
            <a:r>
              <a:rPr lang="cs-CZ" sz="2000" b="1" dirty="0" err="1"/>
              <a:t>hechde</a:t>
            </a:r>
            <a:r>
              <a:rPr lang="cs-CZ" sz="2000" b="1" dirty="0"/>
              <a:t> </a:t>
            </a:r>
            <a:r>
              <a:rPr lang="cs-CZ" sz="2000" dirty="0" err="1"/>
              <a:t>vnd</a:t>
            </a:r>
            <a:r>
              <a:rPr lang="cs-CZ" sz="2000" dirty="0"/>
              <a:t> </a:t>
            </a:r>
            <a:r>
              <a:rPr lang="cs-CZ" sz="2000" dirty="0" err="1"/>
              <a:t>besprenge</a:t>
            </a:r>
            <a:r>
              <a:rPr lang="cs-CZ" sz="2000" dirty="0"/>
              <a:t> </a:t>
            </a:r>
            <a:r>
              <a:rPr lang="cs-CZ" sz="2000" dirty="0" err="1"/>
              <a:t>sie</a:t>
            </a:r>
            <a:r>
              <a:rPr lang="cs-CZ" sz="2000" dirty="0"/>
              <a:t> </a:t>
            </a:r>
            <a:r>
              <a:rPr lang="cs-CZ" sz="2000" dirty="0" err="1"/>
              <a:t>vzzen</a:t>
            </a:r>
            <a:r>
              <a:rPr lang="cs-CZ" sz="2000" dirty="0"/>
              <a:t> </a:t>
            </a:r>
            <a:r>
              <a:rPr lang="cs-CZ" sz="2000" dirty="0" err="1"/>
              <a:t>mit</a:t>
            </a:r>
            <a:r>
              <a:rPr lang="cs-CZ" sz="2000" dirty="0"/>
              <a:t> </a:t>
            </a:r>
            <a:r>
              <a:rPr lang="cs-CZ" sz="2000" dirty="0" err="1"/>
              <a:t>saltze</a:t>
            </a:r>
            <a:r>
              <a:rPr lang="cs-CZ" sz="2000" dirty="0"/>
              <a:t>. </a:t>
            </a:r>
            <a:r>
              <a:rPr lang="cs-CZ" sz="2000" b="1" dirty="0" err="1"/>
              <a:t>backe</a:t>
            </a:r>
            <a:r>
              <a:rPr lang="cs-CZ" sz="2000" b="1" dirty="0"/>
              <a:t> in </a:t>
            </a:r>
            <a:r>
              <a:rPr lang="cs-CZ" sz="2000" b="1" dirty="0" smtClean="0"/>
              <a:t>vf</a:t>
            </a:r>
            <a:endParaRPr lang="cs-CZ" sz="2000" b="1" dirty="0"/>
          </a:p>
          <a:p>
            <a:pPr>
              <a:spcBef>
                <a:spcPts val="0"/>
              </a:spcBef>
            </a:pPr>
            <a:r>
              <a:rPr lang="cs-CZ" sz="2000" b="1" dirty="0" smtClean="0"/>
              <a:t> </a:t>
            </a:r>
            <a:r>
              <a:rPr lang="cs-CZ" sz="2000" b="1" dirty="0" err="1"/>
              <a:t>eime</a:t>
            </a:r>
            <a:r>
              <a:rPr lang="cs-CZ" sz="2000" b="1" dirty="0"/>
              <a:t> </a:t>
            </a:r>
            <a:r>
              <a:rPr lang="cs-CZ" sz="2000" b="1" dirty="0" err="1"/>
              <a:t>hu</a:t>
            </a:r>
            <a:r>
              <a:rPr lang="cs-CZ" sz="2000" b="1" baseline="30000" dirty="0" err="1"/>
              <a:t>e</a:t>
            </a:r>
            <a:r>
              <a:rPr lang="cs-CZ" sz="2000" b="1" dirty="0" err="1"/>
              <a:t>lzinen</a:t>
            </a:r>
            <a:r>
              <a:rPr lang="cs-CZ" sz="2000" b="1" dirty="0"/>
              <a:t> roste </a:t>
            </a:r>
            <a:r>
              <a:rPr lang="cs-CZ" sz="2000" b="1" dirty="0" err="1"/>
              <a:t>vnd</a:t>
            </a:r>
            <a:r>
              <a:rPr lang="cs-CZ" sz="2000" b="1" dirty="0"/>
              <a:t> </a:t>
            </a:r>
            <a:r>
              <a:rPr lang="cs-CZ" sz="2000" b="1" dirty="0" err="1"/>
              <a:t>brat</a:t>
            </a:r>
            <a:r>
              <a:rPr lang="cs-CZ" sz="2000" b="1" dirty="0"/>
              <a:t> in </a:t>
            </a:r>
            <a:r>
              <a:rPr lang="cs-CZ" sz="2000" b="1" dirty="0" err="1"/>
              <a:t>gar</a:t>
            </a:r>
            <a:r>
              <a:rPr lang="cs-CZ" sz="2000" b="1" dirty="0"/>
              <a:t> </a:t>
            </a:r>
            <a:r>
              <a:rPr lang="cs-CZ" sz="2000" b="1" dirty="0" err="1"/>
              <a:t>schone</a:t>
            </a:r>
            <a:r>
              <a:rPr lang="cs-CZ" sz="2000" dirty="0"/>
              <a:t>.</a:t>
            </a:r>
            <a:br>
              <a:rPr lang="cs-CZ" sz="2000" dirty="0"/>
            </a:br>
            <a:r>
              <a:rPr lang="cs-CZ" sz="2000" dirty="0" err="1" smtClean="0"/>
              <a:t>Conf</a:t>
            </a:r>
            <a:r>
              <a:rPr lang="cs-CZ" sz="2000" dirty="0"/>
              <a:t>. </a:t>
            </a:r>
            <a:r>
              <a:rPr lang="cs-CZ" sz="2000" dirty="0" err="1"/>
              <a:t>a</a:t>
            </a:r>
            <a:r>
              <a:rPr lang="cs-CZ" sz="2000" dirty="0" err="1" smtClean="0"/>
              <a:t>lso</a:t>
            </a:r>
            <a:r>
              <a:rPr lang="cs-CZ" sz="2000" dirty="0" smtClean="0"/>
              <a:t> </a:t>
            </a:r>
            <a:r>
              <a:rPr lang="cs-CZ" sz="2000" dirty="0" err="1"/>
              <a:t>mahtu</a:t>
            </a:r>
            <a:r>
              <a:rPr lang="cs-CZ" sz="2000" dirty="0"/>
              <a:t> in </a:t>
            </a:r>
            <a:r>
              <a:rPr lang="cs-CZ" sz="2000" dirty="0" err="1"/>
              <a:t>auch</a:t>
            </a:r>
            <a:r>
              <a:rPr lang="cs-CZ" sz="2000" dirty="0"/>
              <a:t> machen </a:t>
            </a:r>
            <a:r>
              <a:rPr lang="cs-CZ" sz="2000" b="1" dirty="0" err="1"/>
              <a:t>mit</a:t>
            </a:r>
            <a:r>
              <a:rPr lang="cs-CZ" sz="2000" b="1" dirty="0"/>
              <a:t> </a:t>
            </a:r>
            <a:r>
              <a:rPr lang="cs-CZ" sz="2000" b="1" dirty="0" err="1"/>
              <a:t>eyern</a:t>
            </a:r>
            <a:r>
              <a:rPr lang="cs-CZ" sz="2000" dirty="0"/>
              <a:t>.</a:t>
            </a:r>
          </a:p>
          <a:p>
            <a:endParaRPr lang="cs-CZ" sz="2000" dirty="0"/>
          </a:p>
        </p:txBody>
      </p:sp>
      <p:pic>
        <p:nvPicPr>
          <p:cNvPr id="13" name="Zástupný symbol pro obrázek 12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2" t="3150" r="8802" b="10419"/>
          <a:stretch/>
        </p:blipFill>
        <p:spPr>
          <a:xfrm>
            <a:off x="6222650" y="332509"/>
            <a:ext cx="4910882" cy="6218092"/>
          </a:xfrm>
        </p:spPr>
      </p:pic>
    </p:spTree>
    <p:extLst>
      <p:ext uri="{BB962C8B-B14F-4D97-AF65-F5344CB8AC3E}">
        <p14:creationId xmlns:p14="http://schemas.microsoft.com/office/powerpoint/2010/main" val="3399077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8664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Postní rybí kuchyně </a:t>
            </a:r>
            <a:r>
              <a:rPr lang="cs-CZ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 světle receptářů: kláštery – raný novověk</a:t>
            </a:r>
            <a:endParaRPr lang="cs-CZ" sz="32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03556"/>
            <a:ext cx="10515600" cy="50450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 err="1" smtClean="0"/>
              <a:t>Mons</a:t>
            </a:r>
            <a:r>
              <a:rPr lang="cs-CZ" sz="2000" b="1" dirty="0" smtClean="0"/>
              <a:t> Sion/kanonie premonstrátů, Praha Strahov</a:t>
            </a:r>
          </a:p>
          <a:p>
            <a:pPr marL="0" indent="0">
              <a:buNone/>
            </a:pPr>
            <a:r>
              <a:rPr lang="cs-CZ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Kniha kuchařská od Jiřího </a:t>
            </a:r>
            <a:r>
              <a:rPr lang="cs-CZ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Evermoda</a:t>
            </a:r>
            <a:r>
              <a:rPr lang="cs-CZ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Košetického</a:t>
            </a:r>
            <a:r>
              <a:rPr lang="cs-CZ" sz="2000" dirty="0" smtClean="0"/>
              <a:t>, konec 17. století: </a:t>
            </a:r>
            <a:r>
              <a:rPr lang="cs-CZ" sz="2000" i="1" dirty="0" smtClean="0"/>
              <a:t> </a:t>
            </a:r>
          </a:p>
          <a:p>
            <a:r>
              <a:rPr lang="cs-CZ" sz="2000" b="1" dirty="0" smtClean="0"/>
              <a:t>cca 300 </a:t>
            </a:r>
            <a:r>
              <a:rPr lang="cs-CZ" sz="2000" b="1" dirty="0"/>
              <a:t>receptů</a:t>
            </a:r>
            <a:r>
              <a:rPr lang="cs-CZ" sz="2000" dirty="0"/>
              <a:t>, z toho 100 na přípravu pokrmů; jen </a:t>
            </a:r>
            <a:r>
              <a:rPr lang="cs-CZ" sz="2000" b="1" dirty="0"/>
              <a:t>18 výslovně postních, z toho 17 z ryb</a:t>
            </a:r>
            <a:r>
              <a:rPr lang="cs-CZ" sz="2000" dirty="0"/>
              <a:t>;</a:t>
            </a:r>
          </a:p>
          <a:p>
            <a:r>
              <a:rPr lang="cs-CZ" sz="2000" dirty="0"/>
              <a:t>o</a:t>
            </a:r>
            <a:r>
              <a:rPr lang="cs-CZ" sz="2000" dirty="0" smtClean="0"/>
              <a:t>ddíl </a:t>
            </a:r>
            <a:r>
              <a:rPr lang="cs-CZ" sz="2000" i="1" dirty="0" smtClean="0"/>
              <a:t>„Postních pokrmů některé dobré krmičky strojiti“</a:t>
            </a:r>
            <a:r>
              <a:rPr lang="cs-CZ" sz="2000" dirty="0"/>
              <a:t>:</a:t>
            </a:r>
            <a:endParaRPr lang="cs-CZ" sz="20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cs-CZ" sz="2000" dirty="0" smtClean="0"/>
              <a:t>chutnější pokrmy pro přilepšení v období všeobecného odříkání, z kvalitních ryb: </a:t>
            </a:r>
            <a:r>
              <a:rPr lang="cs-CZ" sz="2000" b="1" dirty="0" smtClean="0"/>
              <a:t>štiky</a:t>
            </a:r>
            <a:r>
              <a:rPr lang="cs-CZ" sz="2000" dirty="0" smtClean="0"/>
              <a:t> (5), </a:t>
            </a:r>
            <a:r>
              <a:rPr lang="cs-CZ" sz="2000" b="1" dirty="0" smtClean="0"/>
              <a:t>kapři</a:t>
            </a:r>
            <a:r>
              <a:rPr lang="cs-CZ" sz="2000" dirty="0" smtClean="0"/>
              <a:t> (2), </a:t>
            </a:r>
            <a:r>
              <a:rPr lang="cs-CZ" sz="2000" b="1" dirty="0" smtClean="0"/>
              <a:t>parmy </a:t>
            </a:r>
            <a:r>
              <a:rPr lang="cs-CZ" sz="2000" dirty="0" smtClean="0"/>
              <a:t>(2) a </a:t>
            </a:r>
            <a:r>
              <a:rPr lang="cs-CZ" sz="2000" b="1" dirty="0" smtClean="0"/>
              <a:t>okouni</a:t>
            </a:r>
            <a:r>
              <a:rPr lang="cs-CZ" sz="2000" dirty="0" smtClean="0"/>
              <a:t> (1); </a:t>
            </a:r>
            <a:r>
              <a:rPr lang="cs-CZ" sz="2000" b="1" dirty="0" smtClean="0"/>
              <a:t> </a:t>
            </a:r>
            <a:r>
              <a:rPr lang="cs-CZ" sz="2000" b="1" dirty="0" err="1" smtClean="0"/>
              <a:t>herynky</a:t>
            </a:r>
            <a:r>
              <a:rPr lang="cs-CZ" sz="2000" dirty="0" smtClean="0"/>
              <a:t> (1) a </a:t>
            </a:r>
            <a:r>
              <a:rPr lang="cs-CZ" sz="2000" b="1" dirty="0" smtClean="0"/>
              <a:t>raci</a:t>
            </a:r>
            <a:r>
              <a:rPr lang="cs-CZ" sz="2000" dirty="0" smtClean="0"/>
              <a:t> (3);	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000" dirty="0" smtClean="0"/>
              <a:t>recepty ukazují úspornost klášterní kuchyně: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000" dirty="0" smtClean="0"/>
              <a:t>část sice na přípravu </a:t>
            </a:r>
            <a:r>
              <a:rPr lang="cs-CZ" sz="2000" b="1" dirty="0" smtClean="0"/>
              <a:t>honosných jídel</a:t>
            </a:r>
            <a:r>
              <a:rPr lang="cs-CZ" sz="2000" dirty="0" smtClean="0"/>
              <a:t> – nadívané štiky, pečené štiky v kořeněné jíše s vínem a máslem či vařený okoun se sardelemi a citronem (snad pro představeného);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000" dirty="0" smtClean="0"/>
              <a:t>další </a:t>
            </a:r>
            <a:r>
              <a:rPr lang="cs-CZ" sz="2000" b="1" dirty="0" smtClean="0"/>
              <a:t>prostší pokrmy</a:t>
            </a:r>
            <a:r>
              <a:rPr lang="cs-CZ" sz="2000" dirty="0" smtClean="0"/>
              <a:t> s využitím chuti a vůně rybího masa (jen součást hmoty z vajec a žemlí na karbanátky, knedlíčky či šišky; rybí paštiky z obraných zbytků kapra či štiky; recepty na využití rybích vnitřnosti a krve ad.).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074" y="57777"/>
            <a:ext cx="1139345" cy="11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20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8664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Ryby v týdenním klášterním menu – </a:t>
            </a:r>
            <a:r>
              <a:rPr lang="cs-CZ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raný </a:t>
            </a:r>
            <a:r>
              <a:rPr lang="cs-CZ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novověk</a:t>
            </a:r>
            <a:endParaRPr lang="cs-CZ" sz="32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03556"/>
            <a:ext cx="10515600" cy="504502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err="1"/>
              <a:t>Stift</a:t>
            </a:r>
            <a:r>
              <a:rPr lang="cs-CZ" sz="2000" b="1" dirty="0"/>
              <a:t> </a:t>
            </a:r>
            <a:r>
              <a:rPr lang="cs-CZ" sz="2000" b="1" dirty="0" err="1"/>
              <a:t>Mondsee</a:t>
            </a:r>
            <a:r>
              <a:rPr lang="cs-CZ" sz="2000" b="1" dirty="0"/>
              <a:t>, benediktinský klášter, </a:t>
            </a:r>
            <a:r>
              <a:rPr lang="cs-CZ" sz="2000" b="1" dirty="0" smtClean="0"/>
              <a:t>Solnohradsko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smtClean="0"/>
              <a:t>Týdenní menu členů konventu, 1538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Se souhlasem opata neděle masitá; v postní dny jedli členové konventu jen 1x denně, opat 2x.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Neděle (oběd): telecí maso, hovězí a maso a kohouti, zelí; pečená zvěřina v pepři; hrách.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Neděle (večeře): telecí pečeně a zajíci, telecí maso, řepa, plíčka.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Pondělí: sádelná polévka, </a:t>
            </a:r>
            <a:r>
              <a:rPr lang="cs-CZ" sz="2000" b="1" dirty="0" smtClean="0"/>
              <a:t>zelí s kousky marény, vařený kapr</a:t>
            </a:r>
            <a:r>
              <a:rPr lang="cs-CZ" sz="2000" dirty="0" smtClean="0"/>
              <a:t>, fíková pěna.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Úterý: Mandlová polévka, ovesná kaše s muškátem, </a:t>
            </a:r>
            <a:r>
              <a:rPr lang="cs-CZ" sz="2000" b="1" dirty="0" smtClean="0"/>
              <a:t>vařený losos</a:t>
            </a:r>
            <a:r>
              <a:rPr lang="cs-CZ" sz="2000" dirty="0" smtClean="0"/>
              <a:t>, hrachová jícha.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Středa: hrachová polévka, zelí,</a:t>
            </a:r>
            <a:r>
              <a:rPr lang="cs-CZ" sz="2000" b="1" dirty="0" smtClean="0"/>
              <a:t> vařený kapr</a:t>
            </a:r>
            <a:r>
              <a:rPr lang="cs-CZ" sz="2000" dirty="0" smtClean="0"/>
              <a:t>, vařená obilná kaše.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Čtvrtek: ovesná kaše, </a:t>
            </a:r>
            <a:r>
              <a:rPr lang="cs-CZ" sz="2000" b="1" dirty="0" smtClean="0"/>
              <a:t>syrovátková polévka s vařenou ouklejí, treska</a:t>
            </a:r>
            <a:r>
              <a:rPr lang="cs-CZ" sz="2000" dirty="0" smtClean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Pátek: hrachová polévka, </a:t>
            </a:r>
            <a:r>
              <a:rPr lang="cs-CZ" sz="2000" b="1" dirty="0" smtClean="0"/>
              <a:t>zelí s </a:t>
            </a:r>
            <a:r>
              <a:rPr lang="cs-CZ" sz="2000" b="1" dirty="0" err="1" smtClean="0"/>
              <a:t>herynkem</a:t>
            </a:r>
            <a:r>
              <a:rPr lang="cs-CZ" sz="2000" b="1" dirty="0" smtClean="0"/>
              <a:t>, uzený losos</a:t>
            </a:r>
            <a:r>
              <a:rPr lang="cs-CZ" sz="2000" dirty="0" smtClean="0"/>
              <a:t>, prosná kaše.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Sobota: ovesná kaše, zelná polévka s kousky marény, </a:t>
            </a:r>
            <a:r>
              <a:rPr lang="cs-CZ" sz="2000" b="1" dirty="0" smtClean="0"/>
              <a:t>kapří sulc</a:t>
            </a:r>
            <a:r>
              <a:rPr lang="cs-CZ" sz="2000" dirty="0" smtClean="0"/>
              <a:t>, rýže v hrachové jíše.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100" dirty="0" smtClean="0"/>
              <a:t>Termín</a:t>
            </a:r>
            <a:r>
              <a:rPr lang="cs-CZ" sz="1100" dirty="0" smtClean="0"/>
              <a:t>: 3</a:t>
            </a:r>
            <a:r>
              <a:rPr lang="cs-CZ" sz="1100" dirty="0"/>
              <a:t>. března (5. neděle po Třech králích ) až 9. března 1538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100" dirty="0" smtClean="0"/>
              <a:t>Postní dny: pátek, polovina střed a sobot,  třetina pondělků, úterků a čtvrtků. Jedna neděle v měsíci jen oběd.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074" y="57777"/>
            <a:ext cx="1139345" cy="11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45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8664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Ryby v týdenním klášterním menu – </a:t>
            </a:r>
            <a:r>
              <a:rPr lang="cs-CZ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raný </a:t>
            </a:r>
            <a:r>
              <a:rPr lang="cs-CZ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novověk</a:t>
            </a:r>
            <a:endParaRPr lang="cs-CZ" sz="32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03556"/>
            <a:ext cx="10515600" cy="504502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err="1"/>
              <a:t>Stift</a:t>
            </a:r>
            <a:r>
              <a:rPr lang="cs-CZ" sz="2000" b="1" dirty="0"/>
              <a:t> </a:t>
            </a:r>
            <a:r>
              <a:rPr lang="cs-CZ" sz="2000" b="1" dirty="0" err="1"/>
              <a:t>Mondsee</a:t>
            </a:r>
            <a:r>
              <a:rPr lang="cs-CZ" sz="2000" b="1" dirty="0"/>
              <a:t>, benediktinský klášter, </a:t>
            </a:r>
            <a:r>
              <a:rPr lang="cs-CZ" sz="2000" b="1" dirty="0" smtClean="0"/>
              <a:t>Solnohradsko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smtClean="0"/>
              <a:t>Menu opata a členů konventu, podzim 1632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Odlišná skladba i bohatost jídelníčku dle hierarchie: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 smtClean="0"/>
              <a:t>během tří měsíců v dochovaných menu evidováno 260 druhů pokrmů, z </a:t>
            </a:r>
            <a:r>
              <a:rPr lang="cs-CZ" sz="2000" dirty="0"/>
              <a:t>t</a:t>
            </a:r>
            <a:r>
              <a:rPr lang="cs-CZ" sz="2000" dirty="0" smtClean="0"/>
              <a:t>oho cca 100 výhradně pro opatský stůl;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b="1" dirty="0" smtClean="0"/>
              <a:t>opat</a:t>
            </a:r>
            <a:r>
              <a:rPr lang="cs-CZ" sz="2000" dirty="0" smtClean="0"/>
              <a:t> jídlo vždy 2x denně (oběd, večeře); v průměru celkem 17 jídel, časté zařazení masitých pokrmů;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b="1" dirty="0" smtClean="0"/>
              <a:t>konvent</a:t>
            </a:r>
            <a:r>
              <a:rPr lang="cs-CZ" sz="2000" dirty="0" smtClean="0"/>
              <a:t> </a:t>
            </a:r>
            <a:r>
              <a:rPr lang="cs-CZ" sz="2000" dirty="0"/>
              <a:t>obvykle jen 1 jídlo (s výjimkou svátků, vč. </a:t>
            </a:r>
            <a:r>
              <a:rPr lang="cs-CZ" sz="2000" dirty="0" err="1"/>
              <a:t>sv</a:t>
            </a:r>
            <a:r>
              <a:rPr lang="cs-CZ" sz="2000" dirty="0"/>
              <a:t> </a:t>
            </a:r>
            <a:r>
              <a:rPr lang="cs-CZ" sz="2000" dirty="0" smtClean="0"/>
              <a:t>Martina); v průměru 8 jídel; masitých jídel menšina (ale více než </a:t>
            </a:r>
            <a:r>
              <a:rPr lang="cs-CZ" sz="2000" smtClean="0"/>
              <a:t>1538).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smtClean="0"/>
              <a:t>Postní menu</a:t>
            </a:r>
            <a:r>
              <a:rPr lang="cs-CZ" sz="2000" dirty="0" smtClean="0"/>
              <a:t>: 	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 smtClean="0"/>
              <a:t>konvent - vyšší podíl moučných a luštěninových jídel; </a:t>
            </a:r>
            <a:r>
              <a:rPr lang="cs-CZ" sz="2000" b="1" dirty="0" smtClean="0"/>
              <a:t>ryby jen doplňkem</a:t>
            </a:r>
            <a:r>
              <a:rPr lang="cs-CZ" sz="2000" dirty="0" smtClean="0"/>
              <a:t>, oživením jídelníčku;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/>
              <a:t>o</a:t>
            </a:r>
            <a:r>
              <a:rPr lang="cs-CZ" sz="2000" dirty="0" smtClean="0"/>
              <a:t>pat - jindy hovězí polévka nahrazena hrachovou; </a:t>
            </a:r>
            <a:r>
              <a:rPr lang="cs-CZ" sz="2000" b="1" dirty="0"/>
              <a:t>převaha ryb: pečené, zadělávané, vařené </a:t>
            </a:r>
            <a:r>
              <a:rPr lang="cs-CZ" sz="2000" b="1" dirty="0" smtClean="0"/>
              <a:t>ryby</a:t>
            </a:r>
            <a:r>
              <a:rPr lang="cs-CZ" sz="2000" dirty="0" smtClean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100" dirty="0" smtClean="0"/>
              <a:t>Termín: září až listopad 1632</a:t>
            </a:r>
            <a:endParaRPr lang="cs-CZ" sz="11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100" dirty="0" smtClean="0"/>
              <a:t>Postní dny během týdne: pátek, sobota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074" y="57777"/>
            <a:ext cx="1139345" cy="11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51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432628"/>
            <a:ext cx="10515600" cy="980604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Postní rybí kuchyně ve světle </a:t>
            </a:r>
            <a:r>
              <a:rPr lang="cs-CZ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receptářů: měšťané, nižší šlechta – pozdní středověk</a:t>
            </a:r>
            <a:endParaRPr lang="cs-CZ" sz="32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03556"/>
            <a:ext cx="10515600" cy="504502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Spis o </a:t>
            </a:r>
            <a:r>
              <a:rPr lang="cs-CZ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krmiech</a:t>
            </a:r>
            <a:r>
              <a:rPr lang="cs-CZ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kterak mají </a:t>
            </a:r>
            <a:r>
              <a:rPr lang="cs-CZ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dielany</a:t>
            </a:r>
            <a:r>
              <a:rPr lang="cs-CZ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bíti</a:t>
            </a:r>
            <a:r>
              <a:rPr lang="cs-CZ" sz="2000" dirty="0"/>
              <a:t>,  </a:t>
            </a:r>
            <a:r>
              <a:rPr lang="cs-CZ" sz="2000" dirty="0" smtClean="0"/>
              <a:t>2. polovina </a:t>
            </a:r>
            <a:r>
              <a:rPr lang="cs-CZ" sz="2000" dirty="0"/>
              <a:t>15. století</a:t>
            </a:r>
            <a:r>
              <a:rPr lang="cs-CZ" sz="2000" dirty="0" smtClean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 smtClean="0"/>
              <a:t>neznámý autor; asi Čechy;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 smtClean="0"/>
              <a:t>rukopis určený pro </a:t>
            </a:r>
            <a:r>
              <a:rPr lang="cs-CZ" sz="2000" b="1" dirty="0" smtClean="0"/>
              <a:t>nižší šlechtické </a:t>
            </a:r>
            <a:r>
              <a:rPr lang="cs-CZ" sz="2000" dirty="0"/>
              <a:t>nebo</a:t>
            </a:r>
            <a:r>
              <a:rPr lang="cs-CZ" sz="2000" b="1" dirty="0"/>
              <a:t> </a:t>
            </a:r>
            <a:r>
              <a:rPr lang="cs-CZ" sz="2000" b="1" dirty="0" smtClean="0"/>
              <a:t>měšťanské</a:t>
            </a:r>
            <a:r>
              <a:rPr lang="cs-CZ" sz="2000" dirty="0" smtClean="0"/>
              <a:t> prostředí;</a:t>
            </a:r>
          </a:p>
          <a:p>
            <a:r>
              <a:rPr lang="cs-CZ" sz="2000" dirty="0" smtClean="0"/>
              <a:t>oddíl </a:t>
            </a:r>
            <a:r>
              <a:rPr lang="cs-CZ" sz="2000" i="1" dirty="0"/>
              <a:t>O rybách a o postních </a:t>
            </a:r>
            <a:r>
              <a:rPr lang="cs-CZ" sz="2000" i="1" dirty="0" err="1"/>
              <a:t>krmiech</a:t>
            </a:r>
            <a:r>
              <a:rPr lang="cs-CZ" sz="2000" i="1" dirty="0"/>
              <a:t> tuto se </a:t>
            </a:r>
            <a:r>
              <a:rPr lang="cs-CZ" sz="2000" i="1" dirty="0" smtClean="0"/>
              <a:t>píše</a:t>
            </a:r>
            <a:r>
              <a:rPr lang="cs-CZ" sz="2000" dirty="0" smtClean="0"/>
              <a:t>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000" b="1" dirty="0" smtClean="0"/>
              <a:t>19 </a:t>
            </a:r>
            <a:r>
              <a:rPr lang="cs-CZ" sz="2000" b="1" dirty="0"/>
              <a:t>předpisů</a:t>
            </a:r>
            <a:r>
              <a:rPr lang="cs-CZ" sz="2000" dirty="0"/>
              <a:t> převážně z ryb, raků a také z bobřího masa (ocasu</a:t>
            </a:r>
            <a:r>
              <a:rPr lang="cs-CZ" sz="2000" dirty="0" smtClean="0"/>
              <a:t>);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000" dirty="0"/>
              <a:t>p</a:t>
            </a:r>
            <a:r>
              <a:rPr lang="cs-CZ" sz="2000" dirty="0" smtClean="0"/>
              <a:t>řevažovala </a:t>
            </a:r>
            <a:r>
              <a:rPr lang="cs-CZ" sz="2000" dirty="0" smtClean="0"/>
              <a:t>jídla ze </a:t>
            </a:r>
            <a:r>
              <a:rPr lang="cs-CZ" sz="2000" b="1" dirty="0"/>
              <a:t>štiky</a:t>
            </a:r>
            <a:r>
              <a:rPr lang="cs-CZ" sz="2000" dirty="0"/>
              <a:t> (8) </a:t>
            </a:r>
            <a:r>
              <a:rPr lang="cs-CZ" sz="2000" dirty="0" smtClean="0"/>
              <a:t>a</a:t>
            </a:r>
            <a:r>
              <a:rPr lang="cs-CZ" sz="2000" dirty="0"/>
              <a:t> </a:t>
            </a:r>
            <a:r>
              <a:rPr lang="cs-CZ" sz="2000" b="1" dirty="0"/>
              <a:t>kapra</a:t>
            </a:r>
            <a:r>
              <a:rPr lang="cs-CZ" sz="2000" dirty="0"/>
              <a:t> (3</a:t>
            </a:r>
            <a:r>
              <a:rPr lang="cs-CZ" sz="2000" dirty="0" smtClean="0"/>
              <a:t>), </a:t>
            </a:r>
            <a:r>
              <a:rPr lang="cs-CZ" sz="2000" dirty="0" err="1" smtClean="0"/>
              <a:t>lampreda</a:t>
            </a:r>
            <a:r>
              <a:rPr lang="cs-CZ" sz="2000" dirty="0" smtClean="0"/>
              <a:t> neboli </a:t>
            </a:r>
            <a:r>
              <a:rPr lang="cs-CZ" sz="2000" b="1" dirty="0" smtClean="0"/>
              <a:t>mník</a:t>
            </a:r>
            <a:r>
              <a:rPr lang="cs-CZ" sz="2000" b="1" dirty="0"/>
              <a:t>, úhoř, treska, raci</a:t>
            </a:r>
            <a:r>
              <a:rPr lang="cs-CZ" sz="2000" dirty="0"/>
              <a:t> </a:t>
            </a:r>
            <a:r>
              <a:rPr lang="cs-CZ" sz="2000" dirty="0" smtClean="0"/>
              <a:t>(</a:t>
            </a:r>
            <a:r>
              <a:rPr lang="cs-CZ" sz="2000" dirty="0"/>
              <a:t>po 1</a:t>
            </a:r>
            <a:r>
              <a:rPr lang="cs-CZ" sz="2000" dirty="0" smtClean="0"/>
              <a:t>);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000" dirty="0" smtClean="0"/>
              <a:t>zastoupeny pokrmy z </a:t>
            </a:r>
            <a:r>
              <a:rPr lang="cs-CZ" sz="2000" b="1" dirty="0" smtClean="0"/>
              <a:t>bobra</a:t>
            </a:r>
            <a:r>
              <a:rPr lang="cs-CZ" sz="2000" dirty="0" smtClean="0"/>
              <a:t> (ocas s jíchou)</a:t>
            </a:r>
          </a:p>
          <a:p>
            <a:r>
              <a:rPr lang="cs-CZ" sz="2000" dirty="0" smtClean="0"/>
              <a:t>všeobecné oddíly: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000" dirty="0"/>
              <a:t>d</a:t>
            </a:r>
            <a:r>
              <a:rPr lang="cs-CZ" sz="2000" dirty="0" smtClean="0"/>
              <a:t>alší recepty na </a:t>
            </a:r>
            <a:r>
              <a:rPr lang="cs-CZ" sz="2000" dirty="0" err="1" smtClean="0"/>
              <a:t>lampredu</a:t>
            </a:r>
            <a:r>
              <a:rPr lang="cs-CZ" sz="2000" dirty="0" smtClean="0"/>
              <a:t>, </a:t>
            </a:r>
            <a:r>
              <a:rPr lang="cs-CZ" sz="2000" dirty="0" err="1"/>
              <a:t>najnoka</a:t>
            </a:r>
            <a:r>
              <a:rPr lang="cs-CZ" sz="2000" dirty="0"/>
              <a:t> čili rejnoka, tresku nebo </a:t>
            </a:r>
            <a:r>
              <a:rPr lang="cs-CZ" sz="2000" dirty="0" smtClean="0"/>
              <a:t>kapry. 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074" y="57777"/>
            <a:ext cx="1139345" cy="11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15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82638" y="365125"/>
            <a:ext cx="6271161" cy="4945784"/>
          </a:xfrm>
        </p:spPr>
        <p:txBody>
          <a:bodyPr>
            <a:normAutofit/>
          </a:bodyPr>
          <a:lstStyle/>
          <a:p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cs-CZ" sz="2000" b="1" dirty="0" smtClean="0">
                <a:latin typeface="+mn-lt"/>
              </a:rPr>
              <a:t>Spis o </a:t>
            </a:r>
            <a:r>
              <a:rPr lang="cs-CZ" sz="2000" b="1" dirty="0" err="1" smtClean="0">
                <a:latin typeface="+mn-lt"/>
              </a:rPr>
              <a:t>krmiech</a:t>
            </a:r>
            <a:r>
              <a:rPr lang="cs-CZ" sz="2000" b="1" dirty="0" smtClean="0">
                <a:latin typeface="+mn-lt"/>
              </a:rPr>
              <a:t> /…/ , </a:t>
            </a:r>
            <a:r>
              <a:rPr lang="cs-CZ" sz="2000" dirty="0" smtClean="0">
                <a:latin typeface="+mn-lt"/>
              </a:rPr>
              <a:t>2. pol. 15. století.</a:t>
            </a:r>
            <a:r>
              <a:rPr lang="cs-CZ" sz="2000" b="1" dirty="0" smtClean="0">
                <a:latin typeface="+mn-lt"/>
              </a:rPr>
              <a:t/>
            </a:r>
            <a:br>
              <a:rPr lang="cs-CZ" sz="2000" b="1" dirty="0" smtClean="0">
                <a:latin typeface="+mn-lt"/>
              </a:rPr>
            </a:b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cs-CZ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Jícha na bobrový ocas </a:t>
            </a:r>
            <a:r>
              <a:rPr lang="cs-CZ" sz="2000" dirty="0" smtClean="0">
                <a:latin typeface="+mn-lt"/>
              </a:rPr>
              <a:t/>
            </a:r>
            <a:br>
              <a:rPr lang="cs-CZ" sz="2000" dirty="0" smtClean="0">
                <a:latin typeface="+mn-lt"/>
              </a:rPr>
            </a:br>
            <a:r>
              <a:rPr lang="cs-CZ" sz="2000" dirty="0" smtClean="0">
                <a:latin typeface="+mn-lt"/>
              </a:rPr>
              <a:t>Uvař </a:t>
            </a:r>
            <a:r>
              <a:rPr lang="cs-CZ" sz="2000" dirty="0">
                <a:latin typeface="+mn-lt"/>
              </a:rPr>
              <a:t>prvé ocas na </a:t>
            </a:r>
            <a:r>
              <a:rPr lang="cs-CZ" sz="2000" dirty="0" err="1">
                <a:latin typeface="+mn-lt"/>
              </a:rPr>
              <a:t>miesto</a:t>
            </a:r>
            <a:r>
              <a:rPr lang="cs-CZ" sz="2000" dirty="0">
                <a:latin typeface="+mn-lt"/>
              </a:rPr>
              <a:t> a </a:t>
            </a:r>
            <a:r>
              <a:rPr lang="cs-CZ" sz="2000" dirty="0" err="1">
                <a:latin typeface="+mn-lt"/>
              </a:rPr>
              <a:t>oblup</a:t>
            </a:r>
            <a:r>
              <a:rPr lang="cs-CZ" sz="2000" dirty="0">
                <a:latin typeface="+mn-lt"/>
              </a:rPr>
              <a:t> s něho </a:t>
            </a:r>
            <a:r>
              <a:rPr lang="cs-CZ" sz="2000" dirty="0" err="1">
                <a:latin typeface="+mn-lt"/>
              </a:rPr>
              <a:t>kuoži</a:t>
            </a:r>
            <a:r>
              <a:rPr lang="cs-CZ" sz="2000" dirty="0">
                <a:latin typeface="+mn-lt"/>
              </a:rPr>
              <a:t>. </a:t>
            </a:r>
            <a:r>
              <a:rPr lang="cs-CZ" sz="2000" dirty="0" smtClean="0">
                <a:latin typeface="+mn-lt"/>
              </a:rPr>
              <a:t/>
            </a:r>
            <a:br>
              <a:rPr lang="cs-CZ" sz="2000" dirty="0" smtClean="0">
                <a:latin typeface="+mn-lt"/>
              </a:rPr>
            </a:br>
            <a:r>
              <a:rPr lang="cs-CZ" sz="2000" dirty="0" smtClean="0">
                <a:latin typeface="+mn-lt"/>
              </a:rPr>
              <a:t>Potom </a:t>
            </a:r>
            <a:r>
              <a:rPr lang="cs-CZ" sz="2000" dirty="0" err="1">
                <a:latin typeface="+mn-lt"/>
              </a:rPr>
              <a:t>zkrájej</a:t>
            </a:r>
            <a:r>
              <a:rPr lang="cs-CZ" sz="2000" dirty="0">
                <a:latin typeface="+mn-lt"/>
              </a:rPr>
              <a:t> jej na kusy, aneb nechati celého. </a:t>
            </a:r>
            <a:r>
              <a:rPr lang="cs-CZ" sz="2000" dirty="0" smtClean="0">
                <a:latin typeface="+mn-lt"/>
              </a:rPr>
              <a:t>I </a:t>
            </a:r>
            <a:r>
              <a:rPr lang="cs-CZ" sz="2000" dirty="0" err="1">
                <a:latin typeface="+mn-lt"/>
              </a:rPr>
              <a:t>nasusiž</a:t>
            </a:r>
            <a:r>
              <a:rPr lang="cs-CZ" sz="2000" dirty="0">
                <a:latin typeface="+mn-lt"/>
              </a:rPr>
              <a:t> </a:t>
            </a:r>
            <a:r>
              <a:rPr lang="cs-CZ" sz="2000" dirty="0" err="1">
                <a:latin typeface="+mn-lt"/>
              </a:rPr>
              <a:t>toponek</a:t>
            </a:r>
            <a:r>
              <a:rPr lang="cs-CZ" sz="2000" dirty="0">
                <a:latin typeface="+mn-lt"/>
              </a:rPr>
              <a:t> z </a:t>
            </a:r>
            <a:r>
              <a:rPr lang="cs-CZ" sz="2000" dirty="0" err="1">
                <a:latin typeface="+mn-lt"/>
              </a:rPr>
              <a:t>bielého</a:t>
            </a:r>
            <a:r>
              <a:rPr lang="cs-CZ" sz="2000" dirty="0">
                <a:latin typeface="+mn-lt"/>
              </a:rPr>
              <a:t> chleba, ty omoč v dobrém víně. </a:t>
            </a:r>
            <a:r>
              <a:rPr lang="cs-CZ" sz="2000" dirty="0" smtClean="0">
                <a:latin typeface="+mn-lt"/>
              </a:rPr>
              <a:t/>
            </a:r>
            <a:br>
              <a:rPr lang="cs-CZ" sz="2000" dirty="0" smtClean="0">
                <a:latin typeface="+mn-lt"/>
              </a:rPr>
            </a:br>
            <a:r>
              <a:rPr lang="cs-CZ" sz="2000" dirty="0" smtClean="0">
                <a:latin typeface="+mn-lt"/>
              </a:rPr>
              <a:t>Potom </a:t>
            </a:r>
            <a:r>
              <a:rPr lang="cs-CZ" sz="2000" dirty="0">
                <a:latin typeface="+mn-lt"/>
              </a:rPr>
              <a:t>to protiskni skrze </a:t>
            </a:r>
            <a:r>
              <a:rPr lang="cs-CZ" sz="2000" dirty="0" err="1">
                <a:latin typeface="+mn-lt"/>
              </a:rPr>
              <a:t>hartuch</a:t>
            </a:r>
            <a:r>
              <a:rPr lang="cs-CZ" sz="2000" dirty="0">
                <a:latin typeface="+mn-lt"/>
              </a:rPr>
              <a:t> a to okořeň: zázvor, skořice, hřebíčky a květ. </a:t>
            </a:r>
            <a:r>
              <a:rPr lang="cs-CZ" sz="2000" dirty="0" smtClean="0">
                <a:latin typeface="+mn-lt"/>
              </a:rPr>
              <a:t/>
            </a:r>
            <a:br>
              <a:rPr lang="cs-CZ" sz="2000" dirty="0" smtClean="0">
                <a:latin typeface="+mn-lt"/>
              </a:rPr>
            </a:br>
            <a:r>
              <a:rPr lang="cs-CZ" sz="2000" dirty="0" smtClean="0">
                <a:latin typeface="+mn-lt"/>
              </a:rPr>
              <a:t>Jestli </a:t>
            </a:r>
            <a:r>
              <a:rPr lang="cs-CZ" sz="2000" dirty="0">
                <a:latin typeface="+mn-lt"/>
              </a:rPr>
              <a:t>víno kyselé, ale </a:t>
            </a:r>
            <a:r>
              <a:rPr lang="cs-CZ" sz="2000" dirty="0" err="1">
                <a:latin typeface="+mn-lt"/>
              </a:rPr>
              <a:t>oslad</a:t>
            </a:r>
            <a:r>
              <a:rPr lang="cs-CZ" sz="2000" dirty="0">
                <a:latin typeface="+mn-lt"/>
              </a:rPr>
              <a:t> medem, </a:t>
            </a:r>
            <a:r>
              <a:rPr lang="cs-CZ" sz="2000" dirty="0" err="1">
                <a:latin typeface="+mn-lt"/>
              </a:rPr>
              <a:t>vařiž</a:t>
            </a:r>
            <a:r>
              <a:rPr lang="cs-CZ" sz="2000" dirty="0">
                <a:latin typeface="+mn-lt"/>
              </a:rPr>
              <a:t> potom v té jíše ocas a táž jícha </a:t>
            </a:r>
            <a:r>
              <a:rPr lang="cs-CZ" sz="2000" dirty="0" err="1">
                <a:latin typeface="+mn-lt"/>
              </a:rPr>
              <a:t>muož</a:t>
            </a:r>
            <a:r>
              <a:rPr lang="cs-CZ" sz="2000" dirty="0">
                <a:latin typeface="+mn-lt"/>
              </a:rPr>
              <a:t> býti na </a:t>
            </a:r>
            <a:r>
              <a:rPr lang="cs-CZ" sz="2000" dirty="0" err="1">
                <a:latin typeface="+mn-lt"/>
              </a:rPr>
              <a:t>vajce</a:t>
            </a:r>
            <a:r>
              <a:rPr lang="cs-CZ" sz="2000" dirty="0">
                <a:latin typeface="+mn-lt"/>
              </a:rPr>
              <a:t> </a:t>
            </a:r>
            <a:r>
              <a:rPr lang="cs-CZ" sz="2000" dirty="0" err="1">
                <a:latin typeface="+mn-lt"/>
              </a:rPr>
              <a:t>nadievaná</a:t>
            </a:r>
            <a:r>
              <a:rPr lang="cs-CZ" sz="2000" dirty="0">
                <a:latin typeface="+mn-lt"/>
              </a:rPr>
              <a:t>, na klobásy kaprové, a těch </a:t>
            </a:r>
            <a:r>
              <a:rPr lang="cs-CZ" sz="2000" dirty="0" err="1">
                <a:latin typeface="+mn-lt"/>
              </a:rPr>
              <a:t>hledaj</a:t>
            </a:r>
            <a:r>
              <a:rPr lang="cs-CZ" sz="2000" dirty="0">
                <a:latin typeface="+mn-lt"/>
              </a:rPr>
              <a:t> napřed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63"/>
          <a:stretch/>
        </p:blipFill>
        <p:spPr>
          <a:xfrm>
            <a:off x="280059" y="365125"/>
            <a:ext cx="4248696" cy="627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032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432628"/>
            <a:ext cx="10515600" cy="980604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Postní rybí kuchyně ve světle receptářů: </a:t>
            </a:r>
            <a:r>
              <a:rPr lang="cs-CZ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měšťané – raný novověk</a:t>
            </a:r>
            <a:endParaRPr lang="cs-CZ" sz="32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03556"/>
            <a:ext cx="10515600" cy="504502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Tzv. staročeská kniha kuchařská</a:t>
            </a:r>
            <a:r>
              <a:rPr lang="cs-CZ" sz="2000" dirty="0" smtClean="0"/>
              <a:t>, </a:t>
            </a:r>
            <a:r>
              <a:rPr lang="cs-CZ" sz="2000" dirty="0"/>
              <a:t> </a:t>
            </a:r>
            <a:r>
              <a:rPr lang="cs-CZ" sz="2000" dirty="0" smtClean="0"/>
              <a:t>s. d. / 1535.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b="1" dirty="0" smtClean="0"/>
              <a:t>Pavel Severin z </a:t>
            </a:r>
            <a:r>
              <a:rPr lang="cs-CZ" sz="2000" b="1" dirty="0" err="1" smtClean="0"/>
              <a:t>Kapí</a:t>
            </a:r>
            <a:r>
              <a:rPr lang="cs-CZ" sz="2000" b="1" dirty="0" smtClean="0"/>
              <a:t> Hory</a:t>
            </a:r>
            <a:r>
              <a:rPr lang="cs-CZ" sz="2000" dirty="0" smtClean="0"/>
              <a:t>, torzo + druhé vydání</a:t>
            </a:r>
            <a:r>
              <a:rPr lang="cs-CZ" sz="2000" dirty="0"/>
              <a:t>;</a:t>
            </a:r>
            <a:endParaRPr lang="cs-CZ" sz="20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 smtClean="0"/>
              <a:t>tisk určený pro </a:t>
            </a:r>
            <a:r>
              <a:rPr lang="cs-CZ" sz="2000" b="1" dirty="0" smtClean="0"/>
              <a:t>měšťanské</a:t>
            </a:r>
            <a:r>
              <a:rPr lang="cs-CZ" sz="2000" dirty="0" smtClean="0"/>
              <a:t> prostředí; </a:t>
            </a:r>
            <a:r>
              <a:rPr lang="cs-CZ" sz="2000" dirty="0"/>
              <a:t>řada shodných rysů s rukopisným </a:t>
            </a:r>
            <a:r>
              <a:rPr lang="cs-CZ" sz="2000" dirty="0" smtClean="0"/>
              <a:t>receptářem;</a:t>
            </a:r>
          </a:p>
          <a:p>
            <a:r>
              <a:rPr lang="cs-CZ" sz="2000" dirty="0" smtClean="0"/>
              <a:t>oddíl </a:t>
            </a:r>
            <a:r>
              <a:rPr lang="cs-CZ" sz="2000" i="1" dirty="0"/>
              <a:t>O rybách </a:t>
            </a:r>
            <a:r>
              <a:rPr lang="cs-CZ" sz="2000" dirty="0" smtClean="0"/>
              <a:t>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000" dirty="0" smtClean="0"/>
              <a:t>celkem </a:t>
            </a:r>
            <a:r>
              <a:rPr lang="cs-CZ" sz="2000" b="1" dirty="0" smtClean="0"/>
              <a:t>47 pokrmů</a:t>
            </a:r>
            <a:r>
              <a:rPr lang="cs-CZ" sz="2000" dirty="0" smtClean="0"/>
              <a:t>, </a:t>
            </a:r>
            <a:r>
              <a:rPr lang="cs-CZ" sz="2000" dirty="0"/>
              <a:t>nejvíce ze </a:t>
            </a:r>
            <a:r>
              <a:rPr lang="cs-CZ" sz="2000" b="1" dirty="0"/>
              <a:t>štiky</a:t>
            </a:r>
            <a:r>
              <a:rPr lang="cs-CZ" sz="2000" dirty="0"/>
              <a:t> (13), </a:t>
            </a:r>
            <a:r>
              <a:rPr lang="cs-CZ" sz="2000" b="1" dirty="0"/>
              <a:t>tresky</a:t>
            </a:r>
            <a:r>
              <a:rPr lang="cs-CZ" sz="2000" dirty="0"/>
              <a:t> (7), </a:t>
            </a:r>
            <a:r>
              <a:rPr lang="cs-CZ" sz="2000" b="1" dirty="0"/>
              <a:t>kapra</a:t>
            </a:r>
            <a:r>
              <a:rPr lang="cs-CZ" sz="2000" dirty="0"/>
              <a:t> (4), štiky nebo kapra (2), </a:t>
            </a:r>
            <a:r>
              <a:rPr lang="cs-CZ" sz="2000" b="1" dirty="0" err="1"/>
              <a:t>lampredy</a:t>
            </a:r>
            <a:r>
              <a:rPr lang="cs-CZ" sz="2000" dirty="0"/>
              <a:t>, </a:t>
            </a:r>
            <a:r>
              <a:rPr lang="cs-CZ" sz="2000" b="1" dirty="0"/>
              <a:t>lososa</a:t>
            </a:r>
            <a:r>
              <a:rPr lang="cs-CZ" sz="2000" dirty="0"/>
              <a:t> či </a:t>
            </a:r>
            <a:r>
              <a:rPr lang="cs-CZ" sz="2000" b="1" dirty="0"/>
              <a:t>mihule</a:t>
            </a:r>
            <a:r>
              <a:rPr lang="cs-CZ" sz="2000" dirty="0"/>
              <a:t> (po 2), </a:t>
            </a:r>
            <a:r>
              <a:rPr lang="cs-CZ" sz="2000" b="1" dirty="0" err="1"/>
              <a:t>najnoka</a:t>
            </a:r>
            <a:r>
              <a:rPr lang="cs-CZ" sz="2000" dirty="0"/>
              <a:t> </a:t>
            </a:r>
            <a:r>
              <a:rPr lang="cs-CZ" sz="2000" dirty="0" smtClean="0"/>
              <a:t>ad.;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000" dirty="0" smtClean="0"/>
              <a:t>oblíbená </a:t>
            </a:r>
            <a:r>
              <a:rPr lang="cs-CZ" sz="2000" b="1" dirty="0" smtClean="0"/>
              <a:t>kyselice z kaprů</a:t>
            </a:r>
            <a:r>
              <a:rPr lang="cs-CZ" sz="2000" dirty="0" smtClean="0"/>
              <a:t> čtyř barev nebo k zelenému čtvrtku (jícha z opečených a roztlučených ryby s kořením a octem).</a:t>
            </a:r>
          </a:p>
          <a:p>
            <a:pPr marL="457200" lvl="1" indent="0">
              <a:buNone/>
            </a:pPr>
            <a:endParaRPr lang="cs-CZ" sz="2000" dirty="0"/>
          </a:p>
          <a:p>
            <a:pPr marL="457200" lvl="1" indent="0">
              <a:buNone/>
            </a:pPr>
            <a:endParaRPr lang="cs-CZ" sz="2000" dirty="0" smtClean="0"/>
          </a:p>
          <a:p>
            <a:pPr marL="0" lvl="1" indent="0">
              <a:buNone/>
            </a:pPr>
            <a:r>
              <a:rPr lang="cs-CZ" sz="2000" u="sng" dirty="0" smtClean="0"/>
              <a:t>Ve </a:t>
            </a:r>
            <a:r>
              <a:rPr lang="cs-CZ" sz="2000" u="sng" dirty="0"/>
              <a:t>většině českých kuchařských návodů jsou </a:t>
            </a:r>
            <a:r>
              <a:rPr lang="cs-CZ" sz="2000" b="1" u="sng" dirty="0"/>
              <a:t>častější vařené a dušené pokrmy</a:t>
            </a:r>
            <a:r>
              <a:rPr lang="cs-CZ" sz="2000" u="sng" dirty="0"/>
              <a:t>. Snad lze hledat důvod v sociálním původu autorů, případně skupiny </a:t>
            </a:r>
            <a:r>
              <a:rPr lang="cs-CZ" sz="2000" u="sng" dirty="0" smtClean="0"/>
              <a:t>uživatelů</a:t>
            </a:r>
            <a:r>
              <a:rPr lang="cs-CZ" sz="2000" dirty="0"/>
              <a:t> </a:t>
            </a:r>
            <a:r>
              <a:rPr lang="cs-CZ" sz="2000" dirty="0" smtClean="0"/>
              <a:t>(měšťané, nižší šlechta).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cs-CZ" sz="20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074" y="57777"/>
            <a:ext cx="1139345" cy="11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66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8664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Postní rybí kuchyně ve světle receptářů: </a:t>
            </a:r>
            <a:r>
              <a:rPr lang="cs-CZ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urozené vrstvy, preláti – </a:t>
            </a:r>
            <a:r>
              <a:rPr lang="cs-CZ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raný novověk</a:t>
            </a:r>
            <a:endParaRPr lang="cs-CZ" sz="32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03556"/>
            <a:ext cx="10515600" cy="504502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</a:t>
            </a:r>
            <a:r>
              <a:rPr lang="cs-CZ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</a:t>
            </a:r>
            <a:r>
              <a:rPr lang="cs-CZ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Kochbuch</a:t>
            </a:r>
            <a:r>
              <a:rPr lang="cs-CZ" sz="2000" i="1" dirty="0"/>
              <a:t> /…/, </a:t>
            </a:r>
            <a:r>
              <a:rPr lang="cs-CZ" sz="2000" i="1" dirty="0" err="1"/>
              <a:t>das</a:t>
            </a:r>
            <a:r>
              <a:rPr lang="cs-CZ" sz="2000" i="1" dirty="0"/>
              <a:t> </a:t>
            </a:r>
            <a:r>
              <a:rPr lang="cs-CZ" sz="2000" i="1" dirty="0" err="1"/>
              <a:t>ist</a:t>
            </a:r>
            <a:r>
              <a:rPr lang="cs-CZ" sz="2000" i="1" dirty="0"/>
              <a:t> </a:t>
            </a:r>
            <a:r>
              <a:rPr lang="cs-CZ" sz="2000" i="1" dirty="0" err="1"/>
              <a:t>ein</a:t>
            </a:r>
            <a:r>
              <a:rPr lang="cs-CZ" sz="2000" i="1" dirty="0"/>
              <a:t>  </a:t>
            </a:r>
            <a:r>
              <a:rPr lang="cs-CZ" sz="2000" i="1" dirty="0" err="1"/>
              <a:t>gründtliche</a:t>
            </a:r>
            <a:r>
              <a:rPr lang="cs-CZ" sz="2000" i="1" dirty="0"/>
              <a:t> </a:t>
            </a:r>
            <a:r>
              <a:rPr lang="cs-CZ" sz="2000" i="1" dirty="0" err="1"/>
              <a:t>beschreibung</a:t>
            </a:r>
            <a:r>
              <a:rPr lang="cs-CZ" sz="2000" i="1" dirty="0"/>
              <a:t>, </a:t>
            </a:r>
            <a:r>
              <a:rPr lang="cs-CZ" sz="2000" i="1" dirty="0" err="1"/>
              <a:t>wie</a:t>
            </a:r>
            <a:r>
              <a:rPr lang="cs-CZ" sz="2000" i="1" dirty="0"/>
              <a:t> man /.../ </a:t>
            </a:r>
            <a:r>
              <a:rPr lang="cs-CZ" sz="2000" i="1" dirty="0" err="1"/>
              <a:t>allerley</a:t>
            </a:r>
            <a:r>
              <a:rPr lang="cs-CZ" sz="2000" i="1" dirty="0"/>
              <a:t> </a:t>
            </a:r>
            <a:r>
              <a:rPr lang="cs-CZ" sz="2000" i="1" dirty="0" err="1"/>
              <a:t>Speiß</a:t>
            </a:r>
            <a:r>
              <a:rPr lang="cs-CZ" sz="2000" i="1" dirty="0"/>
              <a:t>, </a:t>
            </a:r>
            <a:r>
              <a:rPr lang="cs-CZ" sz="2000" i="1" dirty="0" err="1"/>
              <a:t>als</a:t>
            </a:r>
            <a:r>
              <a:rPr lang="cs-CZ" sz="2000" i="1" dirty="0"/>
              <a:t> </a:t>
            </a:r>
            <a:r>
              <a:rPr lang="cs-CZ" sz="2000" i="1" dirty="0" err="1"/>
              <a:t>gesotten</a:t>
            </a:r>
            <a:r>
              <a:rPr lang="cs-CZ" sz="2000" i="1" dirty="0"/>
              <a:t>, </a:t>
            </a:r>
            <a:r>
              <a:rPr lang="cs-CZ" sz="2000" i="1" dirty="0" err="1"/>
              <a:t>gebraten</a:t>
            </a:r>
            <a:r>
              <a:rPr lang="cs-CZ" sz="2000" i="1" dirty="0"/>
              <a:t>,  </a:t>
            </a:r>
            <a:r>
              <a:rPr lang="cs-CZ" sz="2000" i="1" dirty="0" err="1"/>
              <a:t>gebacken</a:t>
            </a:r>
            <a:r>
              <a:rPr lang="cs-CZ" sz="2000" i="1" dirty="0"/>
              <a:t> /…/ ... </a:t>
            </a:r>
            <a:r>
              <a:rPr lang="cs-CZ" sz="2000" i="1" dirty="0" err="1"/>
              <a:t>kochen</a:t>
            </a:r>
            <a:r>
              <a:rPr lang="cs-CZ" sz="2000" i="1" dirty="0"/>
              <a:t> </a:t>
            </a:r>
            <a:r>
              <a:rPr lang="cs-CZ" sz="2000" i="1" dirty="0" err="1"/>
              <a:t>und</a:t>
            </a:r>
            <a:r>
              <a:rPr lang="cs-CZ" sz="2000" i="1" dirty="0"/>
              <a:t> </a:t>
            </a:r>
            <a:r>
              <a:rPr lang="cs-CZ" sz="2000" i="1" dirty="0" err="1"/>
              <a:t>zubereiten</a:t>
            </a:r>
            <a:r>
              <a:rPr lang="cs-CZ" sz="2000" i="1" dirty="0"/>
              <a:t> solle </a:t>
            </a:r>
            <a:r>
              <a:rPr lang="cs-CZ" sz="2000" i="1" dirty="0" smtClean="0"/>
              <a:t>/…/,</a:t>
            </a:r>
            <a:r>
              <a:rPr lang="cs-CZ" sz="2000" dirty="0" smtClean="0"/>
              <a:t> </a:t>
            </a:r>
            <a:r>
              <a:rPr lang="cs-CZ" sz="2000" dirty="0" err="1" smtClean="0"/>
              <a:t>Franckfurt</a:t>
            </a:r>
            <a:r>
              <a:rPr lang="cs-CZ" sz="2000" dirty="0" smtClean="0"/>
              <a:t> </a:t>
            </a:r>
            <a:r>
              <a:rPr lang="cs-CZ" sz="2000" dirty="0" err="1"/>
              <a:t>am</a:t>
            </a:r>
            <a:r>
              <a:rPr lang="cs-CZ" sz="2000" dirty="0"/>
              <a:t> </a:t>
            </a:r>
            <a:r>
              <a:rPr lang="cs-CZ" sz="2000" dirty="0" err="1" smtClean="0"/>
              <a:t>Mayn</a:t>
            </a:r>
            <a:r>
              <a:rPr lang="cs-CZ" sz="2000" dirty="0" smtClean="0"/>
              <a:t>, </a:t>
            </a:r>
            <a:r>
              <a:rPr lang="cs-CZ" sz="2000" b="1" dirty="0" smtClean="0"/>
              <a:t>1581</a:t>
            </a:r>
            <a:r>
              <a:rPr lang="cs-CZ" sz="2000" dirty="0" smtClean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b="1" dirty="0" smtClean="0"/>
              <a:t>Marx </a:t>
            </a:r>
            <a:r>
              <a:rPr lang="cs-CZ" sz="2000" b="1" dirty="0" err="1" smtClean="0"/>
              <a:t>Rumpolt</a:t>
            </a:r>
            <a:r>
              <a:rPr lang="cs-CZ" sz="2000" dirty="0" smtClean="0"/>
              <a:t>, sestavena pro </a:t>
            </a:r>
            <a:r>
              <a:rPr lang="cs-CZ" sz="2000" b="1" dirty="0" smtClean="0"/>
              <a:t>mohučského kurfiřta – arcibiskupa</a:t>
            </a:r>
            <a:r>
              <a:rPr lang="cs-CZ" sz="2000" dirty="0" smtClean="0"/>
              <a:t>;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 smtClean="0"/>
              <a:t>tisk v mnoha </a:t>
            </a:r>
            <a:r>
              <a:rPr lang="cs-CZ" sz="2000" b="1" dirty="0" smtClean="0"/>
              <a:t>šlechtických knihovnách</a:t>
            </a:r>
            <a:r>
              <a:rPr lang="cs-CZ" sz="2000" dirty="0" smtClean="0"/>
              <a:t> </a:t>
            </a:r>
            <a:r>
              <a:rPr lang="cs-CZ" sz="2000" dirty="0"/>
              <a:t>po celé </a:t>
            </a:r>
            <a:r>
              <a:rPr lang="cs-CZ" sz="2000" dirty="0" smtClean="0"/>
              <a:t>Evropě, včetně českých zemí;</a:t>
            </a:r>
          </a:p>
          <a:p>
            <a:r>
              <a:rPr lang="cs-CZ" sz="2000" dirty="0"/>
              <a:t>a</a:t>
            </a:r>
            <a:r>
              <a:rPr lang="cs-CZ" sz="2000" dirty="0" smtClean="0"/>
              <a:t>si 2 tisíce receptů, z toho </a:t>
            </a:r>
            <a:r>
              <a:rPr lang="cs-CZ" sz="2000" b="1" dirty="0" smtClean="0"/>
              <a:t>418 na </a:t>
            </a:r>
            <a:r>
              <a:rPr lang="cs-CZ" sz="2000" b="1" dirty="0"/>
              <a:t>přípravu </a:t>
            </a:r>
            <a:r>
              <a:rPr lang="cs-CZ" sz="2000" b="1" dirty="0" smtClean="0"/>
              <a:t>pokrmů z ryb</a:t>
            </a:r>
            <a:r>
              <a:rPr lang="cs-CZ" sz="2000" dirty="0" smtClean="0"/>
              <a:t> (45 druhů, z nich 35 </a:t>
            </a:r>
            <a:r>
              <a:rPr lang="cs-CZ" sz="2000" dirty="0"/>
              <a:t>sladkovodních</a:t>
            </a:r>
            <a:r>
              <a:rPr lang="cs-CZ" sz="2000" dirty="0" smtClean="0"/>
              <a:t>), </a:t>
            </a:r>
            <a:r>
              <a:rPr lang="cs-CZ" sz="2000" b="1" dirty="0" smtClean="0"/>
              <a:t>mušlí</a:t>
            </a:r>
            <a:r>
              <a:rPr lang="cs-CZ" sz="2000" b="1" dirty="0"/>
              <a:t>, raků a </a:t>
            </a:r>
            <a:r>
              <a:rPr lang="cs-CZ" sz="2000" b="1" dirty="0" smtClean="0"/>
              <a:t>krabů</a:t>
            </a:r>
            <a:r>
              <a:rPr lang="cs-CZ" sz="2000" dirty="0" smtClean="0"/>
              <a:t>;</a:t>
            </a:r>
          </a:p>
          <a:p>
            <a:r>
              <a:rPr lang="cs-CZ" sz="2000" dirty="0" smtClean="0"/>
              <a:t>nejfrekventovanější jídla </a:t>
            </a:r>
            <a:r>
              <a:rPr lang="cs-CZ" sz="2000" dirty="0"/>
              <a:t>ze </a:t>
            </a:r>
            <a:r>
              <a:rPr lang="cs-CZ" sz="2000" b="1" dirty="0"/>
              <a:t>štiky</a:t>
            </a:r>
            <a:r>
              <a:rPr lang="cs-CZ" sz="2000" dirty="0"/>
              <a:t> (40), </a:t>
            </a:r>
            <a:r>
              <a:rPr lang="cs-CZ" sz="2000" b="1" dirty="0"/>
              <a:t>kapra</a:t>
            </a:r>
            <a:r>
              <a:rPr lang="cs-CZ" sz="2000" dirty="0"/>
              <a:t> (25), </a:t>
            </a:r>
            <a:r>
              <a:rPr lang="cs-CZ" sz="2000" b="1" dirty="0"/>
              <a:t>raků</a:t>
            </a:r>
            <a:r>
              <a:rPr lang="cs-CZ" sz="2000" dirty="0"/>
              <a:t> (23), </a:t>
            </a:r>
            <a:r>
              <a:rPr lang="cs-CZ" sz="2000" b="1" dirty="0"/>
              <a:t>vyzy</a:t>
            </a:r>
            <a:r>
              <a:rPr lang="cs-CZ" sz="2000" dirty="0"/>
              <a:t> (22), </a:t>
            </a:r>
            <a:r>
              <a:rPr lang="cs-CZ" sz="2000" b="1" dirty="0"/>
              <a:t>pstruha</a:t>
            </a:r>
            <a:r>
              <a:rPr lang="cs-CZ" sz="2000" dirty="0"/>
              <a:t> (18), </a:t>
            </a:r>
            <a:r>
              <a:rPr lang="cs-CZ" sz="2000" b="1" dirty="0"/>
              <a:t>lososa</a:t>
            </a:r>
            <a:r>
              <a:rPr lang="cs-CZ" sz="2000" dirty="0"/>
              <a:t> (17), </a:t>
            </a:r>
            <a:r>
              <a:rPr lang="cs-CZ" sz="2000" b="1" dirty="0"/>
              <a:t>mníka</a:t>
            </a:r>
            <a:r>
              <a:rPr lang="cs-CZ" sz="2000" dirty="0"/>
              <a:t> a také z </a:t>
            </a:r>
            <a:r>
              <a:rPr lang="cs-CZ" sz="2000" b="1" dirty="0"/>
              <a:t>ústřic</a:t>
            </a:r>
            <a:r>
              <a:rPr lang="cs-CZ" sz="2000" dirty="0"/>
              <a:t> (po 16</a:t>
            </a:r>
            <a:r>
              <a:rPr lang="cs-CZ" sz="2000" dirty="0" smtClean="0"/>
              <a:t>); </a:t>
            </a:r>
            <a:r>
              <a:rPr lang="cs-CZ" sz="2000" b="1" dirty="0" smtClean="0"/>
              <a:t>šneků</a:t>
            </a:r>
            <a:r>
              <a:rPr lang="cs-CZ" sz="2000" dirty="0" smtClean="0"/>
              <a:t> </a:t>
            </a:r>
            <a:r>
              <a:rPr lang="cs-CZ" sz="2000" dirty="0"/>
              <a:t>(9), </a:t>
            </a:r>
            <a:r>
              <a:rPr lang="cs-CZ" sz="2000" b="1" dirty="0"/>
              <a:t>želv</a:t>
            </a:r>
            <a:r>
              <a:rPr lang="cs-CZ" sz="2000" dirty="0"/>
              <a:t> (9) a</a:t>
            </a:r>
            <a:r>
              <a:rPr lang="cs-CZ" sz="2000" b="1" dirty="0"/>
              <a:t> žab</a:t>
            </a:r>
            <a:r>
              <a:rPr lang="cs-CZ" sz="2000" dirty="0"/>
              <a:t> (5</a:t>
            </a:r>
            <a:r>
              <a:rPr lang="cs-CZ" sz="2000" dirty="0" smtClean="0"/>
              <a:t>).</a:t>
            </a:r>
          </a:p>
          <a:p>
            <a:endParaRPr lang="cs-CZ" sz="2000" b="1" dirty="0"/>
          </a:p>
          <a:p>
            <a:pPr marL="0" indent="0">
              <a:buNone/>
            </a:pPr>
            <a:r>
              <a:rPr lang="cs-CZ" sz="2000" u="sng" dirty="0" smtClean="0"/>
              <a:t>Velmi honosné recepty, z pečených, </a:t>
            </a:r>
            <a:r>
              <a:rPr lang="cs-CZ" sz="2000" u="sng" dirty="0" err="1" smtClean="0"/>
              <a:t>smaženýcnh</a:t>
            </a:r>
            <a:r>
              <a:rPr lang="cs-CZ" sz="2000" u="sng" dirty="0" smtClean="0"/>
              <a:t> ryb, rybí speciality s cizokrajným kořením.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074" y="57777"/>
            <a:ext cx="1139345" cy="11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76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0046" y="365125"/>
            <a:ext cx="6189518" cy="1325563"/>
          </a:xfrm>
        </p:spPr>
        <p:txBody>
          <a:bodyPr>
            <a:normAutofit/>
          </a:bodyPr>
          <a:lstStyle/>
          <a:p>
            <a:r>
              <a:rPr lang="cs-CZ" sz="2000" b="1" dirty="0" smtClean="0"/>
              <a:t>Marx </a:t>
            </a:r>
            <a:r>
              <a:rPr lang="cs-CZ" sz="2000" b="1" dirty="0" err="1" smtClean="0"/>
              <a:t>Rumpolt</a:t>
            </a:r>
            <a:r>
              <a:rPr lang="cs-CZ" sz="2000" b="1" dirty="0" smtClean="0"/>
              <a:t>, </a:t>
            </a:r>
            <a:r>
              <a:rPr lang="cs-CZ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</a:t>
            </a:r>
            <a:r>
              <a:rPr lang="cs-CZ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</a:t>
            </a:r>
            <a:r>
              <a:rPr lang="cs-CZ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Kochbuch</a:t>
            </a:r>
            <a:r>
              <a:rPr lang="cs-CZ" sz="2000" b="1" i="1" dirty="0" smtClean="0"/>
              <a:t> /…/</a:t>
            </a:r>
            <a:r>
              <a:rPr lang="cs-CZ" sz="2000" b="1" dirty="0" smtClean="0"/>
              <a:t>, 1587</a:t>
            </a:r>
            <a:endParaRPr lang="cs-CZ" sz="2000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4" t="47832" r="26842" b="27454"/>
          <a:stretch/>
        </p:blipFill>
        <p:spPr>
          <a:xfrm>
            <a:off x="710046" y="2268095"/>
            <a:ext cx="6317672" cy="4477088"/>
          </a:xfrm>
          <a:prstGeom prst="rect">
            <a:avLst/>
          </a:prstGeom>
        </p:spPr>
      </p:pic>
      <p:pic>
        <p:nvPicPr>
          <p:cNvPr id="6" name="Obrázek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0" t="3502" r="7336" b="19174"/>
          <a:stretch/>
        </p:blipFill>
        <p:spPr bwMode="auto">
          <a:xfrm>
            <a:off x="7429352" y="130628"/>
            <a:ext cx="4160965" cy="66145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79082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8664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Postní menu dle </a:t>
            </a:r>
            <a:r>
              <a:rPr lang="cs-CZ" sz="3200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Rumpolta</a:t>
            </a:r>
            <a:r>
              <a:rPr lang="cs-CZ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– </a:t>
            </a:r>
            <a:r>
              <a:rPr lang="cs-CZ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arcivévodové</a:t>
            </a:r>
            <a:endParaRPr lang="cs-CZ" sz="32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03556"/>
            <a:ext cx="10515600" cy="504502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</a:t>
            </a:r>
            <a:r>
              <a:rPr lang="cs-CZ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</a:t>
            </a:r>
            <a:r>
              <a:rPr lang="cs-CZ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Kochbuch</a:t>
            </a:r>
            <a:r>
              <a:rPr lang="cs-CZ" sz="2000" i="1" dirty="0"/>
              <a:t> /…/, </a:t>
            </a:r>
            <a:r>
              <a:rPr lang="cs-CZ" sz="2000" i="1" dirty="0" err="1"/>
              <a:t>das</a:t>
            </a:r>
            <a:r>
              <a:rPr lang="cs-CZ" sz="2000" i="1" dirty="0"/>
              <a:t> </a:t>
            </a:r>
            <a:r>
              <a:rPr lang="cs-CZ" sz="2000" i="1" dirty="0" err="1"/>
              <a:t>ist</a:t>
            </a:r>
            <a:r>
              <a:rPr lang="cs-CZ" sz="2000" i="1" dirty="0"/>
              <a:t> </a:t>
            </a:r>
            <a:r>
              <a:rPr lang="cs-CZ" sz="2000" i="1" dirty="0" err="1"/>
              <a:t>ein</a:t>
            </a:r>
            <a:r>
              <a:rPr lang="cs-CZ" sz="2000" i="1" dirty="0"/>
              <a:t>  </a:t>
            </a:r>
            <a:r>
              <a:rPr lang="cs-CZ" sz="2000" i="1" dirty="0" err="1"/>
              <a:t>gründtliche</a:t>
            </a:r>
            <a:r>
              <a:rPr lang="cs-CZ" sz="2000" i="1" dirty="0"/>
              <a:t> </a:t>
            </a:r>
            <a:r>
              <a:rPr lang="cs-CZ" sz="2000" i="1" dirty="0" err="1"/>
              <a:t>beschreibung</a:t>
            </a:r>
            <a:r>
              <a:rPr lang="cs-CZ" sz="2000" i="1" dirty="0"/>
              <a:t>, </a:t>
            </a:r>
            <a:r>
              <a:rPr lang="cs-CZ" sz="2000" i="1" dirty="0" err="1"/>
              <a:t>wie</a:t>
            </a:r>
            <a:r>
              <a:rPr lang="cs-CZ" sz="2000" i="1" dirty="0"/>
              <a:t> man /.../ </a:t>
            </a:r>
            <a:r>
              <a:rPr lang="cs-CZ" sz="2000" i="1" dirty="0" err="1"/>
              <a:t>allerley</a:t>
            </a:r>
            <a:r>
              <a:rPr lang="cs-CZ" sz="2000" i="1" dirty="0"/>
              <a:t> </a:t>
            </a:r>
            <a:r>
              <a:rPr lang="cs-CZ" sz="2000" i="1" dirty="0" err="1"/>
              <a:t>Speiß</a:t>
            </a:r>
            <a:r>
              <a:rPr lang="cs-CZ" sz="2000" i="1" dirty="0"/>
              <a:t>, </a:t>
            </a:r>
            <a:r>
              <a:rPr lang="cs-CZ" sz="2000" i="1" dirty="0" err="1"/>
              <a:t>als</a:t>
            </a:r>
            <a:r>
              <a:rPr lang="cs-CZ" sz="2000" i="1" dirty="0"/>
              <a:t> </a:t>
            </a:r>
            <a:r>
              <a:rPr lang="cs-CZ" sz="2000" i="1" dirty="0" err="1"/>
              <a:t>gesotten</a:t>
            </a:r>
            <a:r>
              <a:rPr lang="cs-CZ" sz="2000" i="1" dirty="0"/>
              <a:t>, </a:t>
            </a:r>
            <a:r>
              <a:rPr lang="cs-CZ" sz="2000" i="1" dirty="0" err="1"/>
              <a:t>gebraten</a:t>
            </a:r>
            <a:r>
              <a:rPr lang="cs-CZ" sz="2000" i="1" dirty="0"/>
              <a:t>,  </a:t>
            </a:r>
            <a:r>
              <a:rPr lang="cs-CZ" sz="2000" i="1" dirty="0" err="1"/>
              <a:t>gebacken</a:t>
            </a:r>
            <a:r>
              <a:rPr lang="cs-CZ" sz="2000" i="1" dirty="0"/>
              <a:t> /…/ ... </a:t>
            </a:r>
            <a:r>
              <a:rPr lang="cs-CZ" sz="2000" i="1" dirty="0" err="1"/>
              <a:t>kochen</a:t>
            </a:r>
            <a:r>
              <a:rPr lang="cs-CZ" sz="2000" i="1" dirty="0"/>
              <a:t> </a:t>
            </a:r>
            <a:r>
              <a:rPr lang="cs-CZ" sz="2000" i="1" dirty="0" err="1"/>
              <a:t>und</a:t>
            </a:r>
            <a:r>
              <a:rPr lang="cs-CZ" sz="2000" i="1" dirty="0"/>
              <a:t> </a:t>
            </a:r>
            <a:r>
              <a:rPr lang="cs-CZ" sz="2000" i="1" dirty="0" err="1"/>
              <a:t>zubereiten</a:t>
            </a:r>
            <a:r>
              <a:rPr lang="cs-CZ" sz="2000" i="1" dirty="0"/>
              <a:t> solle </a:t>
            </a:r>
            <a:r>
              <a:rPr lang="cs-CZ" sz="2000" i="1" dirty="0" smtClean="0"/>
              <a:t>/…/,</a:t>
            </a:r>
            <a:r>
              <a:rPr lang="cs-CZ" sz="2000" dirty="0" smtClean="0"/>
              <a:t> </a:t>
            </a:r>
            <a:r>
              <a:rPr lang="cs-CZ" sz="2000" dirty="0" err="1" smtClean="0"/>
              <a:t>Franckfurt</a:t>
            </a:r>
            <a:r>
              <a:rPr lang="cs-CZ" sz="2000" dirty="0" smtClean="0"/>
              <a:t> </a:t>
            </a:r>
            <a:r>
              <a:rPr lang="cs-CZ" sz="2000" dirty="0" err="1"/>
              <a:t>am</a:t>
            </a:r>
            <a:r>
              <a:rPr lang="cs-CZ" sz="2000" dirty="0"/>
              <a:t> </a:t>
            </a:r>
            <a:r>
              <a:rPr lang="cs-CZ" sz="2000" dirty="0" err="1" smtClean="0"/>
              <a:t>Mayn</a:t>
            </a:r>
            <a:r>
              <a:rPr lang="cs-CZ" sz="2000" dirty="0" smtClean="0"/>
              <a:t>, </a:t>
            </a:r>
            <a:r>
              <a:rPr lang="cs-CZ" sz="2000" b="1" dirty="0" smtClean="0"/>
              <a:t>1581</a:t>
            </a:r>
            <a:r>
              <a:rPr lang="cs-CZ" sz="2000" dirty="0" smtClean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/>
              <a:t>j</a:t>
            </a:r>
            <a:r>
              <a:rPr lang="cs-CZ" sz="2000" dirty="0" smtClean="0"/>
              <a:t>ídlo dvakrát denně;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b="1" dirty="0"/>
              <a:t>sociální výlučnost </a:t>
            </a:r>
            <a:r>
              <a:rPr lang="cs-CZ" sz="2000" b="1" dirty="0" smtClean="0"/>
              <a:t>= výjimečnější pokrmy</a:t>
            </a:r>
            <a:r>
              <a:rPr lang="cs-CZ" sz="2000" dirty="0" smtClean="0"/>
              <a:t>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b="1" dirty="0" smtClean="0"/>
              <a:t>vždy tři chody, </a:t>
            </a:r>
            <a:r>
              <a:rPr lang="cs-CZ" sz="2000" b="1" dirty="0"/>
              <a:t>z toho </a:t>
            </a:r>
            <a:r>
              <a:rPr lang="cs-CZ" sz="2000" b="1" dirty="0" smtClean="0"/>
              <a:t>dva rybí</a:t>
            </a:r>
            <a:r>
              <a:rPr lang="cs-CZ" sz="2000" dirty="0" smtClean="0"/>
              <a:t>, </a:t>
            </a:r>
            <a:r>
              <a:rPr lang="cs-CZ" sz="2000" dirty="0"/>
              <a:t>resp. </a:t>
            </a:r>
            <a:r>
              <a:rPr lang="cs-CZ" sz="2000" dirty="0" smtClean="0"/>
              <a:t>zeleninové;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 smtClean="0"/>
              <a:t>1. a 2. chod: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2000" b="1" dirty="0" smtClean="0"/>
              <a:t>vařené, dušené </a:t>
            </a:r>
            <a:r>
              <a:rPr lang="cs-CZ" sz="2000" b="1" dirty="0"/>
              <a:t>a </a:t>
            </a:r>
            <a:r>
              <a:rPr lang="cs-CZ" sz="2000" b="1" dirty="0" smtClean="0"/>
              <a:t>pečené sladkovodní i mořské ryby, raci</a:t>
            </a:r>
            <a:r>
              <a:rPr lang="cs-CZ" sz="2000" dirty="0" smtClean="0"/>
              <a:t> a další živočichové;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2000" b="1" dirty="0" smtClean="0"/>
              <a:t>paštiky</a:t>
            </a:r>
            <a:r>
              <a:rPr lang="cs-CZ" sz="2000" dirty="0" smtClean="0"/>
              <a:t> ze všech druhů ryb </a:t>
            </a:r>
            <a:r>
              <a:rPr lang="cs-CZ" sz="2000" dirty="0"/>
              <a:t>a raků, k </a:t>
            </a:r>
            <a:r>
              <a:rPr lang="cs-CZ" sz="2000" dirty="0" smtClean="0"/>
              <a:t>nim </a:t>
            </a:r>
            <a:r>
              <a:rPr lang="cs-CZ" sz="2000" dirty="0"/>
              <a:t>saláty z chřestu, </a:t>
            </a:r>
            <a:r>
              <a:rPr lang="cs-CZ" sz="2000" dirty="0" err="1"/>
              <a:t>rapuncky</a:t>
            </a:r>
            <a:r>
              <a:rPr lang="cs-CZ" sz="2000" dirty="0"/>
              <a:t>, hlávkového </a:t>
            </a:r>
            <a:r>
              <a:rPr lang="cs-CZ" sz="2000" dirty="0" smtClean="0"/>
              <a:t>salátu;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2000" b="1" dirty="0" err="1" smtClean="0"/>
              <a:t>dušeniny</a:t>
            </a:r>
            <a:r>
              <a:rPr lang="cs-CZ" sz="2000" dirty="0" smtClean="0"/>
              <a:t> z úhořů, štik </a:t>
            </a:r>
            <a:r>
              <a:rPr lang="cs-CZ" sz="2000" dirty="0"/>
              <a:t>a </a:t>
            </a:r>
            <a:r>
              <a:rPr lang="cs-CZ" sz="2000" dirty="0" smtClean="0"/>
              <a:t>vybraných částí </a:t>
            </a:r>
            <a:r>
              <a:rPr lang="cs-CZ" sz="2000" dirty="0"/>
              <a:t>kaprů (včetně tzv. jazýčků</a:t>
            </a:r>
            <a:r>
              <a:rPr lang="cs-CZ" sz="2000" dirty="0" smtClean="0"/>
              <a:t>);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2000" b="1" dirty="0" smtClean="0"/>
              <a:t>bílé rosoly, štičí klobásy</a:t>
            </a:r>
            <a:r>
              <a:rPr lang="cs-CZ" sz="2000" dirty="0" smtClean="0"/>
              <a:t> </a:t>
            </a:r>
            <a:r>
              <a:rPr lang="cs-CZ" sz="2000" dirty="0"/>
              <a:t>s </a:t>
            </a:r>
            <a:r>
              <a:rPr lang="cs-CZ" sz="2000" dirty="0" smtClean="0"/>
              <a:t>mandlemi ad.;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 smtClean="0"/>
              <a:t>3. chod: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2000" dirty="0" smtClean="0"/>
              <a:t>opět </a:t>
            </a:r>
            <a:r>
              <a:rPr lang="cs-CZ" sz="2000" b="1" dirty="0"/>
              <a:t>pečené a smažené ryby</a:t>
            </a:r>
            <a:r>
              <a:rPr lang="cs-CZ" sz="2000" dirty="0"/>
              <a:t> (úhoři, lososi, pstruzi, štiky, mníci ad</a:t>
            </a:r>
            <a:r>
              <a:rPr lang="cs-CZ" sz="2000" dirty="0" smtClean="0"/>
              <a:t>.);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2000" b="1" dirty="0" smtClean="0"/>
              <a:t>želvy</a:t>
            </a:r>
            <a:r>
              <a:rPr lang="cs-CZ" sz="2000" b="1" dirty="0"/>
              <a:t>, šneci, raci i </a:t>
            </a:r>
            <a:r>
              <a:rPr lang="cs-CZ" sz="2000" b="1" dirty="0" smtClean="0"/>
              <a:t>žáby</a:t>
            </a:r>
            <a:r>
              <a:rPr lang="cs-CZ" sz="2000" dirty="0" smtClean="0"/>
              <a:t>;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2000" dirty="0" smtClean="0"/>
              <a:t>podáváno </a:t>
            </a:r>
            <a:r>
              <a:rPr lang="cs-CZ" sz="2000" dirty="0"/>
              <a:t>s</a:t>
            </a:r>
            <a:r>
              <a:rPr lang="cs-CZ" sz="2000" b="1" dirty="0"/>
              <a:t> máslem, cukrem, skořicí</a:t>
            </a:r>
            <a:r>
              <a:rPr lang="cs-CZ" sz="2000" dirty="0"/>
              <a:t> a drobnými cukrovými </a:t>
            </a:r>
            <a:r>
              <a:rPr lang="cs-CZ" sz="2000" dirty="0" smtClean="0"/>
              <a:t>konfekty na posypání jídel.</a:t>
            </a:r>
            <a:endParaRPr lang="cs-CZ" sz="2000" b="1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074" y="57777"/>
            <a:ext cx="1139345" cy="11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24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8664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cs-CZ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yby a vodní živočichové v dějinách stravování</a:t>
            </a:r>
            <a:endParaRPr lang="cs-CZ" sz="32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68586"/>
            <a:ext cx="5937649" cy="5070759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endParaRPr lang="cs-CZ" sz="2000" b="1" dirty="0" smtClean="0"/>
          </a:p>
          <a:p>
            <a:pPr>
              <a:spcBef>
                <a:spcPts val="600"/>
              </a:spcBef>
            </a:pPr>
            <a:r>
              <a:rPr lang="cs-CZ" sz="2000" b="1" dirty="0" smtClean="0"/>
              <a:t>Ryby </a:t>
            </a:r>
            <a:r>
              <a:rPr lang="cs-CZ" sz="2000" b="1" dirty="0"/>
              <a:t>a pokrmy z vodních živočichů</a:t>
            </a:r>
            <a:r>
              <a:rPr lang="cs-CZ" sz="2000" dirty="0"/>
              <a:t> byly již </a:t>
            </a:r>
            <a:r>
              <a:rPr lang="cs-CZ" sz="2000" b="1" dirty="0"/>
              <a:t>od nepaměti </a:t>
            </a:r>
            <a:r>
              <a:rPr lang="cs-CZ" sz="2000" dirty="0"/>
              <a:t>nedílnou součástí </a:t>
            </a:r>
            <a:r>
              <a:rPr lang="cs-CZ" sz="2000" dirty="0" smtClean="0"/>
              <a:t>stravování.</a:t>
            </a:r>
          </a:p>
          <a:p>
            <a:pPr>
              <a:spcBef>
                <a:spcPts val="600"/>
              </a:spcBef>
            </a:pPr>
            <a:r>
              <a:rPr lang="cs-CZ" sz="2000" dirty="0" smtClean="0"/>
              <a:t>Intenzita </a:t>
            </a:r>
            <a:r>
              <a:rPr lang="cs-CZ" sz="2000" dirty="0"/>
              <a:t>konzumace rybích pokrmů, jejich příprava </a:t>
            </a:r>
            <a:r>
              <a:rPr lang="cs-CZ" sz="2000" dirty="0" smtClean="0"/>
              <a:t>  a </a:t>
            </a:r>
            <a:r>
              <a:rPr lang="cs-CZ" sz="2000" dirty="0"/>
              <a:t>způsob </a:t>
            </a:r>
            <a:r>
              <a:rPr lang="cs-CZ" sz="2000" dirty="0" smtClean="0"/>
              <a:t>servírování se v čase měnily.</a:t>
            </a:r>
          </a:p>
          <a:p>
            <a:pPr>
              <a:spcBef>
                <a:spcPts val="600"/>
              </a:spcBef>
            </a:pPr>
            <a:r>
              <a:rPr lang="cs-CZ" sz="2000" dirty="0" smtClean="0"/>
              <a:t>Sehrávaly svou roli ve</a:t>
            </a:r>
            <a:r>
              <a:rPr lang="cs-CZ" sz="2000" dirty="0"/>
              <a:t> všedním stravování, při slavnostním hodování, ba dokonce při rituálních (či spíše ritualizovaných) obřadech a svátečních </a:t>
            </a:r>
            <a:r>
              <a:rPr lang="cs-CZ" sz="2000" dirty="0" smtClean="0"/>
              <a:t>událostech.</a:t>
            </a:r>
          </a:p>
          <a:p>
            <a:pPr>
              <a:spcBef>
                <a:spcPts val="600"/>
              </a:spcBef>
            </a:pPr>
            <a:endParaRPr lang="cs-CZ" sz="2000" dirty="0"/>
          </a:p>
          <a:p>
            <a:pPr>
              <a:spcBef>
                <a:spcPts val="600"/>
              </a:spcBef>
            </a:pPr>
            <a:r>
              <a:rPr lang="cs-CZ" sz="2000" b="1" dirty="0" smtClean="0"/>
              <a:t>Zcela specifické místo zaujímaly v křesťanské každodennosti – ve spojení se stravováním v postním obdobím</a:t>
            </a:r>
            <a:r>
              <a:rPr lang="cs-CZ" sz="2000" dirty="0" smtClean="0"/>
              <a:t>. </a:t>
            </a:r>
          </a:p>
          <a:p>
            <a:pPr marL="0" indent="0">
              <a:spcBef>
                <a:spcPts val="600"/>
              </a:spcBef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1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		       Tapisérie </a:t>
            </a:r>
            <a:r>
              <a:rPr lang="cs-CZ" sz="1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</a:t>
            </a:r>
            <a:r>
              <a:rPr lang="cs-CZ" sz="16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Bayeux</a:t>
            </a:r>
            <a:r>
              <a:rPr lang="cs-CZ" sz="1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kol. </a:t>
            </a:r>
            <a:r>
              <a:rPr lang="cs-CZ" sz="1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1077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074" y="57777"/>
            <a:ext cx="1139345" cy="113843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6" t="3258" r="9149" b="20792"/>
          <a:stretch/>
        </p:blipFill>
        <p:spPr>
          <a:xfrm>
            <a:off x="6645221" y="2583028"/>
            <a:ext cx="5416151" cy="358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89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8664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Postní menu dle </a:t>
            </a:r>
            <a:r>
              <a:rPr lang="cs-CZ" sz="3200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Rumpolta</a:t>
            </a:r>
            <a:r>
              <a:rPr lang="cs-CZ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šlechta</a:t>
            </a:r>
            <a:endParaRPr lang="cs-CZ" sz="32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03556"/>
            <a:ext cx="10515600" cy="504502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</a:t>
            </a:r>
            <a:r>
              <a:rPr lang="cs-CZ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</a:t>
            </a:r>
            <a:r>
              <a:rPr lang="cs-CZ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Kochbuch</a:t>
            </a:r>
            <a:r>
              <a:rPr lang="cs-CZ" sz="2000" i="1" dirty="0"/>
              <a:t> /…/, </a:t>
            </a:r>
            <a:r>
              <a:rPr lang="cs-CZ" sz="2000" i="1" dirty="0" err="1"/>
              <a:t>das</a:t>
            </a:r>
            <a:r>
              <a:rPr lang="cs-CZ" sz="2000" i="1" dirty="0"/>
              <a:t> </a:t>
            </a:r>
            <a:r>
              <a:rPr lang="cs-CZ" sz="2000" i="1" dirty="0" err="1"/>
              <a:t>ist</a:t>
            </a:r>
            <a:r>
              <a:rPr lang="cs-CZ" sz="2000" i="1" dirty="0"/>
              <a:t> </a:t>
            </a:r>
            <a:r>
              <a:rPr lang="cs-CZ" sz="2000" i="1" dirty="0" err="1"/>
              <a:t>ein</a:t>
            </a:r>
            <a:r>
              <a:rPr lang="cs-CZ" sz="2000" i="1" dirty="0"/>
              <a:t>  </a:t>
            </a:r>
            <a:r>
              <a:rPr lang="cs-CZ" sz="2000" i="1" dirty="0" err="1"/>
              <a:t>gründtliche</a:t>
            </a:r>
            <a:r>
              <a:rPr lang="cs-CZ" sz="2000" i="1" dirty="0"/>
              <a:t> </a:t>
            </a:r>
            <a:r>
              <a:rPr lang="cs-CZ" sz="2000" i="1" dirty="0" err="1"/>
              <a:t>beschreibung</a:t>
            </a:r>
            <a:r>
              <a:rPr lang="cs-CZ" sz="2000" i="1" dirty="0"/>
              <a:t>, </a:t>
            </a:r>
            <a:r>
              <a:rPr lang="cs-CZ" sz="2000" i="1" dirty="0" err="1"/>
              <a:t>wie</a:t>
            </a:r>
            <a:r>
              <a:rPr lang="cs-CZ" sz="2000" i="1" dirty="0"/>
              <a:t> man /.../ </a:t>
            </a:r>
            <a:r>
              <a:rPr lang="cs-CZ" sz="2000" i="1" dirty="0" err="1"/>
              <a:t>allerley</a:t>
            </a:r>
            <a:r>
              <a:rPr lang="cs-CZ" sz="2000" i="1" dirty="0"/>
              <a:t> </a:t>
            </a:r>
            <a:r>
              <a:rPr lang="cs-CZ" sz="2000" i="1" dirty="0" err="1"/>
              <a:t>Speiß</a:t>
            </a:r>
            <a:r>
              <a:rPr lang="cs-CZ" sz="2000" i="1" dirty="0"/>
              <a:t>, </a:t>
            </a:r>
            <a:r>
              <a:rPr lang="cs-CZ" sz="2000" i="1" dirty="0" err="1"/>
              <a:t>als</a:t>
            </a:r>
            <a:r>
              <a:rPr lang="cs-CZ" sz="2000" i="1" dirty="0"/>
              <a:t> </a:t>
            </a:r>
            <a:r>
              <a:rPr lang="cs-CZ" sz="2000" i="1" dirty="0" err="1"/>
              <a:t>gesotten</a:t>
            </a:r>
            <a:r>
              <a:rPr lang="cs-CZ" sz="2000" i="1" dirty="0"/>
              <a:t>, </a:t>
            </a:r>
            <a:r>
              <a:rPr lang="cs-CZ" sz="2000" i="1" dirty="0" err="1"/>
              <a:t>gebraten</a:t>
            </a:r>
            <a:r>
              <a:rPr lang="cs-CZ" sz="2000" i="1" dirty="0"/>
              <a:t>,  </a:t>
            </a:r>
            <a:r>
              <a:rPr lang="cs-CZ" sz="2000" i="1" dirty="0" err="1"/>
              <a:t>gebacken</a:t>
            </a:r>
            <a:r>
              <a:rPr lang="cs-CZ" sz="2000" i="1" dirty="0"/>
              <a:t> /…/ ... </a:t>
            </a:r>
            <a:r>
              <a:rPr lang="cs-CZ" sz="2000" i="1" dirty="0" err="1"/>
              <a:t>kochen</a:t>
            </a:r>
            <a:r>
              <a:rPr lang="cs-CZ" sz="2000" i="1" dirty="0"/>
              <a:t> </a:t>
            </a:r>
            <a:r>
              <a:rPr lang="cs-CZ" sz="2000" i="1" dirty="0" err="1"/>
              <a:t>und</a:t>
            </a:r>
            <a:r>
              <a:rPr lang="cs-CZ" sz="2000" i="1" dirty="0"/>
              <a:t> </a:t>
            </a:r>
            <a:r>
              <a:rPr lang="cs-CZ" sz="2000" i="1" dirty="0" err="1"/>
              <a:t>zubereiten</a:t>
            </a:r>
            <a:r>
              <a:rPr lang="cs-CZ" sz="2000" i="1" dirty="0"/>
              <a:t> solle </a:t>
            </a:r>
            <a:r>
              <a:rPr lang="cs-CZ" sz="2000" i="1" dirty="0" smtClean="0"/>
              <a:t>/…/,</a:t>
            </a:r>
            <a:r>
              <a:rPr lang="cs-CZ" sz="2000" dirty="0" smtClean="0"/>
              <a:t> </a:t>
            </a:r>
            <a:r>
              <a:rPr lang="cs-CZ" sz="2000" dirty="0" err="1" smtClean="0"/>
              <a:t>Franckfurt</a:t>
            </a:r>
            <a:r>
              <a:rPr lang="cs-CZ" sz="2000" dirty="0" smtClean="0"/>
              <a:t> </a:t>
            </a:r>
            <a:r>
              <a:rPr lang="cs-CZ" sz="2000" dirty="0" err="1"/>
              <a:t>am</a:t>
            </a:r>
            <a:r>
              <a:rPr lang="cs-CZ" sz="2000" dirty="0"/>
              <a:t> </a:t>
            </a:r>
            <a:r>
              <a:rPr lang="cs-CZ" sz="2000" dirty="0" err="1" smtClean="0"/>
              <a:t>Mayn</a:t>
            </a:r>
            <a:r>
              <a:rPr lang="cs-CZ" sz="2000" dirty="0" smtClean="0"/>
              <a:t>, </a:t>
            </a:r>
            <a:r>
              <a:rPr lang="cs-CZ" sz="2000" b="1" dirty="0" smtClean="0"/>
              <a:t>1581</a:t>
            </a:r>
            <a:r>
              <a:rPr lang="cs-CZ" sz="2000" dirty="0" smtClean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smtClean="0"/>
              <a:t>Hrabata a svobodní páni</a:t>
            </a:r>
            <a:r>
              <a:rPr lang="cs-CZ" sz="2000" dirty="0" smtClean="0"/>
              <a:t>: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 smtClean="0"/>
              <a:t>dvakrát denně menu, po třech chodech, </a:t>
            </a:r>
            <a:r>
              <a:rPr lang="cs-CZ" sz="2000" b="1" dirty="0" smtClean="0"/>
              <a:t>převaha rybích pokrmů</a:t>
            </a:r>
            <a:r>
              <a:rPr lang="cs-CZ" sz="2000" dirty="0" smtClean="0"/>
              <a:t>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 smtClean="0"/>
              <a:t>1. chod 21 </a:t>
            </a:r>
            <a:r>
              <a:rPr lang="cs-CZ" sz="2000" dirty="0"/>
              <a:t>jídel, zvl. </a:t>
            </a:r>
            <a:r>
              <a:rPr lang="cs-CZ" sz="2000" b="1" dirty="0"/>
              <a:t>polévky, paštiky, omáčky</a:t>
            </a:r>
            <a:r>
              <a:rPr lang="cs-CZ" sz="2000" dirty="0"/>
              <a:t> s rybím masem;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 smtClean="0"/>
              <a:t>2</a:t>
            </a:r>
            <a:r>
              <a:rPr lang="cs-CZ" sz="2000" dirty="0"/>
              <a:t>. </a:t>
            </a:r>
            <a:r>
              <a:rPr lang="cs-CZ" sz="2000" dirty="0" smtClean="0"/>
              <a:t>chod </a:t>
            </a:r>
            <a:r>
              <a:rPr lang="cs-CZ" sz="2000" dirty="0"/>
              <a:t>23 jídel, převážně </a:t>
            </a:r>
            <a:r>
              <a:rPr lang="cs-CZ" sz="2000" b="1" dirty="0"/>
              <a:t>pečené a dušené ryby</a:t>
            </a:r>
            <a:r>
              <a:rPr lang="cs-CZ" sz="2000" dirty="0"/>
              <a:t> a různé úpravy krabů a raků, doplněné saláty a zeleninou;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 smtClean="0"/>
              <a:t>3</a:t>
            </a:r>
            <a:r>
              <a:rPr lang="cs-CZ" sz="2000" dirty="0"/>
              <a:t>. </a:t>
            </a:r>
            <a:r>
              <a:rPr lang="cs-CZ" sz="2000" dirty="0" smtClean="0"/>
              <a:t>chod 18 položek, převážně </a:t>
            </a:r>
            <a:r>
              <a:rPr lang="cs-CZ" sz="2000" b="1" dirty="0" smtClean="0"/>
              <a:t>sladkosti</a:t>
            </a:r>
            <a:r>
              <a:rPr lang="cs-CZ" sz="2000" dirty="0" smtClean="0"/>
              <a:t>: dorty</a:t>
            </a:r>
            <a:r>
              <a:rPr lang="cs-CZ" sz="2000" dirty="0"/>
              <a:t>, cukroví, marcipán, kandované ovoce, čerstvé </a:t>
            </a:r>
            <a:r>
              <a:rPr lang="cs-CZ" sz="2000" dirty="0" smtClean="0"/>
              <a:t>ovoce (žádné rybí ingredience).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smtClean="0"/>
              <a:t>Nižší šlechta:</a:t>
            </a:r>
            <a:endParaRPr lang="cs-CZ" sz="20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 smtClean="0"/>
              <a:t>1. a 2. chod po 15 pokrmech, hojné </a:t>
            </a:r>
            <a:r>
              <a:rPr lang="cs-CZ" sz="2000" b="1" dirty="0" smtClean="0"/>
              <a:t>běžnější druhy </a:t>
            </a:r>
            <a:r>
              <a:rPr lang="cs-CZ" sz="2000" b="1" dirty="0"/>
              <a:t>ryb</a:t>
            </a:r>
            <a:r>
              <a:rPr lang="cs-CZ" sz="2000" dirty="0"/>
              <a:t> – </a:t>
            </a:r>
            <a:r>
              <a:rPr lang="cs-CZ" sz="2000" dirty="0" smtClean="0"/>
              <a:t>kapr, mník, </a:t>
            </a:r>
            <a:r>
              <a:rPr lang="cs-CZ" sz="2000" dirty="0" err="1" smtClean="0"/>
              <a:t>grundle</a:t>
            </a:r>
            <a:r>
              <a:rPr lang="cs-CZ" sz="2000" dirty="0" smtClean="0"/>
              <a:t> </a:t>
            </a:r>
            <a:r>
              <a:rPr lang="cs-CZ" sz="2000" dirty="0"/>
              <a:t>i </a:t>
            </a:r>
            <a:r>
              <a:rPr lang="cs-CZ" sz="2000" dirty="0" err="1" smtClean="0"/>
              <a:t>herynek</a:t>
            </a:r>
            <a:r>
              <a:rPr lang="cs-CZ" sz="2000" dirty="0" smtClean="0"/>
              <a:t>, </a:t>
            </a:r>
            <a:r>
              <a:rPr lang="cs-CZ" sz="2000" dirty="0"/>
              <a:t>a také </a:t>
            </a:r>
            <a:r>
              <a:rPr lang="cs-CZ" sz="2000" dirty="0" smtClean="0"/>
              <a:t>pokrmy </a:t>
            </a:r>
            <a:r>
              <a:rPr lang="cs-CZ" sz="2000" b="1" dirty="0"/>
              <a:t>z vajec a zeleniny, zvláště ze zelí či </a:t>
            </a:r>
            <a:r>
              <a:rPr lang="cs-CZ" sz="2000" b="1" dirty="0" smtClean="0"/>
              <a:t>špenátu</a:t>
            </a:r>
            <a:r>
              <a:rPr lang="cs-CZ" sz="2000" dirty="0"/>
              <a:t>;</a:t>
            </a:r>
            <a:r>
              <a:rPr lang="cs-CZ" sz="2000" dirty="0" smtClean="0"/>
              <a:t>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 smtClean="0"/>
              <a:t>v receptech</a:t>
            </a:r>
            <a:r>
              <a:rPr lang="cs-CZ" sz="2000" dirty="0"/>
              <a:t> </a:t>
            </a:r>
            <a:r>
              <a:rPr lang="cs-CZ" sz="2000" dirty="0" smtClean="0"/>
              <a:t>méně </a:t>
            </a:r>
            <a:r>
              <a:rPr lang="cs-CZ" sz="2000" dirty="0"/>
              <a:t>zastoupeni </a:t>
            </a:r>
            <a:r>
              <a:rPr lang="cs-CZ" sz="2000" dirty="0" smtClean="0"/>
              <a:t>raci</a:t>
            </a:r>
            <a:r>
              <a:rPr lang="cs-CZ" sz="2000" dirty="0"/>
              <a:t>, lososi a další cennější </a:t>
            </a:r>
            <a:r>
              <a:rPr lang="cs-CZ" sz="2000" dirty="0" smtClean="0"/>
              <a:t>ryby.</a:t>
            </a:r>
            <a:endParaRPr lang="cs-CZ" sz="2000" b="1" u="sng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074" y="57777"/>
            <a:ext cx="1139345" cy="11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27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8664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Postní rybí kuchyně ve světle receptářů: </a:t>
            </a:r>
            <a:r>
              <a:rPr lang="cs-CZ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urozené vrstvy, preláti – raný novověk</a:t>
            </a:r>
            <a:endParaRPr lang="cs-CZ" sz="32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43790"/>
            <a:ext cx="10515600" cy="504502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Neues</a:t>
            </a:r>
            <a:r>
              <a:rPr lang="cs-CZ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Saltzburgische</a:t>
            </a:r>
            <a:r>
              <a:rPr lang="cs-CZ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Kochbuch</a:t>
            </a:r>
            <a:r>
              <a:rPr lang="cs-CZ" sz="2000" i="1" dirty="0"/>
              <a:t> </a:t>
            </a:r>
            <a:r>
              <a:rPr lang="cs-CZ" sz="2000" i="1" dirty="0" err="1"/>
              <a:t>für</a:t>
            </a:r>
            <a:r>
              <a:rPr lang="cs-CZ" sz="2000" i="1" dirty="0"/>
              <a:t> </a:t>
            </a:r>
            <a:r>
              <a:rPr lang="cs-CZ" sz="2000" i="1" dirty="0" err="1"/>
              <a:t>Hochfürstliche</a:t>
            </a:r>
            <a:r>
              <a:rPr lang="cs-CZ" sz="2000" i="1" dirty="0"/>
              <a:t> </a:t>
            </a:r>
            <a:r>
              <a:rPr lang="cs-CZ" sz="2000" i="1" dirty="0" err="1"/>
              <a:t>und</a:t>
            </a:r>
            <a:r>
              <a:rPr lang="cs-CZ" sz="2000" i="1" dirty="0"/>
              <a:t> </a:t>
            </a:r>
            <a:r>
              <a:rPr lang="cs-CZ" sz="2000" i="1" dirty="0" err="1"/>
              <a:t>andere</a:t>
            </a:r>
            <a:r>
              <a:rPr lang="cs-CZ" sz="2000" i="1" dirty="0"/>
              <a:t> </a:t>
            </a:r>
            <a:r>
              <a:rPr lang="cs-CZ" sz="2000" i="1" dirty="0" err="1"/>
              <a:t>vornehme</a:t>
            </a:r>
            <a:r>
              <a:rPr lang="cs-CZ" sz="2000" i="1" dirty="0"/>
              <a:t> </a:t>
            </a:r>
            <a:r>
              <a:rPr lang="cs-CZ" sz="2000" b="1" i="1" dirty="0" err="1"/>
              <a:t>Höfe</a:t>
            </a:r>
            <a:r>
              <a:rPr lang="cs-CZ" sz="2000" b="1" i="1" dirty="0"/>
              <a:t>, </a:t>
            </a:r>
            <a:r>
              <a:rPr lang="cs-CZ" sz="2000" b="1" i="1" dirty="0" err="1"/>
              <a:t>Clöster</a:t>
            </a:r>
            <a:r>
              <a:rPr lang="cs-CZ" sz="2000" b="1" i="1" dirty="0"/>
              <a:t>, </a:t>
            </a:r>
            <a:r>
              <a:rPr lang="cs-CZ" sz="2000" b="1" i="1" dirty="0" err="1"/>
              <a:t>Herren-Häuser</a:t>
            </a:r>
            <a:r>
              <a:rPr lang="cs-CZ" sz="2000" i="1" dirty="0"/>
              <a:t>, </a:t>
            </a:r>
            <a:r>
              <a:rPr lang="cs-CZ" sz="2000" i="1" dirty="0" err="1"/>
              <a:t>Hof</a:t>
            </a:r>
            <a:r>
              <a:rPr lang="cs-CZ" sz="2000" i="1" dirty="0"/>
              <a:t>- </a:t>
            </a:r>
            <a:r>
              <a:rPr lang="cs-CZ" sz="2000" i="1" dirty="0" err="1"/>
              <a:t>und</a:t>
            </a:r>
            <a:r>
              <a:rPr lang="cs-CZ" sz="2000" i="1" dirty="0"/>
              <a:t> </a:t>
            </a:r>
            <a:r>
              <a:rPr lang="cs-CZ" sz="2000" i="1" dirty="0" err="1"/>
              <a:t>Hau</a:t>
            </a:r>
            <a:r>
              <a:rPr lang="cs-CZ" sz="2000" i="1" u="sng" dirty="0" err="1"/>
              <a:t>ß</a:t>
            </a:r>
            <a:r>
              <a:rPr lang="cs-CZ" sz="2000" i="1" dirty="0" err="1"/>
              <a:t>-Meister</a:t>
            </a:r>
            <a:r>
              <a:rPr lang="cs-CZ" sz="2000" i="1" dirty="0"/>
              <a:t>, </a:t>
            </a:r>
            <a:r>
              <a:rPr lang="cs-CZ" sz="2000" i="1" dirty="0" err="1"/>
              <a:t>Köch</a:t>
            </a:r>
            <a:r>
              <a:rPr lang="cs-CZ" sz="2000" i="1" dirty="0"/>
              <a:t>- </a:t>
            </a:r>
            <a:r>
              <a:rPr lang="cs-CZ" sz="2000" i="1" dirty="0" err="1"/>
              <a:t>und</a:t>
            </a:r>
            <a:r>
              <a:rPr lang="cs-CZ" sz="2000" i="1" dirty="0"/>
              <a:t> </a:t>
            </a:r>
            <a:r>
              <a:rPr lang="cs-CZ" sz="2000" i="1" dirty="0" err="1" smtClean="0"/>
              <a:t>Einkeuffer</a:t>
            </a:r>
            <a:r>
              <a:rPr lang="cs-CZ" sz="2000" i="1" dirty="0" smtClean="0"/>
              <a:t>/…/, </a:t>
            </a:r>
            <a:r>
              <a:rPr lang="cs-CZ" sz="2000" dirty="0" smtClean="0"/>
              <a:t>1719.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b="1" dirty="0" smtClean="0"/>
              <a:t>Karl </a:t>
            </a:r>
            <a:r>
              <a:rPr lang="cs-CZ" sz="2000" b="1" dirty="0" err="1"/>
              <a:t>Hagger</a:t>
            </a:r>
            <a:r>
              <a:rPr lang="cs-CZ" sz="2000" dirty="0"/>
              <a:t>, dvorní kuchmistr solnohradského arcibiskupa původem z Porýní;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 smtClean="0"/>
              <a:t>tisk, </a:t>
            </a:r>
            <a:r>
              <a:rPr lang="cs-CZ" sz="2000" dirty="0"/>
              <a:t>určený pro světské i duchovní </a:t>
            </a:r>
            <a:r>
              <a:rPr lang="cs-CZ" sz="2000" b="1" dirty="0"/>
              <a:t>elity</a:t>
            </a:r>
            <a:r>
              <a:rPr lang="cs-CZ" sz="2000" dirty="0"/>
              <a:t>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b="1" dirty="0"/>
              <a:t>2,5 tisíce</a:t>
            </a:r>
            <a:r>
              <a:rPr lang="cs-CZ" sz="2000" dirty="0"/>
              <a:t> receptů, z toho </a:t>
            </a:r>
            <a:r>
              <a:rPr lang="cs-CZ" sz="2000" b="1" dirty="0"/>
              <a:t>596 na jídla z ryb a vodních živočichů</a:t>
            </a:r>
            <a:r>
              <a:rPr lang="cs-CZ" sz="2000" dirty="0"/>
              <a:t>; více než třicet druhů;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/>
              <a:t>pokrmy a pochoutky ze </a:t>
            </a:r>
            <a:r>
              <a:rPr lang="cs-CZ" sz="2000" b="1" dirty="0"/>
              <a:t>štiky</a:t>
            </a:r>
            <a:r>
              <a:rPr lang="cs-CZ" sz="2000" dirty="0"/>
              <a:t> (113); </a:t>
            </a:r>
            <a:r>
              <a:rPr lang="cs-CZ" sz="2000" b="1" dirty="0"/>
              <a:t>kapra</a:t>
            </a:r>
            <a:r>
              <a:rPr lang="cs-CZ" sz="2000" dirty="0"/>
              <a:t> (53), upravovaného často s luxusními dodatky; </a:t>
            </a:r>
            <a:r>
              <a:rPr lang="cs-CZ" sz="2000" b="1" dirty="0" smtClean="0"/>
              <a:t>vyzy</a:t>
            </a:r>
            <a:r>
              <a:rPr lang="cs-CZ" sz="2000" dirty="0" smtClean="0"/>
              <a:t> </a:t>
            </a:r>
            <a:r>
              <a:rPr lang="cs-CZ" sz="2000" dirty="0"/>
              <a:t>(50), </a:t>
            </a:r>
            <a:r>
              <a:rPr lang="cs-CZ" sz="2000" b="1" dirty="0"/>
              <a:t>lososa</a:t>
            </a:r>
            <a:r>
              <a:rPr lang="cs-CZ" sz="2000" dirty="0"/>
              <a:t>, zvl. rýnského (39), </a:t>
            </a:r>
            <a:r>
              <a:rPr lang="cs-CZ" sz="2000" b="1" dirty="0"/>
              <a:t>sivena</a:t>
            </a:r>
            <a:r>
              <a:rPr lang="cs-CZ" sz="2000" dirty="0"/>
              <a:t> variovaného s</a:t>
            </a:r>
            <a:r>
              <a:rPr lang="cs-CZ" sz="2000" b="1" dirty="0"/>
              <a:t> pstruhem</a:t>
            </a:r>
            <a:r>
              <a:rPr lang="cs-CZ" sz="2000" dirty="0"/>
              <a:t> (32), </a:t>
            </a:r>
            <a:r>
              <a:rPr lang="cs-CZ" sz="2000" b="1" dirty="0"/>
              <a:t>tresky</a:t>
            </a:r>
            <a:r>
              <a:rPr lang="cs-CZ" sz="2000" dirty="0"/>
              <a:t> a jí příbuzného sladkovodního </a:t>
            </a:r>
            <a:r>
              <a:rPr lang="cs-CZ" sz="2000" b="1" dirty="0"/>
              <a:t>mníka</a:t>
            </a:r>
            <a:r>
              <a:rPr lang="cs-CZ" sz="2000" dirty="0"/>
              <a:t> (obě po 21);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/>
              <a:t>sladkovodní </a:t>
            </a:r>
            <a:r>
              <a:rPr lang="cs-CZ" sz="2000" b="1" dirty="0"/>
              <a:t>líni</a:t>
            </a:r>
            <a:r>
              <a:rPr lang="cs-CZ" sz="2000" dirty="0"/>
              <a:t>, </a:t>
            </a:r>
            <a:r>
              <a:rPr lang="cs-CZ" sz="2000" b="1" dirty="0"/>
              <a:t>sumci</a:t>
            </a:r>
            <a:r>
              <a:rPr lang="cs-CZ" sz="2000" dirty="0"/>
              <a:t>, </a:t>
            </a:r>
            <a:r>
              <a:rPr lang="cs-CZ" sz="2000" b="1" dirty="0"/>
              <a:t>úhoři</a:t>
            </a:r>
            <a:r>
              <a:rPr lang="cs-CZ" sz="2000" dirty="0"/>
              <a:t>, </a:t>
            </a:r>
            <a:r>
              <a:rPr lang="cs-CZ" sz="2000" b="1" dirty="0"/>
              <a:t>okouni</a:t>
            </a:r>
            <a:r>
              <a:rPr lang="cs-CZ" sz="2000" dirty="0"/>
              <a:t>, </a:t>
            </a:r>
            <a:r>
              <a:rPr lang="cs-CZ" sz="2000" b="1" dirty="0"/>
              <a:t>parmy</a:t>
            </a:r>
            <a:r>
              <a:rPr lang="cs-CZ" sz="2000" dirty="0"/>
              <a:t>, </a:t>
            </a:r>
            <a:r>
              <a:rPr lang="cs-CZ" sz="2000" b="1" dirty="0"/>
              <a:t>plotice</a:t>
            </a:r>
            <a:r>
              <a:rPr lang="cs-CZ" sz="2000" dirty="0"/>
              <a:t>, </a:t>
            </a:r>
            <a:r>
              <a:rPr lang="cs-CZ" sz="2000" b="1" dirty="0"/>
              <a:t>hlavatky</a:t>
            </a:r>
            <a:r>
              <a:rPr lang="cs-CZ" sz="2000" dirty="0"/>
              <a:t>, </a:t>
            </a:r>
            <a:r>
              <a:rPr lang="cs-CZ" sz="2000" b="1" dirty="0"/>
              <a:t>mihule</a:t>
            </a:r>
            <a:r>
              <a:rPr lang="cs-CZ" sz="2000" dirty="0"/>
              <a:t>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/>
              <a:t>mořští </a:t>
            </a:r>
            <a:r>
              <a:rPr lang="cs-CZ" sz="2000" b="1" dirty="0" smtClean="0"/>
              <a:t>platýsi</a:t>
            </a:r>
            <a:r>
              <a:rPr lang="cs-CZ" sz="2000" dirty="0" smtClean="0"/>
              <a:t> </a:t>
            </a:r>
            <a:r>
              <a:rPr lang="cs-CZ" sz="2000" dirty="0"/>
              <a:t>a </a:t>
            </a:r>
            <a:r>
              <a:rPr lang="cs-CZ" sz="2000" b="1" dirty="0" err="1"/>
              <a:t>herynky</a:t>
            </a:r>
            <a:r>
              <a:rPr lang="cs-CZ" sz="2000" dirty="0"/>
              <a:t>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b="1" dirty="0"/>
              <a:t>raci, žáby, želvy a šneci; ústřice, mořští ježci</a:t>
            </a:r>
            <a:r>
              <a:rPr lang="cs-CZ" sz="2000" dirty="0"/>
              <a:t> ad.</a:t>
            </a:r>
            <a:endParaRPr lang="cs-CZ" sz="2000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074" y="57777"/>
            <a:ext cx="1139345" cy="11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42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8664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Postní </a:t>
            </a:r>
            <a:r>
              <a:rPr lang="cs-CZ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rybí kuchyně ve světle receptářů: </a:t>
            </a:r>
            <a:r>
              <a:rPr lang="cs-CZ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urozené vrstvy – raný novověk</a:t>
            </a:r>
            <a:endParaRPr lang="cs-CZ" sz="32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03556"/>
            <a:ext cx="10515600" cy="504502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Freywillig</a:t>
            </a:r>
            <a:r>
              <a:rPr lang="de-DE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aufgesprungener</a:t>
            </a:r>
            <a:r>
              <a:rPr lang="cs-CZ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Granat-Apffel</a:t>
            </a:r>
            <a:r>
              <a:rPr lang="de-DE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des </a:t>
            </a:r>
            <a:r>
              <a:rPr lang="de-DE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Christlichen Samariter</a:t>
            </a:r>
            <a:r>
              <a:rPr lang="cs-CZ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/…/ </a:t>
            </a:r>
            <a:r>
              <a:rPr lang="cs-CZ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</a:t>
            </a:r>
            <a:r>
              <a:rPr lang="cs-CZ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Neuen</a:t>
            </a:r>
            <a:r>
              <a:rPr lang="cs-CZ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Kochbuch</a:t>
            </a:r>
            <a:r>
              <a:rPr lang="cs-CZ" sz="2000" i="1" dirty="0" smtClean="0"/>
              <a:t>, </a:t>
            </a:r>
            <a:r>
              <a:rPr lang="cs-CZ" sz="2000" i="1" dirty="0" err="1" smtClean="0"/>
              <a:t>Wien</a:t>
            </a:r>
            <a:r>
              <a:rPr lang="cs-CZ" sz="2000" i="1" dirty="0" smtClean="0"/>
              <a:t> (</a:t>
            </a:r>
            <a:r>
              <a:rPr lang="cs-CZ" sz="2000" dirty="0" smtClean="0"/>
              <a:t>1696), 1709.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b="1" dirty="0" smtClean="0"/>
              <a:t>Eleonora </a:t>
            </a:r>
            <a:r>
              <a:rPr lang="cs-CZ" sz="2000" b="1" dirty="0"/>
              <a:t>Marie Rozálie </a:t>
            </a:r>
            <a:r>
              <a:rPr lang="cs-CZ" sz="2000" b="1" dirty="0" smtClean="0"/>
              <a:t>z </a:t>
            </a:r>
            <a:r>
              <a:rPr lang="cs-CZ" sz="2000" b="1" dirty="0" err="1" smtClean="0"/>
              <a:t>Eggenbergu</a:t>
            </a:r>
            <a:r>
              <a:rPr lang="cs-CZ" sz="2000" b="1" dirty="0" smtClean="0"/>
              <a:t>, </a:t>
            </a:r>
            <a:r>
              <a:rPr lang="cs-CZ" sz="2000" b="1" dirty="0" err="1" smtClean="0"/>
              <a:t>roz</a:t>
            </a:r>
            <a:r>
              <a:rPr lang="cs-CZ" sz="2000" b="1" dirty="0" smtClean="0"/>
              <a:t>. </a:t>
            </a:r>
            <a:r>
              <a:rPr lang="cs-CZ" sz="2000" b="1" dirty="0"/>
              <a:t>z </a:t>
            </a:r>
            <a:r>
              <a:rPr lang="cs-CZ" sz="2000" b="1" dirty="0" err="1" smtClean="0"/>
              <a:t>Lichtenštejna</a:t>
            </a:r>
            <a:r>
              <a:rPr lang="cs-CZ" sz="2000" dirty="0" smtClean="0"/>
              <a:t>, vévodkyně opavská a krnovská;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/>
              <a:t>t</a:t>
            </a:r>
            <a:r>
              <a:rPr lang="cs-CZ" sz="2000" dirty="0" smtClean="0"/>
              <a:t>isk; původní lékařská kniha doplněná receptářem;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 smtClean="0"/>
              <a:t>odraz denní kuchyňské praxe (Valtice,</a:t>
            </a:r>
            <a:r>
              <a:rPr lang="cs-CZ" sz="2000" dirty="0"/>
              <a:t> </a:t>
            </a:r>
            <a:r>
              <a:rPr lang="cs-CZ" sz="2000" dirty="0" err="1" smtClean="0"/>
              <a:t>Lehnice</a:t>
            </a:r>
            <a:r>
              <a:rPr lang="cs-CZ" sz="2000" dirty="0" smtClean="0"/>
              <a:t>, Vídeň, Štýrský Hradec)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 smtClean="0"/>
              <a:t>oddíl </a:t>
            </a:r>
            <a:r>
              <a:rPr lang="cs-CZ" sz="2000" i="1" dirty="0" err="1" smtClean="0"/>
              <a:t>Allerhand</a:t>
            </a:r>
            <a:r>
              <a:rPr lang="cs-CZ" sz="2000" i="1" dirty="0" smtClean="0"/>
              <a:t> </a:t>
            </a:r>
            <a:r>
              <a:rPr lang="cs-CZ" sz="2000" i="1" dirty="0" err="1"/>
              <a:t>Speißen</a:t>
            </a:r>
            <a:r>
              <a:rPr lang="cs-CZ" sz="2000" i="1" dirty="0"/>
              <a:t> </a:t>
            </a:r>
            <a:r>
              <a:rPr lang="cs-CZ" sz="2000" i="1" dirty="0" err="1"/>
              <a:t>vom</a:t>
            </a:r>
            <a:r>
              <a:rPr lang="cs-CZ" sz="2000" i="1" dirty="0"/>
              <a:t> </a:t>
            </a:r>
            <a:r>
              <a:rPr lang="cs-CZ" sz="2000" i="1" dirty="0" err="1"/>
              <a:t>Fasten</a:t>
            </a:r>
            <a:r>
              <a:rPr lang="cs-CZ" sz="2000" dirty="0"/>
              <a:t> </a:t>
            </a:r>
            <a:endParaRPr lang="cs-CZ" sz="2000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2000" dirty="0" smtClean="0"/>
              <a:t>více </a:t>
            </a:r>
            <a:r>
              <a:rPr lang="cs-CZ" sz="2000" dirty="0"/>
              <a:t>než </a:t>
            </a:r>
            <a:r>
              <a:rPr lang="cs-CZ" sz="2000" b="1" dirty="0" smtClean="0"/>
              <a:t>40 </a:t>
            </a:r>
            <a:r>
              <a:rPr lang="cs-CZ" sz="2000" b="1" dirty="0"/>
              <a:t>receptů</a:t>
            </a:r>
            <a:r>
              <a:rPr lang="cs-CZ" sz="2000" dirty="0"/>
              <a:t> z dvou desítek druhů ryb; </a:t>
            </a:r>
            <a:endParaRPr lang="cs-CZ" sz="2000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2000" dirty="0" smtClean="0"/>
              <a:t>nepočetnější pokrmy z </a:t>
            </a:r>
            <a:r>
              <a:rPr lang="cs-CZ" sz="2000" b="1" dirty="0" smtClean="0"/>
              <a:t>kaprů</a:t>
            </a:r>
            <a:r>
              <a:rPr lang="cs-CZ" sz="2000" dirty="0" smtClean="0"/>
              <a:t> </a:t>
            </a:r>
            <a:r>
              <a:rPr lang="cs-CZ" sz="2000" dirty="0"/>
              <a:t>(5), </a:t>
            </a:r>
            <a:r>
              <a:rPr lang="cs-CZ" sz="2000" b="1" dirty="0"/>
              <a:t>štik</a:t>
            </a:r>
            <a:r>
              <a:rPr lang="cs-CZ" sz="2000" dirty="0"/>
              <a:t> a </a:t>
            </a:r>
            <a:r>
              <a:rPr lang="cs-CZ" sz="2000" b="1" dirty="0"/>
              <a:t>lososů</a:t>
            </a:r>
            <a:r>
              <a:rPr lang="cs-CZ" sz="2000" dirty="0"/>
              <a:t> (po 4</a:t>
            </a:r>
            <a:r>
              <a:rPr lang="cs-CZ" sz="2000" dirty="0" smtClean="0"/>
              <a:t>), </a:t>
            </a:r>
            <a:r>
              <a:rPr lang="cs-CZ" sz="2000" b="1" dirty="0"/>
              <a:t>raků</a:t>
            </a:r>
            <a:r>
              <a:rPr lang="cs-CZ" sz="2000" dirty="0"/>
              <a:t> (6</a:t>
            </a:r>
            <a:r>
              <a:rPr lang="cs-CZ" sz="2000" dirty="0" smtClean="0"/>
              <a:t>); </a:t>
            </a:r>
            <a:r>
              <a:rPr lang="cs-CZ" sz="2000" b="1" dirty="0" smtClean="0"/>
              <a:t>úhořů</a:t>
            </a:r>
            <a:r>
              <a:rPr lang="cs-CZ" sz="2000" dirty="0"/>
              <a:t>, </a:t>
            </a:r>
            <a:r>
              <a:rPr lang="cs-CZ" sz="2000" b="1" dirty="0"/>
              <a:t>mníků</a:t>
            </a:r>
            <a:r>
              <a:rPr lang="cs-CZ" sz="2000" dirty="0"/>
              <a:t>, </a:t>
            </a:r>
            <a:r>
              <a:rPr lang="cs-CZ" sz="2000" b="1" dirty="0"/>
              <a:t>vyz</a:t>
            </a:r>
            <a:r>
              <a:rPr lang="cs-CZ" sz="2000" dirty="0"/>
              <a:t>, </a:t>
            </a:r>
            <a:r>
              <a:rPr lang="cs-CZ" sz="2000" b="1" dirty="0"/>
              <a:t>pstruhů</a:t>
            </a:r>
            <a:r>
              <a:rPr lang="cs-CZ" sz="2000" dirty="0"/>
              <a:t>, </a:t>
            </a:r>
            <a:r>
              <a:rPr lang="cs-CZ" sz="2000" b="1" dirty="0"/>
              <a:t>tresek</a:t>
            </a:r>
            <a:r>
              <a:rPr lang="cs-CZ" sz="2000" dirty="0"/>
              <a:t> ad</a:t>
            </a:r>
            <a:r>
              <a:rPr lang="cs-CZ" sz="2000" dirty="0" smtClean="0"/>
              <a:t>. (po 1);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2000" dirty="0" smtClean="0"/>
              <a:t>přetrvávající </a:t>
            </a:r>
            <a:r>
              <a:rPr lang="cs-CZ" sz="2000" dirty="0" smtClean="0"/>
              <a:t>obliba </a:t>
            </a:r>
            <a:r>
              <a:rPr lang="cs-CZ" sz="2000" b="1" dirty="0"/>
              <a:t>šneků</a:t>
            </a:r>
            <a:r>
              <a:rPr lang="cs-CZ" sz="2000" dirty="0"/>
              <a:t>, </a:t>
            </a:r>
            <a:r>
              <a:rPr lang="cs-CZ" sz="2000" b="1" dirty="0"/>
              <a:t>želv</a:t>
            </a:r>
            <a:r>
              <a:rPr lang="cs-CZ" sz="2000" dirty="0"/>
              <a:t> a také pojídání </a:t>
            </a:r>
            <a:r>
              <a:rPr lang="cs-CZ" sz="2000" b="1" dirty="0"/>
              <a:t>bobrů</a:t>
            </a:r>
            <a:r>
              <a:rPr lang="cs-CZ" sz="2000" dirty="0"/>
              <a:t> (zde konkrétně recept na tradiční úpravu ocasu). </a:t>
            </a:r>
            <a:endParaRPr lang="cs-CZ" sz="2000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2000" dirty="0"/>
              <a:t>r</a:t>
            </a:r>
            <a:r>
              <a:rPr lang="cs-CZ" sz="2000" dirty="0" smtClean="0"/>
              <a:t>ybí </a:t>
            </a:r>
            <a:r>
              <a:rPr lang="cs-CZ" sz="2000" dirty="0"/>
              <a:t>maso bylo používáno také pro přípravu paštik, rosolů a polévek. </a:t>
            </a:r>
            <a:endParaRPr lang="cs-CZ" sz="20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/>
              <a:t>v</a:t>
            </a:r>
            <a:r>
              <a:rPr lang="cs-CZ" sz="2000" dirty="0" smtClean="0"/>
              <a:t>šeobecné části: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2000" dirty="0"/>
              <a:t>p</a:t>
            </a:r>
            <a:r>
              <a:rPr lang="cs-CZ" sz="2000" dirty="0" smtClean="0"/>
              <a:t>ečené luxusnější ryby a omáčky </a:t>
            </a:r>
            <a:r>
              <a:rPr lang="cs-CZ" sz="2000" dirty="0"/>
              <a:t>s rybím </a:t>
            </a:r>
            <a:r>
              <a:rPr lang="cs-CZ" sz="2000" dirty="0" smtClean="0"/>
              <a:t>masem.</a:t>
            </a:r>
            <a:endParaRPr lang="cs-CZ" sz="2000" b="1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074" y="57777"/>
            <a:ext cx="1139345" cy="11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8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11273" y="365125"/>
            <a:ext cx="5442526" cy="4271530"/>
          </a:xfrm>
        </p:spPr>
        <p:txBody>
          <a:bodyPr>
            <a:normAutofit/>
          </a:bodyPr>
          <a:lstStyle/>
          <a:p>
            <a:r>
              <a:rPr lang="cs-CZ" sz="2000" dirty="0" smtClean="0"/>
              <a:t>Eleonora Maria Eleonora von </a:t>
            </a:r>
            <a:r>
              <a:rPr lang="cs-CZ" sz="2000" dirty="0" err="1" smtClean="0"/>
              <a:t>Eggenberg</a:t>
            </a:r>
            <a:r>
              <a:rPr lang="cs-CZ" sz="2000" dirty="0" smtClean="0"/>
              <a:t>, </a:t>
            </a:r>
            <a:r>
              <a:rPr lang="de-DE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Freywillig</a:t>
            </a:r>
            <a:r>
              <a:rPr lang="de-DE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aufgesprungener</a:t>
            </a:r>
            <a:r>
              <a:rPr lang="cs-CZ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Granat-Apffel</a:t>
            </a:r>
            <a:r>
              <a:rPr lang="de-DE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/../ </a:t>
            </a:r>
            <a:r>
              <a:rPr lang="cs-CZ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</a:t>
            </a:r>
            <a:r>
              <a:rPr lang="cs-CZ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Einem</a:t>
            </a:r>
            <a:r>
              <a:rPr lang="cs-CZ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neuen</a:t>
            </a:r>
            <a:r>
              <a:rPr lang="cs-CZ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Koch-Buch, </a:t>
            </a:r>
            <a:r>
              <a:rPr lang="cs-CZ" sz="2000" b="1" dirty="0" smtClean="0"/>
              <a:t>1739</a:t>
            </a:r>
            <a:endParaRPr lang="cs-CZ" sz="2000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15" y="274320"/>
            <a:ext cx="5431536" cy="6583680"/>
          </a:xfrm>
        </p:spPr>
      </p:pic>
    </p:spTree>
    <p:extLst>
      <p:ext uri="{BB962C8B-B14F-4D97-AF65-F5344CB8AC3E}">
        <p14:creationId xmlns:p14="http://schemas.microsoft.com/office/powerpoint/2010/main" val="21707808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8127" y="365126"/>
            <a:ext cx="10635673" cy="1078664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Úpravy ryb pro menu vyšších vrstev v předmoderní době </a:t>
            </a:r>
            <a:endParaRPr lang="cs-CZ" sz="32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8127" y="1443790"/>
            <a:ext cx="10515600" cy="493853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Nejoblíbenější úpravy: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b="1" dirty="0" smtClean="0"/>
              <a:t>pečení</a:t>
            </a:r>
            <a:r>
              <a:rPr lang="cs-CZ" sz="2000" dirty="0"/>
              <a:t>, zpravidla přímo na otevřeném </a:t>
            </a:r>
            <a:r>
              <a:rPr lang="cs-CZ" sz="2000" dirty="0" smtClean="0"/>
              <a:t>ohni;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 smtClean="0"/>
              <a:t>méně </a:t>
            </a:r>
            <a:r>
              <a:rPr lang="cs-CZ" sz="2000" b="1" dirty="0" smtClean="0"/>
              <a:t>smažení </a:t>
            </a:r>
            <a:r>
              <a:rPr lang="cs-CZ" sz="2000" dirty="0"/>
              <a:t>v </a:t>
            </a:r>
            <a:r>
              <a:rPr lang="cs-CZ" sz="2000" dirty="0" smtClean="0"/>
              <a:t>těstíčku;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 smtClean="0"/>
              <a:t>často podávané s výrazně </a:t>
            </a:r>
            <a:r>
              <a:rPr lang="cs-CZ" sz="2000" dirty="0"/>
              <a:t>kořeněnými sladkými, nebo sladkokyselými omáčkami tzv. jíchami, někdy zhotovenými přímo z rybí krve, případně z rybího vývaru. </a:t>
            </a: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Skromnější a vydatnější (s nižším podílem masa) úpravy 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b="1" dirty="0" smtClean="0"/>
              <a:t>dušením </a:t>
            </a:r>
            <a:r>
              <a:rPr lang="cs-CZ" sz="2000" b="1" dirty="0"/>
              <a:t>a zaděláváním</a:t>
            </a:r>
            <a:r>
              <a:rPr lang="cs-CZ" sz="2000" dirty="0"/>
              <a:t>, přičemž výsledný pokrm pak nejspíš připomínal řidší masovou haši. </a:t>
            </a:r>
            <a:endParaRPr lang="cs-CZ" sz="20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b="1" dirty="0"/>
              <a:t>s</a:t>
            </a:r>
            <a:r>
              <a:rPr lang="cs-CZ" sz="2000" b="1" dirty="0" smtClean="0"/>
              <a:t>ekání</a:t>
            </a:r>
            <a:r>
              <a:rPr lang="cs-CZ" sz="2000" dirty="0" smtClean="0"/>
              <a:t> jako náplň, plnila </a:t>
            </a:r>
            <a:r>
              <a:rPr lang="cs-CZ" sz="2000" dirty="0"/>
              <a:t>se jím jiná </a:t>
            </a:r>
            <a:r>
              <a:rPr lang="cs-CZ" sz="2000" dirty="0" smtClean="0"/>
              <a:t>ryba;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b="1" dirty="0" smtClean="0"/>
              <a:t>šišky </a:t>
            </a:r>
            <a:r>
              <a:rPr lang="cs-CZ" sz="2000" dirty="0"/>
              <a:t>(knedlíčky), </a:t>
            </a:r>
            <a:r>
              <a:rPr lang="cs-CZ" sz="2000" b="1" dirty="0"/>
              <a:t>klobásy a kaše</a:t>
            </a:r>
            <a:r>
              <a:rPr lang="cs-CZ" sz="2000" dirty="0"/>
              <a:t>, v každém případě vše velice výrazně dochucené. </a:t>
            </a:r>
            <a:endParaRPr lang="cs-CZ" sz="20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 smtClean="0"/>
              <a:t>Z </a:t>
            </a:r>
            <a:r>
              <a:rPr lang="cs-CZ" sz="2000" dirty="0"/>
              <a:t>koření se na ryby nejvíce používaly pepř, hřebíček, skořice, šafrán, šalvěj, muškátový květ a zázvor. Jako další přísady byly oblíbené rozinky (řecké víno), mandle, jablka, petržel (kořen i nať), ocet a víno.</a:t>
            </a:r>
            <a:endParaRPr lang="cs-CZ" sz="2000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074" y="57777"/>
            <a:ext cx="1139345" cy="11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96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1041225" cy="1214582"/>
          </a:xfrm>
        </p:spPr>
        <p:txBody>
          <a:bodyPr/>
          <a:lstStyle/>
          <a:p>
            <a:r>
              <a:rPr lang="cs-CZ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Bílý rosol podle sester </a:t>
            </a:r>
            <a:r>
              <a:rPr lang="cs-CZ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Jagellonek</a:t>
            </a:r>
            <a:r>
              <a:rPr lang="cs-CZ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pol. 15. století</a:t>
            </a:r>
            <a:endParaRPr lang="cs-CZ" dirty="0">
              <a:solidFill>
                <a:schemeClr val="accent6"/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8" t="38730" r="49516" b="15156"/>
          <a:stretch/>
        </p:blipFill>
        <p:spPr>
          <a:xfrm>
            <a:off x="5818909" y="2319688"/>
            <a:ext cx="5960504" cy="4178802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291938"/>
            <a:ext cx="4872243" cy="4206552"/>
          </a:xfrm>
        </p:spPr>
        <p:txBody>
          <a:bodyPr>
            <a:normAutofit fontScale="92500" lnSpcReduction="10000"/>
          </a:bodyPr>
          <a:lstStyle/>
          <a:p>
            <a:r>
              <a:rPr lang="cs-CZ" sz="2000" b="1" dirty="0" smtClean="0"/>
              <a:t>Postní </a:t>
            </a:r>
            <a:r>
              <a:rPr lang="cs-CZ" sz="2000" b="1" dirty="0"/>
              <a:t>studený pokrm, připravený ze štiky či kapra vařených s vínem, octem a </a:t>
            </a:r>
            <a:r>
              <a:rPr lang="cs-CZ" sz="2000" b="1" dirty="0" smtClean="0"/>
              <a:t>kořením, zahuštěný vývarem z rybích kostí.</a:t>
            </a:r>
          </a:p>
          <a:p>
            <a:endParaRPr lang="cs-CZ" sz="2000" dirty="0" smtClean="0"/>
          </a:p>
          <a:p>
            <a:r>
              <a:rPr lang="cs-CZ" sz="2000" dirty="0" smtClean="0"/>
              <a:t>Recept se dochoval </a:t>
            </a:r>
            <a:r>
              <a:rPr lang="cs-CZ" sz="2000" dirty="0"/>
              <a:t>v </a:t>
            </a:r>
            <a:r>
              <a:rPr lang="cs-CZ" sz="2000" b="1" dirty="0"/>
              <a:t>korespondenci Hedviky</a:t>
            </a:r>
            <a:r>
              <a:rPr lang="cs-CZ" sz="2000" dirty="0"/>
              <a:t> (1513–1573), </a:t>
            </a:r>
            <a:r>
              <a:rPr lang="cs-CZ" sz="2000" dirty="0" smtClean="0"/>
              <a:t>provdané Braniborské a </a:t>
            </a:r>
            <a:r>
              <a:rPr lang="cs-CZ" sz="2000" b="1" dirty="0"/>
              <a:t>Žofie</a:t>
            </a:r>
            <a:r>
              <a:rPr lang="cs-CZ" sz="2000" dirty="0"/>
              <a:t> (1522–1575), </a:t>
            </a:r>
            <a:r>
              <a:rPr lang="cs-CZ" sz="2000" dirty="0" smtClean="0"/>
              <a:t>provdané Brunšvicko-</a:t>
            </a:r>
            <a:r>
              <a:rPr lang="cs-CZ" sz="2000" dirty="0" err="1" smtClean="0"/>
              <a:t>Wolffenbuetelské</a:t>
            </a:r>
            <a:r>
              <a:rPr lang="cs-CZ" sz="2000" dirty="0" smtClean="0"/>
              <a:t>, dcer opavského vévody, později polského krále Zikmunda I. Starého a </a:t>
            </a:r>
            <a:r>
              <a:rPr lang="cs-CZ" sz="2000" b="1" dirty="0" smtClean="0"/>
              <a:t>neteří </a:t>
            </a:r>
            <a:r>
              <a:rPr lang="cs-CZ" sz="2000" b="1" dirty="0"/>
              <a:t>českého krále Vladislava </a:t>
            </a:r>
            <a:r>
              <a:rPr lang="cs-CZ" sz="2000" b="1" dirty="0" smtClean="0"/>
              <a:t>Jagellonského</a:t>
            </a:r>
            <a:r>
              <a:rPr lang="cs-CZ" sz="2000" dirty="0" smtClean="0"/>
              <a:t>.</a:t>
            </a:r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pPr algn="r">
              <a:spcBef>
                <a:spcPts val="0"/>
              </a:spcBef>
            </a:pPr>
            <a:r>
              <a:rPr lang="cs-CZ" sz="1900" b="1" dirty="0" smtClean="0">
                <a:solidFill>
                  <a:schemeClr val="accent6">
                    <a:lumMod val="75000"/>
                  </a:schemeClr>
                </a:solidFill>
              </a:rPr>
              <a:t>Experimentální </a:t>
            </a:r>
            <a:r>
              <a:rPr lang="cs-CZ" sz="1900" b="1" dirty="0" err="1" smtClean="0">
                <a:solidFill>
                  <a:schemeClr val="accent6">
                    <a:lumMod val="75000"/>
                  </a:schemeClr>
                </a:solidFill>
              </a:rPr>
              <a:t>retrogastronomie</a:t>
            </a:r>
            <a:r>
              <a:rPr lang="cs-CZ" sz="1900" b="1" dirty="0" smtClean="0">
                <a:solidFill>
                  <a:schemeClr val="accent6">
                    <a:lumMod val="75000"/>
                  </a:schemeClr>
                </a:solidFill>
              </a:rPr>
              <a:t> SU FPF, 2018,</a:t>
            </a:r>
          </a:p>
          <a:p>
            <a:pPr algn="r">
              <a:spcBef>
                <a:spcPts val="0"/>
              </a:spcBef>
            </a:pPr>
            <a:r>
              <a:rPr lang="cs-CZ" sz="1900" b="1" dirty="0" smtClean="0">
                <a:solidFill>
                  <a:schemeClr val="accent6">
                    <a:lumMod val="75000"/>
                  </a:schemeClr>
                </a:solidFill>
              </a:rPr>
              <a:t> M. Kahánková, R. Dluhošová</a:t>
            </a:r>
            <a:endParaRPr lang="cs-CZ" sz="19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1556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1041225" cy="1214582"/>
          </a:xfrm>
        </p:spPr>
        <p:txBody>
          <a:bodyPr/>
          <a:lstStyle/>
          <a:p>
            <a:r>
              <a:rPr lang="cs-CZ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Bílý rosol podle sester </a:t>
            </a:r>
            <a:r>
              <a:rPr lang="cs-CZ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Jagellonek</a:t>
            </a:r>
            <a:r>
              <a:rPr lang="cs-CZ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pol. 15. století</a:t>
            </a:r>
            <a:endParaRPr lang="cs-CZ" dirty="0">
              <a:solidFill>
                <a:schemeClr val="accent6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291938"/>
            <a:ext cx="4872243" cy="4206552"/>
          </a:xfrm>
        </p:spPr>
        <p:txBody>
          <a:bodyPr>
            <a:normAutofit fontScale="92500" lnSpcReduction="10000"/>
          </a:bodyPr>
          <a:lstStyle/>
          <a:p>
            <a:r>
              <a:rPr lang="cs-CZ" sz="2000" b="1" dirty="0" smtClean="0"/>
              <a:t>Postní </a:t>
            </a:r>
            <a:r>
              <a:rPr lang="cs-CZ" sz="2000" b="1" dirty="0"/>
              <a:t>studený pokrm, připravený ze štiky či kapra vařených s vínem, octem a </a:t>
            </a:r>
            <a:r>
              <a:rPr lang="cs-CZ" sz="2000" b="1" dirty="0" smtClean="0"/>
              <a:t>kořením, zahuštěný vývarem z rybích kostí.</a:t>
            </a:r>
          </a:p>
          <a:p>
            <a:endParaRPr lang="cs-CZ" sz="2000" dirty="0" smtClean="0"/>
          </a:p>
          <a:p>
            <a:r>
              <a:rPr lang="cs-CZ" sz="2000" dirty="0" smtClean="0"/>
              <a:t>Recept se dochoval </a:t>
            </a:r>
            <a:r>
              <a:rPr lang="cs-CZ" sz="2000" dirty="0"/>
              <a:t>v </a:t>
            </a:r>
            <a:r>
              <a:rPr lang="cs-CZ" sz="2000" b="1" dirty="0"/>
              <a:t>korespondenci Hedviky</a:t>
            </a:r>
            <a:r>
              <a:rPr lang="cs-CZ" sz="2000" dirty="0"/>
              <a:t> (1513–1573), </a:t>
            </a:r>
            <a:r>
              <a:rPr lang="cs-CZ" sz="2000" dirty="0" smtClean="0"/>
              <a:t>provdané Braniborské a </a:t>
            </a:r>
            <a:r>
              <a:rPr lang="cs-CZ" sz="2000" b="1" dirty="0"/>
              <a:t>Žofie</a:t>
            </a:r>
            <a:r>
              <a:rPr lang="cs-CZ" sz="2000" dirty="0"/>
              <a:t> (1522–1575), </a:t>
            </a:r>
            <a:r>
              <a:rPr lang="cs-CZ" sz="2000" dirty="0" smtClean="0"/>
              <a:t>provdané Brunšvicko-</a:t>
            </a:r>
            <a:r>
              <a:rPr lang="cs-CZ" sz="2000" dirty="0" err="1" smtClean="0"/>
              <a:t>Wolffenbuetelské</a:t>
            </a:r>
            <a:r>
              <a:rPr lang="cs-CZ" sz="2000" dirty="0" smtClean="0"/>
              <a:t>, dcer opavského vévody, později polského krále Zikmunda I. Starého a </a:t>
            </a:r>
            <a:r>
              <a:rPr lang="cs-CZ" sz="2000" b="1" dirty="0" smtClean="0"/>
              <a:t>neteří </a:t>
            </a:r>
            <a:r>
              <a:rPr lang="cs-CZ" sz="2000" b="1" dirty="0"/>
              <a:t>českého krále Vladislava </a:t>
            </a:r>
            <a:r>
              <a:rPr lang="cs-CZ" sz="2000" b="1" dirty="0" smtClean="0"/>
              <a:t>Jagellonského</a:t>
            </a:r>
            <a:r>
              <a:rPr lang="cs-CZ" sz="2000" dirty="0" smtClean="0"/>
              <a:t>.</a:t>
            </a:r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pPr algn="r">
              <a:spcBef>
                <a:spcPts val="0"/>
              </a:spcBef>
            </a:pPr>
            <a:r>
              <a:rPr lang="cs-CZ" sz="1900" b="1" dirty="0" smtClean="0">
                <a:solidFill>
                  <a:schemeClr val="accent6">
                    <a:lumMod val="75000"/>
                  </a:schemeClr>
                </a:solidFill>
              </a:rPr>
              <a:t>Experimentální </a:t>
            </a:r>
            <a:r>
              <a:rPr lang="cs-CZ" sz="1900" b="1" dirty="0" err="1" smtClean="0">
                <a:solidFill>
                  <a:schemeClr val="accent6">
                    <a:lumMod val="75000"/>
                  </a:schemeClr>
                </a:solidFill>
              </a:rPr>
              <a:t>retrogastronomie</a:t>
            </a:r>
            <a:r>
              <a:rPr lang="cs-CZ" sz="1900" b="1" dirty="0" smtClean="0">
                <a:solidFill>
                  <a:schemeClr val="accent6">
                    <a:lumMod val="75000"/>
                  </a:schemeClr>
                </a:solidFill>
              </a:rPr>
              <a:t> SU FPF, 2018,</a:t>
            </a:r>
          </a:p>
          <a:p>
            <a:pPr algn="r">
              <a:spcBef>
                <a:spcPts val="0"/>
              </a:spcBef>
            </a:pPr>
            <a:r>
              <a:rPr lang="cs-CZ" sz="1900" b="1" dirty="0" smtClean="0">
                <a:solidFill>
                  <a:schemeClr val="accent6">
                    <a:lumMod val="75000"/>
                  </a:schemeClr>
                </a:solidFill>
              </a:rPr>
              <a:t> M. Kahánková, R. Dluhošová</a:t>
            </a:r>
            <a:endParaRPr lang="cs-CZ" sz="19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09439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1041225" cy="1214582"/>
          </a:xfrm>
        </p:spPr>
        <p:txBody>
          <a:bodyPr/>
          <a:lstStyle/>
          <a:p>
            <a:r>
              <a:rPr lang="cs-CZ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Pečený pstruh, kyselé mléko, 16. </a:t>
            </a:r>
            <a:r>
              <a:rPr lang="cs-CZ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století</a:t>
            </a:r>
            <a:endParaRPr lang="cs-CZ" dirty="0">
              <a:solidFill>
                <a:schemeClr val="accent6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291938"/>
            <a:ext cx="5793081" cy="4206552"/>
          </a:xfrm>
        </p:spPr>
        <p:txBody>
          <a:bodyPr>
            <a:normAutofit/>
          </a:bodyPr>
          <a:lstStyle/>
          <a:p>
            <a:endParaRPr lang="cs-CZ" sz="2000" dirty="0" smtClean="0"/>
          </a:p>
          <a:p>
            <a:endParaRPr lang="cs-CZ" sz="2000" dirty="0"/>
          </a:p>
          <a:p>
            <a:endParaRPr lang="cs-CZ" sz="2000" dirty="0" smtClean="0"/>
          </a:p>
          <a:p>
            <a:endParaRPr lang="cs-CZ" sz="2000" dirty="0"/>
          </a:p>
          <a:p>
            <a:endParaRPr lang="cs-CZ" sz="2000" dirty="0" smtClean="0"/>
          </a:p>
          <a:p>
            <a:endParaRPr lang="cs-CZ" sz="2000" dirty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pPr algn="r">
              <a:spcBef>
                <a:spcPts val="0"/>
              </a:spcBef>
            </a:pPr>
            <a:r>
              <a:rPr lang="cs-CZ" sz="1900" b="1" dirty="0" smtClean="0">
                <a:solidFill>
                  <a:schemeClr val="accent6">
                    <a:lumMod val="75000"/>
                  </a:schemeClr>
                </a:solidFill>
              </a:rPr>
              <a:t>Experimentální </a:t>
            </a:r>
            <a:r>
              <a:rPr lang="cs-CZ" sz="1900" b="1" dirty="0" err="1" smtClean="0">
                <a:solidFill>
                  <a:schemeClr val="accent6">
                    <a:lumMod val="75000"/>
                  </a:schemeClr>
                </a:solidFill>
              </a:rPr>
              <a:t>retrogastronomie</a:t>
            </a:r>
            <a:r>
              <a:rPr lang="cs-CZ" sz="1900" b="1" dirty="0" smtClean="0">
                <a:solidFill>
                  <a:schemeClr val="accent6">
                    <a:lumMod val="75000"/>
                  </a:schemeClr>
                </a:solidFill>
              </a:rPr>
              <a:t> SU FPF, 2018,</a:t>
            </a:r>
          </a:p>
          <a:p>
            <a:pPr algn="r">
              <a:spcBef>
                <a:spcPts val="0"/>
              </a:spcBef>
            </a:pPr>
            <a:r>
              <a:rPr lang="cs-CZ" sz="1900" b="1" dirty="0" smtClean="0">
                <a:solidFill>
                  <a:schemeClr val="accent6">
                    <a:lumMod val="75000"/>
                  </a:schemeClr>
                </a:solidFill>
              </a:rPr>
              <a:t> M. Kahánková, R. Dluhošová</a:t>
            </a:r>
            <a:endParaRPr lang="cs-CZ" sz="19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568" y="2208810"/>
            <a:ext cx="4569922" cy="3426922"/>
          </a:xfrm>
          <a:prstGeom prst="rect">
            <a:avLst/>
          </a:prstGeom>
        </p:spPr>
      </p:pic>
      <p:pic>
        <p:nvPicPr>
          <p:cNvPr id="9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881" y="2874586"/>
            <a:ext cx="4626033" cy="3469525"/>
          </a:xfrm>
        </p:spPr>
      </p:pic>
    </p:spTree>
    <p:extLst>
      <p:ext uri="{BB962C8B-B14F-4D97-AF65-F5344CB8AC3E}">
        <p14:creationId xmlns:p14="http://schemas.microsoft.com/office/powerpoint/2010/main" val="20319048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8127" y="572654"/>
            <a:ext cx="10635673" cy="988291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Závěry: postní stravování a ryby</a:t>
            </a:r>
            <a:br>
              <a:rPr lang="cs-CZ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Venkovské </a:t>
            </a:r>
            <a:r>
              <a:rPr lang="cs-CZ" sz="2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obyvatelstvo </a:t>
            </a:r>
            <a:r>
              <a:rPr lang="cs-CZ" sz="2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méně </a:t>
            </a:r>
            <a:r>
              <a:rPr lang="cs-CZ" sz="2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zámožné městské </a:t>
            </a:r>
            <a:r>
              <a:rPr lang="cs-CZ" sz="2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obyvatelstvo - (nižší </a:t>
            </a:r>
            <a:r>
              <a:rPr lang="cs-CZ" sz="2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klérus)</a:t>
            </a:r>
            <a:br>
              <a:rPr lang="cs-CZ" sz="2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sz="32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8127" y="1283856"/>
            <a:ext cx="10515600" cy="509847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b="1" dirty="0" smtClean="0"/>
              <a:t>Dodržovány zásady půstu, včetně stravování, poměrně odpovědné, ba přísné</a:t>
            </a:r>
            <a:r>
              <a:rPr lang="cs-CZ" sz="2000" dirty="0" smtClean="0"/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/>
              <a:t> </a:t>
            </a:r>
            <a:r>
              <a:rPr lang="cs-CZ" sz="2000" dirty="0" smtClean="0"/>
              <a:t>   v přímém vztahu k křesťanské podstatě – připomenutí života a utrpení Ježíše: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2000" b="1" dirty="0" smtClean="0"/>
              <a:t>jistá askeze </a:t>
            </a:r>
            <a:r>
              <a:rPr lang="cs-CZ" sz="2000" dirty="0" smtClean="0"/>
              <a:t>– omezování přísunu potravy během dní;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2000" b="1" dirty="0" smtClean="0"/>
              <a:t>absence masitých pokrmů</a:t>
            </a:r>
            <a:r>
              <a:rPr lang="cs-CZ" sz="2000" dirty="0" smtClean="0"/>
              <a:t>; převážně moučná a luštěninová jídla, zelí, řepa, tuřín, (brambory);	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2000" dirty="0" smtClean="0"/>
              <a:t>tuky jen rostlinného původu – konopné, makové, lněné;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2000" dirty="0" smtClean="0"/>
              <a:t>místně dokonce užívání speciálního nádobí na vaření.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Platí prokazatelně </a:t>
            </a:r>
            <a:r>
              <a:rPr lang="cs-CZ" sz="2000" dirty="0"/>
              <a:t>v 19. a 1. polovině 20. století, s vysokou mírou pravděpodobnosti i před- a po- uvedeném </a:t>
            </a:r>
            <a:r>
              <a:rPr lang="cs-CZ" sz="2000" dirty="0" smtClean="0"/>
              <a:t>období.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cs-CZ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Ryby byly součástí postního jídelníčku jen v omezené míře</a:t>
            </a:r>
            <a:r>
              <a:rPr lang="cs-CZ" sz="2000" dirty="0" smtClean="0"/>
              <a:t>, v oblastech s hojnými vodními roky a nádržemi (rybníky).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Ještě v 1. polovině 20. století</a:t>
            </a:r>
            <a:r>
              <a:rPr lang="cs-CZ" sz="2000" b="1" dirty="0" smtClean="0"/>
              <a:t> i na vigilie Narození Páně </a:t>
            </a:r>
            <a:r>
              <a:rPr lang="cs-CZ" sz="2000" dirty="0" smtClean="0"/>
              <a:t>obřadní a slavnostní</a:t>
            </a:r>
            <a:r>
              <a:rPr lang="cs-CZ" sz="2000" b="1" dirty="0" smtClean="0"/>
              <a:t> jídlo bez ryb.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smtClean="0"/>
              <a:t>A pokud ano, pak jednoduchá úprava: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 smtClean="0"/>
              <a:t>kapr na modro (spařený octem, vařený);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 smtClean="0"/>
              <a:t>kapr na černo  (vařený, se sladkou ovocnou omáčkou – pro Vánoce typická i bez ryby);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/>
              <a:t>v</a:t>
            </a:r>
            <a:r>
              <a:rPr lang="cs-CZ" sz="2000" dirty="0" smtClean="0"/>
              <a:t>e městech </a:t>
            </a:r>
            <a:r>
              <a:rPr lang="cs-CZ" sz="2000" dirty="0" err="1" smtClean="0"/>
              <a:t>herynky</a:t>
            </a:r>
            <a:r>
              <a:rPr lang="cs-CZ" sz="2000" dirty="0" smtClean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/>
          </a:p>
          <a:p>
            <a:pPr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cs-CZ" sz="2000" b="1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cs-CZ" sz="20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074" y="57777"/>
            <a:ext cx="1139345" cy="11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43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8127" y="526472"/>
            <a:ext cx="10635673" cy="104371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Závěry: postní stravování a ryby</a:t>
            </a:r>
            <a:br>
              <a:rPr lang="cs-CZ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Urozené </a:t>
            </a:r>
            <a:r>
              <a:rPr lang="cs-CZ" sz="2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vrstvy - zámožnější měšťané - preláti </a:t>
            </a:r>
            <a:r>
              <a:rPr lang="cs-CZ" sz="2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(arcibiskup, biskup, opat, převor, probošt ad.)</a:t>
            </a:r>
            <a:r>
              <a:rPr lang="cs-CZ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sz="32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8127" y="1302328"/>
            <a:ext cx="10515600" cy="50800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900" b="1" dirty="0" smtClean="0"/>
              <a:t>Dodržování zásad půst, včetně stravování (dle vyznání);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900" b="1" dirty="0" smtClean="0"/>
              <a:t>v souladu s životním stylem a materiálními možnostmi ale specifická podoba postních pokrmů a menu</a:t>
            </a:r>
            <a:r>
              <a:rPr lang="cs-CZ" sz="1900" dirty="0" smtClean="0"/>
              <a:t>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900" dirty="0" smtClean="0"/>
              <a:t>jistá askeze, ale jen individuální;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900" dirty="0" smtClean="0"/>
              <a:t>absence/významné omezení masitých pokrmů;	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900" dirty="0" smtClean="0"/>
              <a:t>tuky rostlinného původu – olivový olej, ale i máslo;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900" dirty="0"/>
              <a:t>v</a:t>
            </a:r>
            <a:r>
              <a:rPr lang="cs-CZ" sz="1900" dirty="0" smtClean="0"/>
              <a:t>ejce a vaječné pokrmy; 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900" dirty="0" smtClean="0"/>
              <a:t>množství sladkých jídel;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900" dirty="0"/>
              <a:t>u</a:t>
            </a:r>
            <a:r>
              <a:rPr lang="cs-CZ" sz="1900" dirty="0" smtClean="0"/>
              <a:t>šlechtilá“ zelenina, ovoce ad.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9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Složitější/kontroverznější je dodržování střídmosti.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900" b="1" dirty="0">
              <a:solidFill>
                <a:schemeClr val="accent6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9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Ryby sladkovodní i mořské, vodní živočichové (raci, krabi, želvy) běžnou  součástí menu</a:t>
            </a:r>
            <a:r>
              <a:rPr lang="cs-CZ" sz="1900" dirty="0" smtClean="0">
                <a:solidFill>
                  <a:schemeClr val="accent6"/>
                </a:solidFill>
              </a:rPr>
              <a:t>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900" dirty="0"/>
              <a:t>a</a:t>
            </a:r>
            <a:r>
              <a:rPr lang="cs-CZ" sz="1900" dirty="0" smtClean="0"/>
              <a:t>ž desítky pokrmů v několika chodech;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900" dirty="0" smtClean="0"/>
              <a:t>dušené, vařené, ale i pečené a rožněné;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900" dirty="0"/>
              <a:t>s</a:t>
            </a:r>
            <a:r>
              <a:rPr lang="cs-CZ" sz="1900" dirty="0" smtClean="0"/>
              <a:t>ofistikované receptury.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2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200" b="1" dirty="0"/>
          </a:p>
          <a:p>
            <a:pPr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cs-CZ" sz="2000" b="1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cs-CZ" sz="20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074" y="57777"/>
            <a:ext cx="1139345" cy="11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5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8664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Půst a postní doba</a:t>
            </a:r>
            <a:endParaRPr lang="cs-CZ" sz="32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74618"/>
            <a:ext cx="10515600" cy="52739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smtClean="0"/>
              <a:t>Postní </a:t>
            </a:r>
            <a:r>
              <a:rPr lang="cs-CZ" sz="2000" b="1" dirty="0"/>
              <a:t>doba</a:t>
            </a:r>
            <a:r>
              <a:rPr lang="cs-CZ" sz="2000" dirty="0"/>
              <a:t> tvořila kdysi i více než </a:t>
            </a:r>
            <a:r>
              <a:rPr lang="cs-CZ" sz="2000" b="1" dirty="0"/>
              <a:t>třetinu dní v roce</a:t>
            </a:r>
            <a:r>
              <a:rPr lang="cs-CZ" sz="2000" dirty="0"/>
              <a:t>, </a:t>
            </a:r>
            <a:r>
              <a:rPr lang="cs-CZ" sz="2000" dirty="0" smtClean="0"/>
              <a:t>kolísal dle regionů a času.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V</a:t>
            </a:r>
            <a:r>
              <a:rPr lang="cs-CZ" sz="2000" dirty="0"/>
              <a:t> českých zemích zahrnovala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 smtClean="0"/>
              <a:t>v</a:t>
            </a:r>
            <a:r>
              <a:rPr lang="cs-CZ" sz="2000" dirty="0"/>
              <a:t> předhusitské době dohromady 186 až 192 </a:t>
            </a:r>
            <a:r>
              <a:rPr lang="cs-CZ" sz="2000" dirty="0" smtClean="0"/>
              <a:t>dní;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/>
              <a:t>k</a:t>
            </a:r>
            <a:r>
              <a:rPr lang="cs-CZ" sz="2000" dirty="0" smtClean="0"/>
              <a:t>atolická společnost vyžadovala koncem </a:t>
            </a:r>
            <a:r>
              <a:rPr lang="cs-CZ" sz="2000" dirty="0"/>
              <a:t>15. století už jen 120 až 140 </a:t>
            </a:r>
            <a:r>
              <a:rPr lang="cs-CZ" sz="2000" dirty="0" smtClean="0"/>
              <a:t>dní půstu;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 smtClean="0"/>
              <a:t>protestantská společnost předepisovala půst jen v (před-) velikonočním období.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Z dodržování vyňaty osoby starší 60 let, nemocní, těhotné ženy a šestinedělky ad.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smtClean="0"/>
              <a:t>Tři druhy postů</a:t>
            </a:r>
            <a:r>
              <a:rPr lang="cs-CZ" sz="2000" dirty="0" smtClean="0"/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i="1" dirty="0" smtClean="0"/>
              <a:t>půst </a:t>
            </a:r>
            <a:r>
              <a:rPr lang="cs-CZ" sz="2000" i="1" dirty="0"/>
              <a:t>újmy</a:t>
            </a:r>
            <a:r>
              <a:rPr lang="cs-CZ" sz="2000" dirty="0"/>
              <a:t> </a:t>
            </a:r>
            <a:r>
              <a:rPr lang="cs-CZ" sz="2000" u="sng" dirty="0"/>
              <a:t>(</a:t>
            </a:r>
            <a:r>
              <a:rPr lang="cs-CZ" sz="2000" i="1" dirty="0" err="1"/>
              <a:t>jejunium</a:t>
            </a:r>
            <a:r>
              <a:rPr lang="cs-CZ" sz="2000" i="1" dirty="0"/>
              <a:t> naturale</a:t>
            </a:r>
            <a:r>
              <a:rPr lang="cs-CZ" sz="2000" dirty="0"/>
              <a:t>), </a:t>
            </a:r>
            <a:r>
              <a:rPr lang="cs-CZ" sz="2000" dirty="0" smtClean="0"/>
              <a:t>jídlo </a:t>
            </a:r>
            <a:r>
              <a:rPr lang="cs-CZ" sz="2000" dirty="0"/>
              <a:t>jen jednou </a:t>
            </a:r>
            <a:r>
              <a:rPr lang="cs-CZ" sz="2000" dirty="0" smtClean="0"/>
              <a:t>denně (40denní předvelikonoční období/dnes Popeleční středa a Velký pátek, </a:t>
            </a:r>
            <a:r>
              <a:rPr lang="cs-CZ" sz="2000" dirty="0"/>
              <a:t>případně s vigiliemi Narození Páně (Štědrým večerem</a:t>
            </a:r>
            <a:r>
              <a:rPr lang="cs-CZ" sz="2000" dirty="0" smtClean="0"/>
              <a:t>);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i="1" dirty="0" smtClean="0"/>
              <a:t>půst zdrženlivosti</a:t>
            </a:r>
            <a:r>
              <a:rPr lang="cs-CZ" sz="2000" dirty="0" smtClean="0"/>
              <a:t> (</a:t>
            </a:r>
            <a:r>
              <a:rPr lang="cs-CZ" sz="2000" i="1" dirty="0" err="1" smtClean="0"/>
              <a:t>jejunium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semiplenum</a:t>
            </a:r>
            <a:r>
              <a:rPr lang="cs-CZ" sz="2000" dirty="0" smtClean="0"/>
              <a:t>), zákaz </a:t>
            </a:r>
            <a:r>
              <a:rPr lang="cs-CZ" sz="2000" dirty="0"/>
              <a:t>požívat maso teplokrevných zvířat, </a:t>
            </a:r>
            <a:r>
              <a:rPr lang="cs-CZ" sz="2000" dirty="0" smtClean="0"/>
              <a:t>(katolíci </a:t>
            </a:r>
            <a:r>
              <a:rPr lang="cs-CZ" sz="2000" dirty="0"/>
              <a:t>všechny pátky </a:t>
            </a:r>
            <a:r>
              <a:rPr lang="cs-CZ" sz="2000" dirty="0" smtClean="0"/>
              <a:t>- ukřižování Páně; </a:t>
            </a:r>
            <a:r>
              <a:rPr lang="cs-CZ" sz="2000" dirty="0"/>
              <a:t>dříve také středy </a:t>
            </a:r>
            <a:r>
              <a:rPr lang="cs-CZ" sz="2000" dirty="0" smtClean="0"/>
              <a:t>- Jidášův příslib </a:t>
            </a:r>
            <a:r>
              <a:rPr lang="cs-CZ" sz="2000" dirty="0"/>
              <a:t>vydat </a:t>
            </a:r>
            <a:r>
              <a:rPr lang="cs-CZ" sz="2000" dirty="0" smtClean="0"/>
              <a:t>Krista; </a:t>
            </a:r>
            <a:r>
              <a:rPr lang="cs-CZ" sz="2000" dirty="0"/>
              <a:t>Popeleční </a:t>
            </a:r>
            <a:r>
              <a:rPr lang="cs-CZ" sz="2000" dirty="0" smtClean="0"/>
              <a:t>středa, Bílá sobota </a:t>
            </a:r>
            <a:r>
              <a:rPr lang="cs-CZ" sz="2000" dirty="0"/>
              <a:t>a předvečer Narození </a:t>
            </a:r>
            <a:r>
              <a:rPr lang="cs-CZ" sz="2000" dirty="0" smtClean="0"/>
              <a:t>Páně);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i="1" dirty="0" smtClean="0"/>
              <a:t>úplný půst</a:t>
            </a:r>
            <a:r>
              <a:rPr lang="cs-CZ" sz="2000" dirty="0" smtClean="0"/>
              <a:t> </a:t>
            </a:r>
            <a:r>
              <a:rPr lang="cs-CZ" sz="2000" dirty="0"/>
              <a:t>(</a:t>
            </a:r>
            <a:r>
              <a:rPr lang="cs-CZ" sz="2000" i="1" dirty="0" err="1"/>
              <a:t>jejunium</a:t>
            </a:r>
            <a:r>
              <a:rPr lang="cs-CZ" sz="2000" i="1" dirty="0"/>
              <a:t> </a:t>
            </a:r>
            <a:r>
              <a:rPr lang="cs-CZ" sz="2000" i="1" dirty="0" err="1"/>
              <a:t>plenum</a:t>
            </a:r>
            <a:r>
              <a:rPr lang="cs-CZ" sz="2000" dirty="0"/>
              <a:t>) spojující oba předcházející držený o Popeleční středě a Velkém pátku, někde také v ostatní </a:t>
            </a:r>
            <a:r>
              <a:rPr lang="cs-CZ" sz="2000" dirty="0" smtClean="0"/>
              <a:t>pátky</a:t>
            </a:r>
            <a:r>
              <a:rPr lang="cs-CZ" sz="2000" dirty="0"/>
              <a:t>, ba soboty 40denního předvelikonočního půstu, suché dny a některé </a:t>
            </a:r>
            <a:r>
              <a:rPr lang="cs-CZ" sz="2000" dirty="0" smtClean="0"/>
              <a:t>vigilie;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i="1" dirty="0" smtClean="0"/>
              <a:t>suché dny</a:t>
            </a:r>
            <a:r>
              <a:rPr lang="cs-CZ" sz="2000" dirty="0" smtClean="0"/>
              <a:t> – střed, pátek, sobota v kontextu vybraných svátků.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200" dirty="0" smtClean="0"/>
              <a:t>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074" y="57777"/>
            <a:ext cx="1139345" cy="11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88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79418"/>
            <a:ext cx="10515600" cy="4597545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cs-CZ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cs-CZ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Děkuji za pozornost.</a:t>
            </a:r>
            <a:endParaRPr lang="cs-CZ" sz="3200" dirty="0">
              <a:solidFill>
                <a:schemeClr val="accent6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074" y="57777"/>
            <a:ext cx="1139345" cy="11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59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8664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Základní literatura, informační zdroje</a:t>
            </a:r>
            <a:endParaRPr lang="cs-CZ" sz="32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96208"/>
            <a:ext cx="10515600" cy="5250774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800" dirty="0"/>
              <a:t> 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cs-CZ" sz="1800" dirty="0"/>
              <a:t>BERANOVÁ, Magdalena. </a:t>
            </a:r>
            <a:r>
              <a:rPr lang="cs-CZ" sz="1800" i="1" dirty="0"/>
              <a:t>Jídlo a pití v pravěku a středověku</a:t>
            </a:r>
            <a:r>
              <a:rPr lang="cs-CZ" sz="1800" dirty="0"/>
              <a:t>, Praha: Academia, 2005, 360 s. ISBN 80-200-1340-7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cs-CZ" sz="1800" dirty="0"/>
              <a:t>BLÁHOVÁ, M. </a:t>
            </a:r>
            <a:r>
              <a:rPr lang="cs-CZ" sz="1800" i="1" dirty="0"/>
              <a:t>Historická chronologie</a:t>
            </a:r>
            <a:r>
              <a:rPr lang="cs-CZ" sz="1800" dirty="0"/>
              <a:t>. Praha: </a:t>
            </a:r>
            <a:r>
              <a:rPr lang="cs-CZ" sz="1800" dirty="0" err="1"/>
              <a:t>Libri</a:t>
            </a:r>
            <a:r>
              <a:rPr lang="cs-CZ" sz="1800" dirty="0"/>
              <a:t>, 2001, 948 s. ISBN 80-7277-024-1. 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cs-CZ" sz="1800" i="1" dirty="0"/>
              <a:t>Essen </a:t>
            </a:r>
            <a:r>
              <a:rPr lang="cs-CZ" sz="1800" i="1" dirty="0" err="1"/>
              <a:t>und</a:t>
            </a:r>
            <a:r>
              <a:rPr lang="cs-CZ" sz="1800" i="1" dirty="0"/>
              <a:t> </a:t>
            </a:r>
            <a:r>
              <a:rPr lang="cs-CZ" sz="1800" i="1" dirty="0" err="1"/>
              <a:t>kulturelle</a:t>
            </a:r>
            <a:r>
              <a:rPr lang="cs-CZ" sz="1800" i="1" dirty="0"/>
              <a:t> </a:t>
            </a:r>
            <a:r>
              <a:rPr lang="cs-CZ" sz="1800" i="1" dirty="0" err="1"/>
              <a:t>Identität</a:t>
            </a:r>
            <a:r>
              <a:rPr lang="cs-CZ" sz="1800" i="1" dirty="0"/>
              <a:t>. </a:t>
            </a:r>
            <a:r>
              <a:rPr lang="cs-CZ" sz="1800" i="1" dirty="0" err="1"/>
              <a:t>Europäische</a:t>
            </a:r>
            <a:r>
              <a:rPr lang="cs-CZ" sz="1800" i="1" dirty="0"/>
              <a:t> </a:t>
            </a:r>
            <a:r>
              <a:rPr lang="cs-CZ" sz="1800" i="1" dirty="0" err="1"/>
              <a:t>Perspektiven</a:t>
            </a:r>
            <a:r>
              <a:rPr lang="cs-CZ" sz="1800" dirty="0"/>
              <a:t>. Edd. H. J. </a:t>
            </a:r>
            <a:r>
              <a:rPr lang="cs-CZ" sz="1800" dirty="0" err="1"/>
              <a:t>Teuteberg</a:t>
            </a:r>
            <a:r>
              <a:rPr lang="cs-CZ" sz="1800" dirty="0"/>
              <a:t>, G. Neumann, A. </a:t>
            </a:r>
            <a:r>
              <a:rPr lang="cs-CZ" sz="1800" dirty="0" err="1"/>
              <a:t>Wielacher</a:t>
            </a:r>
            <a:r>
              <a:rPr lang="cs-CZ" sz="1800" dirty="0"/>
              <a:t>, </a:t>
            </a:r>
            <a:r>
              <a:rPr lang="cs-CZ" sz="1800" dirty="0" err="1"/>
              <a:t>Berlin</a:t>
            </a:r>
            <a:r>
              <a:rPr lang="cs-CZ" sz="1800" dirty="0"/>
              <a:t> 1997, 589 s. ISBN </a:t>
            </a:r>
            <a:r>
              <a:rPr lang="cs-CZ" sz="1800" dirty="0">
                <a:hlinkClick r:id="rId2" tooltip="ISBN 10: 3050026529"/>
              </a:rPr>
              <a:t>3050026529</a:t>
            </a:r>
            <a:r>
              <a:rPr lang="cs-CZ" sz="1800" dirty="0"/>
              <a:t>; ISBN </a:t>
            </a:r>
            <a:r>
              <a:rPr lang="cs-CZ" sz="1800" dirty="0">
                <a:hlinkClick r:id="rId3" tooltip="ISBN 13: 9783050026527"/>
              </a:rPr>
              <a:t>9783050026527</a:t>
            </a:r>
            <a:endParaRPr lang="cs-CZ" sz="1800" dirty="0"/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cs-CZ" sz="1800" i="1" dirty="0"/>
              <a:t>Essen </a:t>
            </a:r>
            <a:r>
              <a:rPr lang="cs-CZ" sz="1800" i="1" dirty="0" err="1"/>
              <a:t>und</a:t>
            </a:r>
            <a:r>
              <a:rPr lang="cs-CZ" sz="1800" i="1" dirty="0"/>
              <a:t> </a:t>
            </a:r>
            <a:r>
              <a:rPr lang="cs-CZ" sz="1800" i="1" dirty="0" err="1"/>
              <a:t>Trinken</a:t>
            </a:r>
            <a:r>
              <a:rPr lang="cs-CZ" sz="1800" i="1" dirty="0"/>
              <a:t> in </a:t>
            </a:r>
            <a:r>
              <a:rPr lang="cs-CZ" sz="1800" i="1" dirty="0" err="1"/>
              <a:t>Mittelalter</a:t>
            </a:r>
            <a:r>
              <a:rPr lang="cs-CZ" sz="1800" i="1" dirty="0"/>
              <a:t> </a:t>
            </a:r>
            <a:r>
              <a:rPr lang="cs-CZ" sz="1800" i="1" dirty="0" err="1"/>
              <a:t>und</a:t>
            </a:r>
            <a:r>
              <a:rPr lang="cs-CZ" sz="1800" i="1" dirty="0"/>
              <a:t> </a:t>
            </a:r>
            <a:r>
              <a:rPr lang="cs-CZ" sz="1800" i="1" dirty="0" err="1"/>
              <a:t>Neuzeit</a:t>
            </a:r>
            <a:r>
              <a:rPr lang="cs-CZ" sz="1800" i="1" dirty="0"/>
              <a:t> </a:t>
            </a:r>
            <a:r>
              <a:rPr lang="cs-CZ" sz="1800" i="1" dirty="0" err="1"/>
              <a:t>mit</a:t>
            </a:r>
            <a:r>
              <a:rPr lang="cs-CZ" sz="1800" i="1" dirty="0"/>
              <a:t> </a:t>
            </a:r>
            <a:r>
              <a:rPr lang="cs-CZ" sz="1800" i="1" dirty="0" err="1"/>
              <a:t>Rezepten</a:t>
            </a:r>
            <a:r>
              <a:rPr lang="cs-CZ" sz="1800" i="1" dirty="0"/>
              <a:t> </a:t>
            </a:r>
            <a:r>
              <a:rPr lang="cs-CZ" sz="1800" i="1" dirty="0" err="1"/>
              <a:t>aus</a:t>
            </a:r>
            <a:r>
              <a:rPr lang="cs-CZ" sz="1800" i="1" dirty="0"/>
              <a:t> </a:t>
            </a:r>
            <a:r>
              <a:rPr lang="cs-CZ" sz="1800" i="1" dirty="0" err="1"/>
              <a:t>mittelalterlichen</a:t>
            </a:r>
            <a:r>
              <a:rPr lang="cs-CZ" sz="1800" i="1" dirty="0"/>
              <a:t> </a:t>
            </a:r>
            <a:r>
              <a:rPr lang="cs-CZ" sz="1800" i="1" dirty="0" err="1"/>
              <a:t>Kochbüchern</a:t>
            </a:r>
            <a:r>
              <a:rPr lang="cs-CZ" sz="1800" dirty="0"/>
              <a:t>, Wiesbaden: ALBUS </a:t>
            </a:r>
            <a:r>
              <a:rPr lang="cs-CZ" sz="1800" dirty="0" err="1"/>
              <a:t>Verlag</a:t>
            </a:r>
            <a:r>
              <a:rPr lang="cs-CZ" sz="1800" dirty="0"/>
              <a:t> 1997, 320 s. ISBN </a:t>
            </a:r>
            <a:r>
              <a:rPr lang="cs-CZ" sz="1800" dirty="0">
                <a:hlinkClick r:id="rId4" tooltip="9783928127516"/>
              </a:rPr>
              <a:t>9783928127516</a:t>
            </a:r>
            <a:r>
              <a:rPr lang="cs-CZ" sz="1800" dirty="0"/>
              <a:t>.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cs-CZ" sz="1800" dirty="0"/>
              <a:t>FAGAN</a:t>
            </a:r>
            <a:r>
              <a:rPr lang="cs-CZ" sz="1800" dirty="0" smtClean="0"/>
              <a:t>, Brian. </a:t>
            </a:r>
            <a:r>
              <a:rPr lang="cs-CZ" sz="1800" i="1" dirty="0" err="1"/>
              <a:t>Fish</a:t>
            </a:r>
            <a:r>
              <a:rPr lang="cs-CZ" sz="1800" i="1" dirty="0"/>
              <a:t> on </a:t>
            </a:r>
            <a:r>
              <a:rPr lang="cs-CZ" sz="1800" i="1" dirty="0" err="1"/>
              <a:t>Friday</a:t>
            </a:r>
            <a:r>
              <a:rPr lang="cs-CZ" sz="1800" i="1" dirty="0"/>
              <a:t>: </a:t>
            </a:r>
            <a:r>
              <a:rPr lang="cs-CZ" sz="1800" i="1" dirty="0" err="1"/>
              <a:t>Feasting</a:t>
            </a:r>
            <a:r>
              <a:rPr lang="cs-CZ" sz="1800" i="1" dirty="0"/>
              <a:t>, </a:t>
            </a:r>
            <a:r>
              <a:rPr lang="cs-CZ" sz="1800" i="1" dirty="0" err="1"/>
              <a:t>Fasting</a:t>
            </a:r>
            <a:r>
              <a:rPr lang="cs-CZ" sz="1800" i="1" dirty="0"/>
              <a:t> and </a:t>
            </a:r>
            <a:r>
              <a:rPr lang="cs-CZ" sz="1800" i="1" dirty="0" err="1"/>
              <a:t>the</a:t>
            </a:r>
            <a:r>
              <a:rPr lang="cs-CZ" sz="1800" i="1" dirty="0"/>
              <a:t> </a:t>
            </a:r>
            <a:r>
              <a:rPr lang="cs-CZ" sz="1800" i="1" dirty="0" err="1"/>
              <a:t>Discovery</a:t>
            </a:r>
            <a:r>
              <a:rPr lang="cs-CZ" sz="1800" i="1" dirty="0"/>
              <a:t> </a:t>
            </a:r>
            <a:r>
              <a:rPr lang="cs-CZ" sz="1800" i="1" dirty="0" err="1"/>
              <a:t>of</a:t>
            </a:r>
            <a:r>
              <a:rPr lang="cs-CZ" sz="1800" i="1" dirty="0"/>
              <a:t> </a:t>
            </a:r>
            <a:r>
              <a:rPr lang="cs-CZ" sz="1800" i="1" dirty="0" err="1"/>
              <a:t>the</a:t>
            </a:r>
            <a:r>
              <a:rPr lang="cs-CZ" sz="1800" i="1" dirty="0"/>
              <a:t> New </a:t>
            </a:r>
            <a:r>
              <a:rPr lang="cs-CZ" sz="1800" i="1" dirty="0" err="1"/>
              <a:t>World</a:t>
            </a:r>
            <a:r>
              <a:rPr lang="cs-CZ" sz="1800" i="1" dirty="0"/>
              <a:t>.</a:t>
            </a:r>
            <a:r>
              <a:rPr lang="cs-CZ" sz="1800" dirty="0"/>
              <a:t> New York: Basic </a:t>
            </a:r>
            <a:r>
              <a:rPr lang="cs-CZ" sz="1800" dirty="0" err="1"/>
              <a:t>Books</a:t>
            </a:r>
            <a:r>
              <a:rPr lang="cs-CZ" sz="1800" dirty="0"/>
              <a:t>, 2007, 368 s. </a:t>
            </a:r>
            <a:r>
              <a:rPr lang="cs-CZ" sz="1800" dirty="0">
                <a:hlinkClick r:id="rId5"/>
              </a:rPr>
              <a:t>ISBN 978-0-465-02285-4</a:t>
            </a:r>
            <a:r>
              <a:rPr lang="cs-CZ" sz="1800" dirty="0"/>
              <a:t>.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cs-CZ" sz="1800" dirty="0"/>
              <a:t>HASITSCHKA, Josef. </a:t>
            </a:r>
            <a:r>
              <a:rPr lang="cs-CZ" sz="1800" dirty="0" err="1"/>
              <a:t>Admonter</a:t>
            </a:r>
            <a:r>
              <a:rPr lang="cs-CZ" sz="1800" dirty="0"/>
              <a:t> </a:t>
            </a:r>
            <a:r>
              <a:rPr lang="cs-CZ" sz="1800" dirty="0" err="1"/>
              <a:t>Klosterkochbuch</a:t>
            </a:r>
            <a:r>
              <a:rPr lang="cs-CZ" sz="1800" dirty="0"/>
              <a:t>. </a:t>
            </a:r>
            <a:r>
              <a:rPr lang="cs-CZ" sz="1800" dirty="0" err="1"/>
              <a:t>Barocke</a:t>
            </a:r>
            <a:r>
              <a:rPr lang="cs-CZ" sz="1800" dirty="0"/>
              <a:t> </a:t>
            </a:r>
            <a:r>
              <a:rPr lang="cs-CZ" sz="1800" dirty="0" err="1"/>
              <a:t>Rezepte</a:t>
            </a:r>
            <a:r>
              <a:rPr lang="cs-CZ" sz="1800" dirty="0"/>
              <a:t> </a:t>
            </a:r>
            <a:r>
              <a:rPr lang="cs-CZ" sz="1800" dirty="0" err="1"/>
              <a:t>und</a:t>
            </a:r>
            <a:r>
              <a:rPr lang="cs-CZ" sz="1800" dirty="0"/>
              <a:t> </a:t>
            </a:r>
            <a:r>
              <a:rPr lang="cs-CZ" sz="1800" dirty="0" err="1"/>
              <a:t>Geschichten</a:t>
            </a:r>
            <a:r>
              <a:rPr lang="cs-CZ" sz="1800" dirty="0"/>
              <a:t> </a:t>
            </a:r>
            <a:r>
              <a:rPr lang="cs-CZ" sz="1800" dirty="0" err="1"/>
              <a:t>aus</a:t>
            </a:r>
            <a:r>
              <a:rPr lang="cs-CZ" sz="1800" dirty="0"/>
              <a:t> dem </a:t>
            </a:r>
            <a:r>
              <a:rPr lang="cs-CZ" sz="1800" dirty="0" err="1"/>
              <a:t>Stift</a:t>
            </a:r>
            <a:r>
              <a:rPr lang="cs-CZ" sz="1800" dirty="0"/>
              <a:t> </a:t>
            </a:r>
            <a:r>
              <a:rPr lang="cs-CZ" sz="1800" dirty="0" err="1"/>
              <a:t>Admont</a:t>
            </a:r>
            <a:r>
              <a:rPr lang="cs-CZ" sz="1800" dirty="0"/>
              <a:t>. </a:t>
            </a:r>
            <a:r>
              <a:rPr lang="cs-CZ" sz="1800" dirty="0" err="1"/>
              <a:t>Admond</a:t>
            </a:r>
            <a:r>
              <a:rPr lang="cs-CZ" sz="1800" dirty="0"/>
              <a:t>: </a:t>
            </a:r>
            <a:r>
              <a:rPr lang="cs-CZ" sz="1800" dirty="0" err="1"/>
              <a:t>Bnediktinerstift</a:t>
            </a:r>
            <a:r>
              <a:rPr lang="cs-CZ" sz="1800" dirty="0"/>
              <a:t> </a:t>
            </a:r>
            <a:r>
              <a:rPr lang="cs-CZ" sz="1800" dirty="0" err="1"/>
              <a:t>Admond</a:t>
            </a:r>
            <a:r>
              <a:rPr lang="cs-CZ" sz="1800" dirty="0"/>
              <a:t>, </a:t>
            </a:r>
            <a:r>
              <a:rPr lang="cs-CZ" sz="1800" dirty="0" err="1"/>
              <a:t>Kuturressort</a:t>
            </a:r>
            <a:r>
              <a:rPr lang="cs-CZ" sz="1800" dirty="0"/>
              <a:t> 1998, 164 s.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cs-CZ" sz="1800" dirty="0"/>
              <a:t>HASLINGER, Ingrid. </a:t>
            </a:r>
            <a:r>
              <a:rPr lang="cs-CZ" sz="1800" i="1" dirty="0" err="1"/>
              <a:t>Küche</a:t>
            </a:r>
            <a:r>
              <a:rPr lang="cs-CZ" sz="1800" i="1" dirty="0"/>
              <a:t> </a:t>
            </a:r>
            <a:r>
              <a:rPr lang="cs-CZ" sz="1800" i="1" dirty="0" err="1"/>
              <a:t>und</a:t>
            </a:r>
            <a:r>
              <a:rPr lang="cs-CZ" sz="1800" i="1" dirty="0"/>
              <a:t> </a:t>
            </a:r>
            <a:r>
              <a:rPr lang="cs-CZ" sz="1800" i="1" dirty="0" err="1"/>
              <a:t>Tafelkultur</a:t>
            </a:r>
            <a:r>
              <a:rPr lang="cs-CZ" sz="1800" i="1" dirty="0"/>
              <a:t> </a:t>
            </a:r>
            <a:r>
              <a:rPr lang="cs-CZ" sz="1800" i="1" dirty="0" err="1"/>
              <a:t>am</a:t>
            </a:r>
            <a:r>
              <a:rPr lang="cs-CZ" sz="1800" i="1" dirty="0"/>
              <a:t> </a:t>
            </a:r>
            <a:r>
              <a:rPr lang="cs-CZ" sz="1800" i="1" dirty="0" err="1"/>
              <a:t>kaiserlichen</a:t>
            </a:r>
            <a:r>
              <a:rPr lang="cs-CZ" sz="1800" i="1" dirty="0"/>
              <a:t> </a:t>
            </a:r>
            <a:r>
              <a:rPr lang="cs-CZ" sz="1800" i="1" dirty="0" err="1"/>
              <a:t>Hofe</a:t>
            </a:r>
            <a:r>
              <a:rPr lang="cs-CZ" sz="1800" i="1" dirty="0"/>
              <a:t> </a:t>
            </a:r>
            <a:r>
              <a:rPr lang="cs-CZ" sz="1800" i="1" dirty="0" err="1"/>
              <a:t>zu</a:t>
            </a:r>
            <a:r>
              <a:rPr lang="cs-CZ" sz="1800" i="1" dirty="0"/>
              <a:t> </a:t>
            </a:r>
            <a:r>
              <a:rPr lang="cs-CZ" sz="1800" i="1" dirty="0" err="1"/>
              <a:t>Wien</a:t>
            </a:r>
            <a:r>
              <a:rPr lang="cs-CZ" sz="1800" i="1" dirty="0"/>
              <a:t>. </a:t>
            </a:r>
            <a:r>
              <a:rPr lang="cs-CZ" sz="1800" i="1" dirty="0" err="1"/>
              <a:t>Zur</a:t>
            </a:r>
            <a:r>
              <a:rPr lang="cs-CZ" sz="1800" i="1" dirty="0"/>
              <a:t> </a:t>
            </a:r>
            <a:r>
              <a:rPr lang="cs-CZ" sz="1800" i="1" dirty="0" err="1"/>
              <a:t>Geschichte</a:t>
            </a:r>
            <a:r>
              <a:rPr lang="cs-CZ" sz="1800" i="1" dirty="0"/>
              <a:t> von </a:t>
            </a:r>
            <a:r>
              <a:rPr lang="cs-CZ" sz="1800" i="1" dirty="0" err="1"/>
              <a:t>Hofküche</a:t>
            </a:r>
            <a:r>
              <a:rPr lang="cs-CZ" sz="1800" i="1" dirty="0"/>
              <a:t>, </a:t>
            </a:r>
            <a:r>
              <a:rPr lang="cs-CZ" sz="1800" i="1" dirty="0" err="1"/>
              <a:t>Hofzuckerbäckerei</a:t>
            </a:r>
            <a:r>
              <a:rPr lang="cs-CZ" sz="1800" i="1" dirty="0"/>
              <a:t> </a:t>
            </a:r>
            <a:r>
              <a:rPr lang="cs-CZ" sz="1800" i="1" dirty="0" err="1"/>
              <a:t>und</a:t>
            </a:r>
            <a:r>
              <a:rPr lang="cs-CZ" sz="1800" i="1" dirty="0"/>
              <a:t> </a:t>
            </a:r>
            <a:r>
              <a:rPr lang="cs-CZ" sz="1800" i="1" dirty="0" err="1"/>
              <a:t>Hofsilber</a:t>
            </a:r>
            <a:r>
              <a:rPr lang="cs-CZ" sz="1800" i="1" dirty="0"/>
              <a:t>- </a:t>
            </a:r>
            <a:r>
              <a:rPr lang="cs-CZ" sz="1800" i="1" dirty="0" err="1"/>
              <a:t>und</a:t>
            </a:r>
            <a:r>
              <a:rPr lang="cs-CZ" sz="1800" i="1" dirty="0"/>
              <a:t> </a:t>
            </a:r>
            <a:r>
              <a:rPr lang="cs-CZ" sz="1800" i="1" dirty="0" err="1"/>
              <a:t>Tafelkamme</a:t>
            </a:r>
            <a:r>
              <a:rPr lang="cs-CZ" sz="1800" dirty="0" err="1"/>
              <a:t>r</a:t>
            </a:r>
            <a:r>
              <a:rPr lang="cs-CZ" sz="1800" dirty="0"/>
              <a:t>. </a:t>
            </a:r>
            <a:r>
              <a:rPr lang="cs-CZ" sz="1800" dirty="0" err="1"/>
              <a:t>Mit</a:t>
            </a:r>
            <a:r>
              <a:rPr lang="cs-CZ" sz="1800" dirty="0"/>
              <a:t> </a:t>
            </a:r>
            <a:r>
              <a:rPr lang="cs-CZ" sz="1800" dirty="0" err="1"/>
              <a:t>einem</a:t>
            </a:r>
            <a:r>
              <a:rPr lang="cs-CZ" sz="1800" dirty="0"/>
              <a:t> </a:t>
            </a:r>
            <a:r>
              <a:rPr lang="cs-CZ" sz="1800" dirty="0" err="1"/>
              <a:t>Beitrag</a:t>
            </a:r>
            <a:r>
              <a:rPr lang="cs-CZ" sz="1800" dirty="0"/>
              <a:t> von Hubert </a:t>
            </a:r>
            <a:r>
              <a:rPr lang="cs-CZ" sz="1800" dirty="0" err="1" smtClean="0"/>
              <a:t>Chryspolitus</a:t>
            </a:r>
            <a:r>
              <a:rPr lang="cs-CZ" sz="1800" dirty="0" smtClean="0"/>
              <a:t> </a:t>
            </a:r>
            <a:r>
              <a:rPr lang="cs-CZ" sz="1800" dirty="0"/>
              <a:t>Winkler, </a:t>
            </a:r>
            <a:r>
              <a:rPr lang="cs-CZ" sz="1800" dirty="0" err="1"/>
              <a:t>Bern:Berntei</a:t>
            </a:r>
            <a:r>
              <a:rPr lang="cs-CZ" sz="1800" dirty="0"/>
              <a:t>, 1993, 166s. ISBN 3716508896; ISBN 9783716508893. 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cs-CZ" sz="1800" dirty="0"/>
              <a:t>HOLUB, Karel. Umění a gastronomie. </a:t>
            </a:r>
            <a:r>
              <a:rPr lang="cs-CZ" sz="1800" dirty="0" err="1"/>
              <a:t>Praha:Nakladatelství</a:t>
            </a:r>
            <a:r>
              <a:rPr lang="cs-CZ" sz="1800" dirty="0"/>
              <a:t> </a:t>
            </a:r>
            <a:r>
              <a:rPr lang="cs-CZ" sz="1800" dirty="0" err="1"/>
              <a:t>Ars</a:t>
            </a:r>
            <a:r>
              <a:rPr lang="cs-CZ" sz="1800" dirty="0"/>
              <a:t> </a:t>
            </a:r>
            <a:r>
              <a:rPr lang="cs-CZ" sz="1800" dirty="0" err="1"/>
              <a:t>Bohemica</a:t>
            </a:r>
            <a:r>
              <a:rPr lang="cs-CZ" sz="1800" dirty="0"/>
              <a:t> &amp; Karel Holub a Praha: </a:t>
            </a:r>
            <a:r>
              <a:rPr lang="cs-CZ" sz="1800" dirty="0" err="1"/>
              <a:t>Libertas</a:t>
            </a:r>
            <a:r>
              <a:rPr lang="cs-CZ" sz="1800" dirty="0"/>
              <a:t> a.s., 2011, 492 s. ISBN 978-80-904283-1-7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cs-CZ" sz="1800" dirty="0"/>
              <a:t>KORBELÁŘOVÁ, Irena. </a:t>
            </a:r>
            <a:r>
              <a:rPr lang="cs-CZ" sz="1800" i="1" dirty="0" err="1"/>
              <a:t>Viktuálie</a:t>
            </a:r>
            <a:r>
              <a:rPr lang="cs-CZ" sz="1800" i="1" dirty="0"/>
              <a:t> a personálie v kuchyňských účtech </a:t>
            </a:r>
            <a:r>
              <a:rPr lang="cs-CZ" sz="1800" i="1" dirty="0" err="1"/>
              <a:t>břežské</a:t>
            </a:r>
            <a:r>
              <a:rPr lang="cs-CZ" sz="1800" i="1" dirty="0"/>
              <a:t> knížecí komory z roku 1660. Ediční příspěvek k výzkumu barokních dvorských slavností</a:t>
            </a:r>
            <a:r>
              <a:rPr lang="cs-CZ" sz="1800" dirty="0"/>
              <a:t>, ČSZM, sér. B, 61, 2012, s. 77-88.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cs-CZ" sz="1800" dirty="0"/>
              <a:t>LENGYELOVÁ, </a:t>
            </a:r>
            <a:r>
              <a:rPr lang="cs-CZ" sz="1800" dirty="0" err="1"/>
              <a:t>Tünde</a:t>
            </a:r>
            <a:r>
              <a:rPr lang="cs-CZ" sz="1800" dirty="0"/>
              <a:t> – DUCHOŇOVÁ, Diana. </a:t>
            </a:r>
            <a:r>
              <a:rPr lang="cs-CZ" sz="1800" i="1" dirty="0" err="1"/>
              <a:t>Hradné</a:t>
            </a:r>
            <a:r>
              <a:rPr lang="cs-CZ" sz="1800" i="1" dirty="0"/>
              <a:t> </a:t>
            </a:r>
            <a:r>
              <a:rPr lang="cs-CZ" sz="1800" i="1" dirty="0" err="1"/>
              <a:t>kuchyne</a:t>
            </a:r>
            <a:r>
              <a:rPr lang="cs-CZ" sz="1800" i="1" dirty="0"/>
              <a:t> a </a:t>
            </a:r>
            <a:r>
              <a:rPr lang="cs-CZ" sz="1800" i="1" dirty="0" err="1"/>
              <a:t>šľachtické</a:t>
            </a:r>
            <a:r>
              <a:rPr lang="cs-CZ" sz="1800" i="1" dirty="0"/>
              <a:t> </a:t>
            </a:r>
            <a:r>
              <a:rPr lang="cs-CZ" sz="1800" i="1" dirty="0" err="1"/>
              <a:t>stravovanie</a:t>
            </a:r>
            <a:r>
              <a:rPr lang="cs-CZ" sz="1800" i="1" dirty="0"/>
              <a:t> v </a:t>
            </a:r>
            <a:r>
              <a:rPr lang="cs-CZ" sz="1800" i="1" dirty="0" err="1"/>
              <a:t>ranom</a:t>
            </a:r>
            <a:r>
              <a:rPr lang="cs-CZ" sz="1800" i="1" dirty="0"/>
              <a:t> </a:t>
            </a:r>
            <a:r>
              <a:rPr lang="cs-CZ" sz="1800" i="1" dirty="0" err="1"/>
              <a:t>novoveku</a:t>
            </a:r>
            <a:r>
              <a:rPr lang="cs-CZ" sz="1800" i="1" dirty="0"/>
              <a:t>. Radosti </a:t>
            </a:r>
            <a:r>
              <a:rPr lang="cs-CZ" sz="1800" i="1" dirty="0" err="1"/>
              <a:t>slávností</a:t>
            </a:r>
            <a:r>
              <a:rPr lang="cs-CZ" sz="1800" i="1" dirty="0"/>
              <a:t>, strasti každodennosti</a:t>
            </a:r>
            <a:r>
              <a:rPr lang="cs-CZ" sz="1800" dirty="0"/>
              <a:t>. Bratislava: </a:t>
            </a:r>
            <a:r>
              <a:rPr lang="cs-CZ" sz="1800" dirty="0" err="1"/>
              <a:t>Vedda</a:t>
            </a:r>
            <a:r>
              <a:rPr lang="cs-CZ" sz="1800" dirty="0"/>
              <a:t>. Historický ústav AV SR 2016, 320 s. ISBN 978-80-224-1538-5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de-DE" sz="1800" i="1" dirty="0"/>
              <a:t>Mahl und Repräsentation. Der Kult ums Essen</a:t>
            </a:r>
            <a:r>
              <a:rPr lang="de-DE" sz="1800" dirty="0"/>
              <a:t>. </a:t>
            </a:r>
            <a:r>
              <a:rPr lang="de-DE" sz="1800" dirty="0" err="1"/>
              <a:t>Edd</a:t>
            </a:r>
            <a:r>
              <a:rPr lang="de-DE" sz="1800" dirty="0"/>
              <a:t>. L. </a:t>
            </a:r>
            <a:r>
              <a:rPr lang="de-DE" sz="1800" dirty="0" err="1"/>
              <a:t>Kolmer</a:t>
            </a:r>
            <a:r>
              <a:rPr lang="de-DE" sz="1800" dirty="0"/>
              <a:t>, </a:t>
            </a:r>
            <a:r>
              <a:rPr lang="de-DE" sz="1800" dirty="0" err="1"/>
              <a:t>Ch</a:t>
            </a:r>
            <a:r>
              <a:rPr lang="de-DE" sz="1800" dirty="0"/>
              <a:t>. Rohr, Paderborn-München-Wien-Zürich: </a:t>
            </a:r>
            <a:r>
              <a:rPr lang="cs-CZ" sz="1800" dirty="0"/>
              <a:t>Ferdinand </a:t>
            </a:r>
            <a:r>
              <a:rPr lang="cs-CZ" sz="1800" dirty="0" err="1"/>
              <a:t>Schöningh</a:t>
            </a:r>
            <a:r>
              <a:rPr lang="cs-CZ" sz="1800" dirty="0"/>
              <a:t>,</a:t>
            </a:r>
            <a:r>
              <a:rPr lang="de-DE" sz="1800" dirty="0"/>
              <a:t> 2000, 288 s.</a:t>
            </a:r>
            <a:endParaRPr lang="cs-CZ" sz="1800" dirty="0"/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cs-CZ" sz="1800" dirty="0"/>
              <a:t>MONTANARI, </a:t>
            </a:r>
            <a:r>
              <a:rPr lang="cs-CZ" sz="1800" dirty="0" err="1"/>
              <a:t>Massimo</a:t>
            </a:r>
            <a:r>
              <a:rPr lang="cs-CZ" sz="1800" dirty="0"/>
              <a:t>.,</a:t>
            </a:r>
            <a:r>
              <a:rPr lang="cs-CZ" sz="1800" i="1" dirty="0"/>
              <a:t> Hlad a hojnost. Dějiny stravování v Evropě</a:t>
            </a:r>
            <a:r>
              <a:rPr lang="cs-CZ" sz="1800" dirty="0"/>
              <a:t> (z italštiny přeložila Z. </a:t>
            </a:r>
            <a:r>
              <a:rPr lang="cs-CZ" sz="1800" dirty="0" err="1"/>
              <a:t>Jandová-Obstová</a:t>
            </a:r>
            <a:r>
              <a:rPr lang="cs-CZ" sz="1800" dirty="0"/>
              <a:t>). Praha: Lidové noviny, 2003, 227 s. ISBN 80-7106-560-9.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cs-CZ" sz="1800" dirty="0"/>
              <a:t>NAUWERK, Arnold (</a:t>
            </a:r>
            <a:r>
              <a:rPr lang="cs-CZ" sz="1800" dirty="0" err="1"/>
              <a:t>ed</a:t>
            </a:r>
            <a:r>
              <a:rPr lang="cs-CZ" sz="1800" dirty="0"/>
              <a:t>.). </a:t>
            </a:r>
            <a:r>
              <a:rPr lang="cs-CZ" sz="1800" i="1" dirty="0" err="1"/>
              <a:t>Speisen</a:t>
            </a:r>
            <a:r>
              <a:rPr lang="cs-CZ" sz="1800" i="1" dirty="0"/>
              <a:t> </a:t>
            </a:r>
            <a:r>
              <a:rPr lang="cs-CZ" sz="1800" i="1" dirty="0" err="1"/>
              <a:t>wie</a:t>
            </a:r>
            <a:r>
              <a:rPr lang="cs-CZ" sz="1800" i="1" dirty="0"/>
              <a:t> </a:t>
            </a:r>
            <a:r>
              <a:rPr lang="cs-CZ" sz="1800" i="1" dirty="0" err="1"/>
              <a:t>die</a:t>
            </a:r>
            <a:r>
              <a:rPr lang="cs-CZ" sz="1800" i="1" dirty="0"/>
              <a:t> </a:t>
            </a:r>
            <a:r>
              <a:rPr lang="cs-CZ" sz="1800" i="1" dirty="0" err="1"/>
              <a:t>Äbte</a:t>
            </a:r>
            <a:r>
              <a:rPr lang="cs-CZ" sz="1800" i="1" dirty="0"/>
              <a:t> </a:t>
            </a:r>
            <a:r>
              <a:rPr lang="cs-CZ" sz="1800" i="1" dirty="0" err="1"/>
              <a:t>un</a:t>
            </a:r>
            <a:r>
              <a:rPr lang="cs-CZ" sz="1800" i="1" dirty="0"/>
              <a:t> </a:t>
            </a:r>
            <a:r>
              <a:rPr lang="cs-CZ" sz="1800" i="1" dirty="0" err="1"/>
              <a:t>essen</a:t>
            </a:r>
            <a:r>
              <a:rPr lang="cs-CZ" sz="1800" i="1" dirty="0"/>
              <a:t> </a:t>
            </a:r>
            <a:r>
              <a:rPr lang="cs-CZ" sz="1800" i="1" dirty="0" err="1"/>
              <a:t>wie</a:t>
            </a:r>
            <a:r>
              <a:rPr lang="cs-CZ" sz="1800" i="1" dirty="0"/>
              <a:t> </a:t>
            </a:r>
            <a:r>
              <a:rPr lang="cs-CZ" sz="1800" i="1" dirty="0" err="1"/>
              <a:t>die</a:t>
            </a:r>
            <a:r>
              <a:rPr lang="cs-CZ" sz="1800" i="1" dirty="0"/>
              <a:t> </a:t>
            </a:r>
            <a:r>
              <a:rPr lang="cs-CZ" sz="1800" i="1" dirty="0" err="1"/>
              <a:t>Mönche</a:t>
            </a:r>
            <a:r>
              <a:rPr lang="cs-CZ" sz="1800" i="1" dirty="0"/>
              <a:t>. </a:t>
            </a:r>
            <a:r>
              <a:rPr lang="cs-CZ" sz="1800" i="1" dirty="0" err="1"/>
              <a:t>Ein</a:t>
            </a:r>
            <a:r>
              <a:rPr lang="cs-CZ" sz="1800" i="1" dirty="0"/>
              <a:t> </a:t>
            </a:r>
            <a:r>
              <a:rPr lang="cs-CZ" sz="1800" i="1" dirty="0" err="1"/>
              <a:t>Mondseer</a:t>
            </a:r>
            <a:r>
              <a:rPr lang="cs-CZ" sz="1800" i="1" dirty="0"/>
              <a:t> </a:t>
            </a:r>
            <a:r>
              <a:rPr lang="cs-CZ" sz="1800" i="1" dirty="0" err="1"/>
              <a:t>Kochbuch</a:t>
            </a:r>
            <a:r>
              <a:rPr lang="cs-CZ" sz="1800" i="1" dirty="0"/>
              <a:t> </a:t>
            </a:r>
            <a:r>
              <a:rPr lang="cs-CZ" sz="1800" i="1" dirty="0" err="1"/>
              <a:t>aus</a:t>
            </a:r>
            <a:r>
              <a:rPr lang="cs-CZ" sz="1800" i="1" dirty="0"/>
              <a:t> dem 15. </a:t>
            </a:r>
            <a:r>
              <a:rPr lang="cs-CZ" sz="1800" i="1" dirty="0" err="1"/>
              <a:t>Jahrhundert</a:t>
            </a:r>
            <a:r>
              <a:rPr lang="cs-CZ" sz="1800" i="1" dirty="0"/>
              <a:t> </a:t>
            </a:r>
            <a:r>
              <a:rPr lang="cs-CZ" sz="1800" i="1" dirty="0" err="1"/>
              <a:t>ind</a:t>
            </a:r>
            <a:r>
              <a:rPr lang="cs-CZ" sz="1800" i="1" dirty="0"/>
              <a:t> </a:t>
            </a:r>
            <a:r>
              <a:rPr lang="cs-CZ" sz="1800" i="1" dirty="0" err="1"/>
              <a:t>andere</a:t>
            </a:r>
            <a:r>
              <a:rPr lang="cs-CZ" sz="1800" i="1" dirty="0"/>
              <a:t> </a:t>
            </a:r>
            <a:r>
              <a:rPr lang="cs-CZ" sz="1800" i="1" dirty="0" err="1"/>
              <a:t>Zeugnisse</a:t>
            </a:r>
            <a:r>
              <a:rPr lang="cs-CZ" sz="1800" i="1" dirty="0"/>
              <a:t> der </a:t>
            </a:r>
            <a:r>
              <a:rPr lang="cs-CZ" sz="1800" i="1" dirty="0" err="1"/>
              <a:t>Küchenkultur</a:t>
            </a:r>
            <a:r>
              <a:rPr lang="cs-CZ" sz="1800" i="1" dirty="0"/>
              <a:t> des </a:t>
            </a:r>
            <a:r>
              <a:rPr lang="cs-CZ" sz="1800" i="1" dirty="0" err="1"/>
              <a:t>Klosters</a:t>
            </a:r>
            <a:r>
              <a:rPr lang="cs-CZ" sz="1800" i="1" dirty="0"/>
              <a:t> </a:t>
            </a:r>
            <a:r>
              <a:rPr lang="cs-CZ" sz="1800" i="1" dirty="0" err="1"/>
              <a:t>Mondsee</a:t>
            </a:r>
            <a:r>
              <a:rPr lang="cs-CZ" sz="1800" i="1" dirty="0"/>
              <a:t> in </a:t>
            </a:r>
            <a:r>
              <a:rPr lang="cs-CZ" sz="1800" i="1" dirty="0" err="1"/>
              <a:t>älteren</a:t>
            </a:r>
            <a:r>
              <a:rPr lang="cs-CZ" sz="1800" i="1" dirty="0"/>
              <a:t> </a:t>
            </a:r>
            <a:r>
              <a:rPr lang="cs-CZ" sz="1800" i="1" dirty="0" err="1"/>
              <a:t>Zeiten</a:t>
            </a:r>
            <a:r>
              <a:rPr lang="cs-CZ" sz="1800" dirty="0"/>
              <a:t>. </a:t>
            </a:r>
            <a:r>
              <a:rPr lang="cs-CZ" sz="1800" dirty="0" err="1"/>
              <a:t>Mondsee</a:t>
            </a:r>
            <a:r>
              <a:rPr lang="cs-CZ" sz="1800" dirty="0"/>
              <a:t>: </a:t>
            </a:r>
            <a:r>
              <a:rPr lang="cs-CZ" sz="1800" dirty="0" err="1"/>
              <a:t>Selbstverdruck</a:t>
            </a:r>
            <a:r>
              <a:rPr lang="cs-CZ" sz="1800" dirty="0"/>
              <a:t>, 1998.180 s. ISBN 3-9500858-0-7.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cs-CZ" sz="1800" dirty="0"/>
              <a:t>NEJEDLÝ, Martin. </a:t>
            </a:r>
            <a:r>
              <a:rPr lang="cs-CZ" sz="1800" i="1" dirty="0"/>
              <a:t>Fortuny kolo vrtkavé. Láska, moc a společnost ve středověku</a:t>
            </a:r>
            <a:r>
              <a:rPr lang="cs-CZ" sz="1800" dirty="0"/>
              <a:t>. </a:t>
            </a:r>
            <a:r>
              <a:rPr lang="cs-CZ" sz="1800" dirty="0" err="1"/>
              <a:t>Praha:Nakladatelství</a:t>
            </a:r>
            <a:r>
              <a:rPr lang="cs-CZ" sz="1800" dirty="0"/>
              <a:t> Aleš Skřivan ml., 2003, 428 s. ISBN 978-80-86493-08-3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cs-CZ" sz="1800" dirty="0"/>
              <a:t>PECHOVÁ, Jarmila. Ryba v lidové kultuře. Brno: Moravské zemské muzeum, 2015, 34 s. ISBN 978-80-7028-459-9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cs-CZ" sz="1800" dirty="0"/>
              <a:t>PRASCHL-BICHLER, Gabriele – SIEVERS, Gerd Wolfgang. </a:t>
            </a:r>
            <a:r>
              <a:rPr lang="cs-CZ" sz="1800" i="1" dirty="0" err="1"/>
              <a:t>Kaiserliche</a:t>
            </a:r>
            <a:r>
              <a:rPr lang="cs-CZ" sz="1800" i="1" dirty="0"/>
              <a:t> </a:t>
            </a:r>
            <a:r>
              <a:rPr lang="cs-CZ" sz="1800" i="1" dirty="0" err="1"/>
              <a:t>Küche</a:t>
            </a:r>
            <a:r>
              <a:rPr lang="cs-CZ" sz="1800" i="1" dirty="0"/>
              <a:t>. Die </a:t>
            </a:r>
            <a:r>
              <a:rPr lang="cs-CZ" sz="1800" i="1" dirty="0" err="1"/>
              <a:t>Rezepte</a:t>
            </a:r>
            <a:r>
              <a:rPr lang="cs-CZ" sz="1800" i="1" dirty="0"/>
              <a:t> der </a:t>
            </a:r>
            <a:r>
              <a:rPr lang="cs-CZ" sz="1800" i="1" dirty="0" err="1"/>
              <a:t>Habsburger</a:t>
            </a:r>
            <a:r>
              <a:rPr lang="cs-CZ" sz="1800" dirty="0"/>
              <a:t>, </a:t>
            </a:r>
            <a:r>
              <a:rPr lang="cs-CZ" sz="1800" dirty="0" err="1"/>
              <a:t>Graz:L</a:t>
            </a:r>
            <a:r>
              <a:rPr lang="cs-CZ" sz="1800" dirty="0"/>
              <a:t>. </a:t>
            </a:r>
            <a:r>
              <a:rPr lang="cs-CZ" sz="1800" dirty="0" err="1"/>
              <a:t>Stocker</a:t>
            </a:r>
            <a:r>
              <a:rPr lang="cs-CZ" sz="1800" dirty="0"/>
              <a:t>, 2010, 256 s. ISBN 978-3702012298. 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cs-CZ" sz="1800" dirty="0"/>
              <a:t>PRASCHL-BICHLER, Gabriele. </a:t>
            </a:r>
            <a:r>
              <a:rPr lang="cs-CZ" sz="1800" i="1" dirty="0" err="1"/>
              <a:t>Alltag</a:t>
            </a:r>
            <a:r>
              <a:rPr lang="cs-CZ" sz="1800" i="1" dirty="0"/>
              <a:t> </a:t>
            </a:r>
            <a:r>
              <a:rPr lang="cs-CZ" sz="1800" i="1" dirty="0" err="1"/>
              <a:t>im</a:t>
            </a:r>
            <a:r>
              <a:rPr lang="cs-CZ" sz="1800" i="1" dirty="0"/>
              <a:t> </a:t>
            </a:r>
            <a:r>
              <a:rPr lang="cs-CZ" sz="1800" i="1" dirty="0" err="1"/>
              <a:t>Barock</a:t>
            </a:r>
            <a:r>
              <a:rPr lang="cs-CZ" sz="1800" i="1" dirty="0"/>
              <a:t>, </a:t>
            </a:r>
            <a:r>
              <a:rPr lang="cs-CZ" sz="1800" dirty="0"/>
              <a:t>Graz-</a:t>
            </a:r>
            <a:r>
              <a:rPr lang="cs-CZ" sz="1800" dirty="0" err="1"/>
              <a:t>Wien</a:t>
            </a:r>
            <a:r>
              <a:rPr lang="cs-CZ" sz="1800" dirty="0"/>
              <a:t> 1995, 296s. ISBN 3222123179.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cs-CZ" sz="1800" i="1" dirty="0" err="1"/>
              <a:t>Speisen</a:t>
            </a:r>
            <a:r>
              <a:rPr lang="cs-CZ" sz="1800" i="1" dirty="0"/>
              <a:t> </a:t>
            </a:r>
            <a:r>
              <a:rPr lang="cs-CZ" sz="1800" i="1" dirty="0" err="1"/>
              <a:t>wie</a:t>
            </a:r>
            <a:r>
              <a:rPr lang="cs-CZ" sz="1800" i="1" dirty="0"/>
              <a:t> </a:t>
            </a:r>
            <a:r>
              <a:rPr lang="cs-CZ" sz="1800" i="1" dirty="0" err="1"/>
              <a:t>die</a:t>
            </a:r>
            <a:r>
              <a:rPr lang="cs-CZ" sz="1800" i="1" dirty="0"/>
              <a:t> </a:t>
            </a:r>
            <a:r>
              <a:rPr lang="cs-CZ" sz="1800" i="1" dirty="0" err="1"/>
              <a:t>Äbte</a:t>
            </a:r>
            <a:r>
              <a:rPr lang="cs-CZ" sz="1800" i="1" dirty="0"/>
              <a:t> </a:t>
            </a:r>
            <a:r>
              <a:rPr lang="cs-CZ" sz="1800" i="1" dirty="0" err="1"/>
              <a:t>und</a:t>
            </a:r>
            <a:r>
              <a:rPr lang="cs-CZ" sz="1800" i="1" dirty="0"/>
              <a:t> Essen </a:t>
            </a:r>
            <a:r>
              <a:rPr lang="cs-CZ" sz="1800" i="1" dirty="0" err="1"/>
              <a:t>wie</a:t>
            </a:r>
            <a:r>
              <a:rPr lang="cs-CZ" sz="1800" i="1" dirty="0"/>
              <a:t> </a:t>
            </a:r>
            <a:r>
              <a:rPr lang="cs-CZ" sz="1800" i="1" dirty="0" err="1"/>
              <a:t>die</a:t>
            </a:r>
            <a:r>
              <a:rPr lang="cs-CZ" sz="1800" i="1" dirty="0"/>
              <a:t> </a:t>
            </a:r>
            <a:r>
              <a:rPr lang="cs-CZ" sz="1800" i="1" dirty="0" err="1"/>
              <a:t>Mönche</a:t>
            </a:r>
            <a:r>
              <a:rPr lang="cs-CZ" sz="1800" i="1" dirty="0"/>
              <a:t>. </a:t>
            </a:r>
            <a:r>
              <a:rPr lang="cs-CZ" sz="1800" i="1" dirty="0" err="1"/>
              <a:t>Ein</a:t>
            </a:r>
            <a:r>
              <a:rPr lang="cs-CZ" sz="1800" i="1" dirty="0"/>
              <a:t> </a:t>
            </a:r>
            <a:r>
              <a:rPr lang="cs-CZ" sz="1800" i="1" dirty="0" err="1"/>
              <a:t>Mondseer</a:t>
            </a:r>
            <a:r>
              <a:rPr lang="cs-CZ" sz="1800" i="1" dirty="0"/>
              <a:t> </a:t>
            </a:r>
            <a:r>
              <a:rPr lang="cs-CZ" sz="1800" i="1" dirty="0" err="1"/>
              <a:t>Kochbuch</a:t>
            </a:r>
            <a:r>
              <a:rPr lang="cs-CZ" sz="1800" i="1" dirty="0"/>
              <a:t> </a:t>
            </a:r>
            <a:r>
              <a:rPr lang="cs-CZ" sz="1800" i="1" dirty="0" err="1"/>
              <a:t>aus</a:t>
            </a:r>
            <a:r>
              <a:rPr lang="cs-CZ" sz="1800" i="1" dirty="0"/>
              <a:t> dem 15. </a:t>
            </a:r>
            <a:r>
              <a:rPr lang="cs-CZ" sz="1800" i="1" dirty="0" err="1"/>
              <a:t>Jahrhundert</a:t>
            </a:r>
            <a:r>
              <a:rPr lang="cs-CZ" sz="1800" i="1" dirty="0"/>
              <a:t> </a:t>
            </a:r>
            <a:r>
              <a:rPr lang="cs-CZ" sz="1800" i="1" dirty="0" err="1"/>
              <a:t>und</a:t>
            </a:r>
            <a:r>
              <a:rPr lang="cs-CZ" sz="1800" i="1" dirty="0"/>
              <a:t> </a:t>
            </a:r>
            <a:r>
              <a:rPr lang="cs-CZ" sz="1800" i="1" dirty="0" err="1"/>
              <a:t>andere</a:t>
            </a:r>
            <a:r>
              <a:rPr lang="cs-CZ" sz="1800" i="1" dirty="0"/>
              <a:t> </a:t>
            </a:r>
            <a:r>
              <a:rPr lang="cs-CZ" sz="1800" i="1" dirty="0" err="1"/>
              <a:t>Zeugnisse</a:t>
            </a:r>
            <a:r>
              <a:rPr lang="cs-CZ" sz="1800" i="1" dirty="0"/>
              <a:t> der </a:t>
            </a:r>
            <a:r>
              <a:rPr lang="cs-CZ" sz="1800" i="1" dirty="0" err="1"/>
              <a:t>Küchenkultur</a:t>
            </a:r>
            <a:r>
              <a:rPr lang="cs-CZ" sz="1800" i="1" dirty="0"/>
              <a:t> des </a:t>
            </a:r>
            <a:r>
              <a:rPr lang="cs-CZ" sz="1800" i="1" dirty="0" err="1"/>
              <a:t>Klosters</a:t>
            </a:r>
            <a:r>
              <a:rPr lang="cs-CZ" sz="1800" i="1" dirty="0"/>
              <a:t> </a:t>
            </a:r>
            <a:r>
              <a:rPr lang="cs-CZ" sz="1800" i="1" dirty="0" err="1"/>
              <a:t>Mondsee</a:t>
            </a:r>
            <a:r>
              <a:rPr lang="cs-CZ" sz="1800" i="1" dirty="0"/>
              <a:t> in </a:t>
            </a:r>
            <a:r>
              <a:rPr lang="cs-CZ" sz="1800" i="1" dirty="0" err="1"/>
              <a:t>älteren</a:t>
            </a:r>
            <a:r>
              <a:rPr lang="cs-CZ" sz="1800" i="1" dirty="0"/>
              <a:t> </a:t>
            </a:r>
            <a:r>
              <a:rPr lang="cs-CZ" sz="1800" i="1" dirty="0" err="1"/>
              <a:t>Zeiten</a:t>
            </a:r>
            <a:r>
              <a:rPr lang="cs-CZ" sz="1800" dirty="0"/>
              <a:t>. Ed. A. </a:t>
            </a:r>
            <a:r>
              <a:rPr lang="cs-CZ" sz="1800" dirty="0" err="1"/>
              <a:t>Nauwerk</a:t>
            </a:r>
            <a:r>
              <a:rPr lang="cs-CZ" sz="1800" dirty="0"/>
              <a:t>. </a:t>
            </a:r>
            <a:r>
              <a:rPr lang="cs-CZ" sz="1800" dirty="0" err="1"/>
              <a:t>Mondsee:Selbstverlag</a:t>
            </a:r>
            <a:r>
              <a:rPr lang="cs-CZ" sz="1800" dirty="0"/>
              <a:t>, 1988, ISBN 3950085807;  ISBN: 978-3950085808.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cs-CZ" sz="1800" dirty="0"/>
              <a:t>STOLIČNÁ-MIKOLAJOVÁ, Rastislava (</a:t>
            </a:r>
            <a:r>
              <a:rPr lang="cs-CZ" sz="1800" dirty="0" err="1"/>
              <a:t>ed</a:t>
            </a:r>
            <a:r>
              <a:rPr lang="cs-CZ" sz="1800" dirty="0"/>
              <a:t>.) – NOVÁKOVÁ, Katarína, </a:t>
            </a:r>
            <a:r>
              <a:rPr lang="cs-CZ" sz="1800" dirty="0" err="1"/>
              <a:t>Kulinárna</a:t>
            </a:r>
            <a:r>
              <a:rPr lang="cs-CZ" sz="1800" dirty="0"/>
              <a:t> </a:t>
            </a:r>
            <a:r>
              <a:rPr lang="cs-CZ" sz="1800" dirty="0" err="1"/>
              <a:t>kultúra</a:t>
            </a:r>
            <a:r>
              <a:rPr lang="cs-CZ" sz="1800" dirty="0"/>
              <a:t> </a:t>
            </a:r>
            <a:r>
              <a:rPr lang="cs-CZ" sz="1800" dirty="0" err="1"/>
              <a:t>regiónov</a:t>
            </a:r>
            <a:r>
              <a:rPr lang="cs-CZ" sz="1800" dirty="0"/>
              <a:t> Slovenska. </a:t>
            </a:r>
            <a:r>
              <a:rPr lang="cs-CZ" sz="1800" dirty="0" err="1"/>
              <a:t>Bratislava:Veda</a:t>
            </a:r>
            <a:r>
              <a:rPr lang="cs-CZ" sz="1800" dirty="0"/>
              <a:t>. SAV, 2012, 496 s. ISBN978-80-224-1257-5.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cs-CZ" sz="1800" dirty="0"/>
              <a:t>TEPLÝ, František. Příspěvky k dějinám českého rybníkářství. Praha: Ministerstvo zemědělství RČS, 1937, 244 s.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cs-CZ" sz="1800" dirty="0"/>
              <a:t>TYLLNER, Lubomír (</a:t>
            </a:r>
            <a:r>
              <a:rPr lang="cs-CZ" sz="1800" dirty="0" err="1"/>
              <a:t>ed</a:t>
            </a:r>
            <a:r>
              <a:rPr lang="cs-CZ" sz="1800" dirty="0"/>
              <a:t>.) a kol., </a:t>
            </a:r>
            <a:r>
              <a:rPr lang="cs-CZ" sz="1800" i="1" dirty="0"/>
              <a:t>Velké dějiny zemí Koruny české</a:t>
            </a:r>
            <a:r>
              <a:rPr lang="cs-CZ" sz="1800" dirty="0"/>
              <a:t>, tematická řada </a:t>
            </a:r>
            <a:r>
              <a:rPr lang="cs-CZ" sz="1800" i="1" dirty="0"/>
              <a:t>Lidová kultura</a:t>
            </a:r>
            <a:r>
              <a:rPr lang="cs-CZ" sz="1800" dirty="0"/>
              <a:t>, Praha-Litomyšl: Paseka, 2014, 804 s. ISBN 978-80-7432-422-0.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cs-CZ" sz="1800" dirty="0"/>
              <a:t>ÚLEHLOVÁ-TILSCHOVÁ, Marie. Česká strava lidová. </a:t>
            </a:r>
            <a:r>
              <a:rPr lang="cs-CZ" sz="1800" dirty="0" err="1"/>
              <a:t>Praha:Triton</a:t>
            </a:r>
            <a:r>
              <a:rPr lang="cs-CZ" sz="1800" dirty="0"/>
              <a:t>, 2011. 448 s. ISBN978-80-7387-421-6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cs-CZ" sz="1800" dirty="0"/>
              <a:t>ZÍBRT, Čeněk. </a:t>
            </a:r>
            <a:r>
              <a:rPr lang="cs-CZ" sz="1800" i="1" dirty="0"/>
              <a:t>Staročeské umění kuchařské</a:t>
            </a:r>
            <a:r>
              <a:rPr lang="cs-CZ" sz="1800" dirty="0"/>
              <a:t>, Praha: Dauphin, 2012, 670 s. ISBN 978 -80-7272-400-0.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endParaRPr lang="cs-CZ" sz="1800" dirty="0"/>
          </a:p>
          <a:p>
            <a:r>
              <a:rPr lang="cs-CZ" sz="1800" i="1" dirty="0" err="1" smtClean="0"/>
              <a:t>Codex</a:t>
            </a:r>
            <a:r>
              <a:rPr lang="cs-CZ" sz="1800" i="1" dirty="0" smtClean="0"/>
              <a:t> </a:t>
            </a:r>
            <a:r>
              <a:rPr lang="cs-CZ" sz="1800" i="1" dirty="0" err="1"/>
              <a:t>iuris</a:t>
            </a:r>
            <a:r>
              <a:rPr lang="cs-CZ" sz="1800" i="1" dirty="0"/>
              <a:t> </a:t>
            </a:r>
            <a:r>
              <a:rPr lang="cs-CZ" sz="1800" i="1" dirty="0" err="1"/>
              <a:t>canonici</a:t>
            </a:r>
            <a:r>
              <a:rPr lang="cs-CZ" sz="1800" i="1" dirty="0"/>
              <a:t> / Kodex kanonického práva</a:t>
            </a:r>
            <a:r>
              <a:rPr lang="cs-CZ" sz="1800" dirty="0"/>
              <a:t>, verze z roku 1983, český překlad Miroslav Zedníček, Zvon, 1994, </a:t>
            </a:r>
            <a:r>
              <a:rPr lang="cs-CZ" sz="1800" u="sng" dirty="0"/>
              <a:t>Hlava II, </a:t>
            </a:r>
            <a:r>
              <a:rPr lang="cs-CZ" sz="1800" u="sng" dirty="0" err="1"/>
              <a:t>kánov</a:t>
            </a:r>
            <a:r>
              <a:rPr lang="cs-CZ" sz="1800" u="sng" dirty="0"/>
              <a:t> 1249 až 1252</a:t>
            </a:r>
            <a:r>
              <a:rPr lang="cs-CZ" sz="1800" u="sng" dirty="0" smtClean="0"/>
              <a:t>.</a:t>
            </a:r>
          </a:p>
          <a:p>
            <a:r>
              <a:rPr lang="cs-CZ" sz="1800" dirty="0" smtClean="0"/>
              <a:t>Staré tisky viz text</a:t>
            </a: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074" y="57777"/>
            <a:ext cx="1139345" cy="11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07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8664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cs-CZ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yby v postním stravování: venkované</a:t>
            </a:r>
            <a:endParaRPr lang="cs-CZ" sz="32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68586"/>
            <a:ext cx="10515600" cy="5070759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2000" dirty="0" smtClean="0"/>
              <a:t>Premisa: </a:t>
            </a:r>
            <a:r>
              <a:rPr lang="cs-CZ" sz="2000" b="1" dirty="0" smtClean="0"/>
              <a:t>Ryba </a:t>
            </a:r>
            <a:r>
              <a:rPr lang="cs-CZ" sz="2000" b="1" dirty="0"/>
              <a:t>byla </a:t>
            </a:r>
            <a:r>
              <a:rPr lang="cs-CZ" sz="2000" b="1" dirty="0" smtClean="0"/>
              <a:t>v (nejen) českých zemích údajně typickým lidovým postním jídlem.</a:t>
            </a:r>
          </a:p>
          <a:p>
            <a:pPr marL="0" indent="0">
              <a:spcBef>
                <a:spcPts val="600"/>
              </a:spcBef>
              <a:buNone/>
            </a:pPr>
            <a:endParaRPr lang="cs-CZ" sz="2000" dirty="0" smtClean="0"/>
          </a:p>
          <a:p>
            <a:pPr>
              <a:spcBef>
                <a:spcPts val="600"/>
              </a:spcBef>
            </a:pPr>
            <a:r>
              <a:rPr lang="cs-CZ" sz="2000" dirty="0" smtClean="0"/>
              <a:t>Vše ukazuje na to, že je to ve spojení s </a:t>
            </a:r>
            <a:r>
              <a:rPr lang="cs-CZ" sz="2000" b="1" dirty="0" smtClean="0"/>
              <a:t>venkovským</a:t>
            </a:r>
            <a:r>
              <a:rPr lang="cs-CZ" sz="2000" dirty="0" smtClean="0"/>
              <a:t> obyvatelstvem </a:t>
            </a:r>
            <a:r>
              <a:rPr lang="cs-CZ" sz="2000" b="1" dirty="0" smtClean="0"/>
              <a:t>mýtus</a:t>
            </a:r>
            <a:r>
              <a:rPr lang="cs-CZ" sz="2000" dirty="0" smtClean="0"/>
              <a:t>:</a:t>
            </a:r>
          </a:p>
          <a:p>
            <a:pPr lvl="1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cs-CZ" sz="2000" dirty="0" smtClean="0"/>
              <a:t>v</a:t>
            </a:r>
            <a:r>
              <a:rPr lang="cs-CZ" sz="2000" dirty="0"/>
              <a:t> 16. </a:t>
            </a:r>
            <a:r>
              <a:rPr lang="cs-CZ" sz="2000" dirty="0" smtClean="0"/>
              <a:t>poč. 17</a:t>
            </a:r>
            <a:r>
              <a:rPr lang="cs-CZ" sz="2000" dirty="0"/>
              <a:t>. </a:t>
            </a:r>
            <a:r>
              <a:rPr lang="cs-CZ" sz="2000" dirty="0" smtClean="0"/>
              <a:t>století</a:t>
            </a:r>
            <a:r>
              <a:rPr lang="cs-CZ" sz="2000" dirty="0"/>
              <a:t> </a:t>
            </a:r>
            <a:r>
              <a:rPr lang="cs-CZ" sz="2000" dirty="0" smtClean="0"/>
              <a:t>rozvinuté vrchnostenské rybniční </a:t>
            </a:r>
            <a:r>
              <a:rPr lang="cs-CZ" sz="2000" dirty="0"/>
              <a:t>hospodářství</a:t>
            </a:r>
            <a:r>
              <a:rPr lang="cs-CZ" sz="2000" dirty="0" smtClean="0"/>
              <a:t> – ryby přesto dostupné </a:t>
            </a:r>
            <a:r>
              <a:rPr lang="cs-CZ" sz="2000" dirty="0"/>
              <a:t>jen části </a:t>
            </a:r>
            <a:r>
              <a:rPr lang="cs-CZ" sz="2000" dirty="0" smtClean="0"/>
              <a:t>venkovanů (sběr podměrečných ryb při výlovu; výjimečně pronajaté selské rybníčky);</a:t>
            </a:r>
          </a:p>
          <a:p>
            <a:pPr lvl="1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cs-CZ" sz="2000" dirty="0" smtClean="0"/>
              <a:t>od </a:t>
            </a:r>
            <a:r>
              <a:rPr lang="cs-CZ" sz="2000" dirty="0"/>
              <a:t>třicetileté války </a:t>
            </a:r>
            <a:r>
              <a:rPr lang="cs-CZ" sz="2000" dirty="0" smtClean="0"/>
              <a:t>rybníky proměňovány </a:t>
            </a:r>
            <a:r>
              <a:rPr lang="cs-CZ" sz="2000" dirty="0"/>
              <a:t>v ornou </a:t>
            </a:r>
            <a:r>
              <a:rPr lang="cs-CZ" sz="2000" dirty="0" smtClean="0"/>
              <a:t>půdu;</a:t>
            </a:r>
          </a:p>
          <a:p>
            <a:pPr lvl="1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cs-CZ" sz="2000" b="1" dirty="0"/>
              <a:t>e</a:t>
            </a:r>
            <a:r>
              <a:rPr lang="cs-CZ" sz="2000" b="1" dirty="0" smtClean="0"/>
              <a:t>tnografické výzkumy</a:t>
            </a:r>
            <a:r>
              <a:rPr lang="cs-CZ" sz="2000" dirty="0" smtClean="0"/>
              <a:t> potvrzují, </a:t>
            </a:r>
            <a:r>
              <a:rPr lang="cs-CZ" sz="2000" dirty="0"/>
              <a:t>že </a:t>
            </a:r>
            <a:r>
              <a:rPr lang="cs-CZ" sz="2000" dirty="0" smtClean="0"/>
              <a:t>v</a:t>
            </a:r>
            <a:r>
              <a:rPr lang="cs-CZ" sz="2000" dirty="0"/>
              <a:t> 19. a v první polovině 20. století se </a:t>
            </a:r>
            <a:r>
              <a:rPr lang="cs-CZ" sz="2000" b="1" dirty="0"/>
              <a:t>ryby v českých zemích ani v Horních Uhrách </a:t>
            </a:r>
            <a:r>
              <a:rPr lang="cs-CZ" sz="2000" b="1" dirty="0" smtClean="0"/>
              <a:t>(Slovensko) </a:t>
            </a:r>
            <a:r>
              <a:rPr lang="cs-CZ" sz="2000" b="1" dirty="0"/>
              <a:t>na venkově takřka nejedly</a:t>
            </a:r>
            <a:r>
              <a:rPr lang="cs-CZ" sz="2000" dirty="0"/>
              <a:t>, a to ani o postních </a:t>
            </a:r>
            <a:r>
              <a:rPr lang="cs-CZ" sz="2000" dirty="0" smtClean="0"/>
              <a:t>dnech;</a:t>
            </a:r>
          </a:p>
          <a:p>
            <a:pPr lvl="1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cs-CZ" sz="2000" dirty="0" smtClean="0"/>
              <a:t>jedla se moučná jídla - kaše, placky, chléb; luštěniny</a:t>
            </a:r>
            <a:r>
              <a:rPr lang="cs-CZ" sz="2000" dirty="0"/>
              <a:t>;</a:t>
            </a:r>
            <a:r>
              <a:rPr lang="cs-CZ" sz="2000" dirty="0" smtClean="0"/>
              <a:t> zelí; ale nemastilo se živočišnými tuky. </a:t>
            </a:r>
          </a:p>
          <a:p>
            <a:pPr marL="0" indent="0">
              <a:spcBef>
                <a:spcPts val="600"/>
              </a:spcBef>
              <a:buNone/>
            </a:pPr>
            <a:endParaRPr lang="cs-CZ" sz="2000" dirty="0" smtClean="0"/>
          </a:p>
          <a:p>
            <a:pPr>
              <a:spcBef>
                <a:spcPts val="600"/>
              </a:spcBef>
            </a:pPr>
            <a:r>
              <a:rPr lang="cs-CZ" sz="2000" u="sng" dirty="0"/>
              <a:t>Pouze v regionech s přetrvávajícím poměrně rozvinutým rybníkářství či s vodními toky bohatými na ryby mohly být rybí </a:t>
            </a:r>
            <a:r>
              <a:rPr lang="cs-CZ" sz="2000" u="sng" dirty="0" smtClean="0"/>
              <a:t>pokrmy i na venkově rozšířenější.</a:t>
            </a:r>
          </a:p>
          <a:p>
            <a:pPr>
              <a:spcBef>
                <a:spcPts val="600"/>
              </a:spcBef>
            </a:pPr>
            <a:r>
              <a:rPr lang="cs-CZ" sz="2000" dirty="0" smtClean="0"/>
              <a:t>Příležitostně raci, žáby.</a:t>
            </a:r>
            <a:endParaRPr lang="cs-CZ" sz="2000" dirty="0"/>
          </a:p>
          <a:p>
            <a:pPr marL="0" indent="0">
              <a:spcBef>
                <a:spcPts val="600"/>
              </a:spcBef>
              <a:buNone/>
            </a:pPr>
            <a:endParaRPr lang="cs-CZ" sz="2000" dirty="0"/>
          </a:p>
          <a:p>
            <a:pPr marL="0" indent="0">
              <a:spcBef>
                <a:spcPts val="600"/>
              </a:spcBef>
              <a:buNone/>
            </a:pPr>
            <a:endParaRPr lang="cs-CZ" sz="2000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074" y="57777"/>
            <a:ext cx="1139345" cy="11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00799" y="1127112"/>
            <a:ext cx="5107709" cy="5323829"/>
          </a:xfrm>
        </p:spPr>
        <p:txBody>
          <a:bodyPr>
            <a:normAutofit/>
          </a:bodyPr>
          <a:lstStyle/>
          <a:p>
            <a:r>
              <a:rPr lang="cs-CZ" sz="2000" i="1" dirty="0" smtClean="0">
                <a:latin typeface="+mn-lt"/>
              </a:rPr>
              <a:t>„Půst </a:t>
            </a:r>
            <a:r>
              <a:rPr lang="cs-CZ" sz="2000" i="1" dirty="0">
                <a:latin typeface="+mn-lt"/>
              </a:rPr>
              <a:t>nejvíc škodí chudině, tu nechá hladovět a strádat, protože při těžké práci svých rukou bude mít k posílení jen </a:t>
            </a:r>
            <a:r>
              <a:rPr lang="cs-CZ" sz="2000" b="1" i="1" dirty="0">
                <a:latin typeface="+mn-lt"/>
              </a:rPr>
              <a:t>cibuli a konopný olej, nahnilé ořechy a jablka, trochu chleba, zelenou nať, zelí a pórek, a placky z ovsa a otrub, kaši z hrachu a bobů</a:t>
            </a:r>
            <a:r>
              <a:rPr lang="cs-CZ" sz="2000" dirty="0">
                <a:latin typeface="+mn-lt"/>
              </a:rPr>
              <a:t> </a:t>
            </a:r>
            <a:r>
              <a:rPr lang="cs-CZ" sz="2000" dirty="0" smtClean="0">
                <a:latin typeface="+mn-lt"/>
              </a:rPr>
              <a:t/>
            </a:r>
            <a:br>
              <a:rPr lang="cs-CZ" sz="2000" dirty="0" smtClean="0">
                <a:latin typeface="+mn-lt"/>
              </a:rPr>
            </a:br>
            <a:r>
              <a:rPr lang="cs-CZ" sz="2000" dirty="0" smtClean="0">
                <a:latin typeface="+mn-lt"/>
              </a:rPr>
              <a:t>(</a:t>
            </a:r>
            <a:r>
              <a:rPr lang="cs-CZ" sz="2000" dirty="0">
                <a:latin typeface="+mn-lt"/>
              </a:rPr>
              <a:t>Eustach </a:t>
            </a:r>
            <a:r>
              <a:rPr lang="cs-CZ" sz="2000" dirty="0" err="1">
                <a:latin typeface="+mn-lt"/>
              </a:rPr>
              <a:t>Deschampes</a:t>
            </a:r>
            <a:r>
              <a:rPr lang="cs-CZ" sz="2000" dirty="0">
                <a:latin typeface="+mn-lt"/>
              </a:rPr>
              <a:t>, konec 14. století)</a:t>
            </a:r>
            <a:r>
              <a:rPr lang="cs-CZ" sz="2000" i="1" dirty="0">
                <a:latin typeface="+mn-lt"/>
              </a:rPr>
              <a:t>. </a:t>
            </a:r>
            <a:r>
              <a:rPr lang="cs-CZ" sz="2000" i="1" dirty="0" smtClean="0">
                <a:latin typeface="+mn-lt"/>
              </a:rPr>
              <a:t/>
            </a:r>
            <a:br>
              <a:rPr lang="cs-CZ" sz="2000" i="1" dirty="0" smtClean="0">
                <a:latin typeface="+mn-lt"/>
              </a:rPr>
            </a:br>
            <a:r>
              <a:rPr lang="cs-CZ" sz="2000" i="1" dirty="0" smtClean="0">
                <a:latin typeface="+mn-lt"/>
              </a:rPr>
              <a:t/>
            </a:r>
            <a:br>
              <a:rPr lang="cs-CZ" sz="2000" i="1" dirty="0" smtClean="0">
                <a:latin typeface="+mn-lt"/>
              </a:rPr>
            </a:br>
            <a:r>
              <a:rPr lang="cs-CZ" sz="2000" i="1" dirty="0" smtClean="0">
                <a:latin typeface="+mn-lt"/>
              </a:rPr>
              <a:t/>
            </a:r>
            <a:br>
              <a:rPr lang="cs-CZ" sz="2000" i="1" dirty="0" smtClean="0">
                <a:latin typeface="+mn-lt"/>
              </a:rPr>
            </a:br>
            <a:r>
              <a:rPr lang="cs-CZ" sz="2000" i="1" dirty="0">
                <a:latin typeface="+mn-lt"/>
              </a:rPr>
              <a:t/>
            </a:r>
            <a:br>
              <a:rPr lang="cs-CZ" sz="2000" i="1" dirty="0">
                <a:latin typeface="+mn-lt"/>
              </a:rPr>
            </a:br>
            <a:r>
              <a:rPr lang="cs-CZ" sz="2000" i="1" dirty="0">
                <a:latin typeface="+mn-lt"/>
              </a:rPr>
              <a:t/>
            </a:r>
            <a:br>
              <a:rPr lang="cs-CZ" sz="2000" i="1" dirty="0">
                <a:latin typeface="+mn-lt"/>
              </a:rPr>
            </a:br>
            <a:r>
              <a:rPr lang="cs-CZ" sz="2000" i="1" dirty="0" smtClean="0">
                <a:latin typeface="+mn-lt"/>
              </a:rPr>
              <a:t/>
            </a:r>
            <a:br>
              <a:rPr lang="cs-CZ" sz="2000" i="1" dirty="0" smtClean="0">
                <a:latin typeface="+mn-lt"/>
              </a:rPr>
            </a:br>
            <a:r>
              <a:rPr lang="cs-CZ" sz="2000" i="1" dirty="0" smtClean="0">
                <a:latin typeface="+mn-lt"/>
              </a:rPr>
              <a:t/>
            </a:r>
            <a:br>
              <a:rPr lang="cs-CZ" sz="2000" i="1" dirty="0" smtClean="0">
                <a:latin typeface="+mn-lt"/>
              </a:rPr>
            </a:br>
            <a:r>
              <a:rPr lang="cs-CZ" sz="2000" i="1" dirty="0" smtClean="0">
                <a:latin typeface="+mn-lt"/>
              </a:rPr>
              <a:t/>
            </a:r>
            <a:br>
              <a:rPr lang="cs-CZ" sz="2000" i="1" dirty="0" smtClean="0">
                <a:latin typeface="+mn-lt"/>
              </a:rPr>
            </a:br>
            <a:r>
              <a:rPr lang="cs-CZ" sz="2000" i="1" dirty="0">
                <a:latin typeface="+mn-lt"/>
              </a:rPr>
              <a:t/>
            </a:r>
            <a:br>
              <a:rPr lang="cs-CZ" sz="2000" i="1" dirty="0">
                <a:latin typeface="+mn-lt"/>
              </a:rPr>
            </a:br>
            <a:r>
              <a:rPr lang="cs-CZ" sz="2000" i="1" dirty="0" smtClean="0">
                <a:latin typeface="+mn-lt"/>
              </a:rPr>
              <a:t/>
            </a:r>
            <a:br>
              <a:rPr lang="cs-CZ" sz="2000" i="1" dirty="0" smtClean="0">
                <a:latin typeface="+mn-lt"/>
              </a:rPr>
            </a:br>
            <a:r>
              <a:rPr lang="cs-CZ" sz="2000" i="1" dirty="0" smtClean="0">
                <a:latin typeface="+mn-lt"/>
              </a:rPr>
              <a:t/>
            </a:r>
            <a:br>
              <a:rPr lang="cs-CZ" sz="2000" i="1" dirty="0" smtClean="0">
                <a:latin typeface="+mn-lt"/>
              </a:rPr>
            </a:br>
            <a:r>
              <a:rPr lang="cs-CZ" sz="2000" i="1" dirty="0">
                <a:latin typeface="+mn-lt"/>
              </a:rPr>
              <a:t/>
            </a:r>
            <a:br>
              <a:rPr lang="cs-CZ" sz="2000" i="1" dirty="0">
                <a:latin typeface="+mn-lt"/>
              </a:rPr>
            </a:br>
            <a:r>
              <a:rPr lang="cs-C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cs-CZ" sz="1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Velislavova</a:t>
            </a:r>
            <a:r>
              <a:rPr lang="cs-CZ" sz="1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bible, 14. stol.</a:t>
            </a:r>
            <a:endParaRPr lang="cs-CZ" sz="1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Zástupný symbol pro obsah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87" y="1127112"/>
            <a:ext cx="5876596" cy="532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106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166256"/>
            <a:ext cx="11011786" cy="133003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Ryby (nejen) v postním stravování: vyšší vrstvy –</a:t>
            </a:r>
            <a:r>
              <a:rPr lang="cs-CZ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měšťané, </a:t>
            </a:r>
            <a:r>
              <a:rPr lang="cs-CZ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šlechta</a:t>
            </a:r>
            <a:br>
              <a:rPr lang="cs-CZ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dirty="0">
              <a:solidFill>
                <a:schemeClr val="accent6"/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9" t="3291" r="6297" b="9889"/>
          <a:stretch/>
        </p:blipFill>
        <p:spPr>
          <a:xfrm>
            <a:off x="7773521" y="1266559"/>
            <a:ext cx="4001028" cy="5493303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9" y="1266559"/>
            <a:ext cx="6770975" cy="5300495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cs-CZ" sz="2000" b="1" dirty="0"/>
              <a:t>Dostupnější byly ryby a vodní živočichové pro vyšší společenské </a:t>
            </a:r>
            <a:r>
              <a:rPr lang="cs-CZ" sz="2000" b="1" dirty="0" smtClean="0"/>
              <a:t>vrstvy</a:t>
            </a:r>
            <a:r>
              <a:rPr lang="cs-CZ" sz="2000" dirty="0" smtClean="0"/>
              <a:t>: </a:t>
            </a:r>
            <a:endParaRPr lang="cs-CZ" sz="2000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městské trhy nabízely (dle velikosti a spádovosti lokality) ryby různých druhů, kvality, původu: </a:t>
            </a:r>
          </a:p>
          <a:p>
            <a:pPr lvl="1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cs-CZ" sz="2000" dirty="0" smtClean="0"/>
              <a:t> štiky</a:t>
            </a:r>
            <a:r>
              <a:rPr lang="cs-CZ" sz="2000" dirty="0"/>
              <a:t>, úhoře, kapry;</a:t>
            </a:r>
          </a:p>
          <a:p>
            <a:pPr lvl="1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cs-CZ" sz="2000" dirty="0" smtClean="0"/>
              <a:t> </a:t>
            </a:r>
            <a:r>
              <a:rPr lang="cs-CZ" sz="2000" dirty="0" err="1" smtClean="0"/>
              <a:t>platýzy</a:t>
            </a:r>
            <a:r>
              <a:rPr lang="cs-CZ" sz="2000" dirty="0"/>
              <a:t>, štokfiše/tresky;</a:t>
            </a:r>
          </a:p>
          <a:p>
            <a:pPr lvl="1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cs-CZ" sz="2000" dirty="0" smtClean="0"/>
              <a:t> </a:t>
            </a:r>
            <a:r>
              <a:rPr lang="cs-CZ" sz="2000" dirty="0" err="1" smtClean="0"/>
              <a:t>herinky</a:t>
            </a:r>
            <a:r>
              <a:rPr lang="cs-CZ" sz="2000" dirty="0"/>
              <a:t>;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z</a:t>
            </a:r>
            <a:r>
              <a:rPr lang="cs-CZ" sz="2000" dirty="0" smtClean="0"/>
              <a:t>ámožnější domácnosti/dvory/institucionální </a:t>
            </a:r>
            <a:r>
              <a:rPr lang="cs-CZ" sz="2000" dirty="0"/>
              <a:t>kuchyně (patriciát, </a:t>
            </a:r>
            <a:r>
              <a:rPr lang="cs-CZ" sz="2000" dirty="0" smtClean="0"/>
              <a:t>šlechta, preláti):</a:t>
            </a:r>
            <a:endParaRPr lang="cs-CZ" sz="2000" dirty="0"/>
          </a:p>
          <a:p>
            <a:pPr lvl="1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cs-CZ" sz="2000" dirty="0"/>
              <a:t> dodávky vybraných druhů ryb a vodních živočichů na objednávku.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/>
              <a:t>	</a:t>
            </a:r>
            <a:r>
              <a:rPr lang="cs-CZ" dirty="0" smtClean="0"/>
              <a:t>	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Ulrich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Richental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Kronika kostnického koncilu, 14. století </a:t>
            </a:r>
            <a:endParaRPr lang="cs-CZ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3894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8664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Ryby (nejen) v postním stravování: kláštery a řeholní domy</a:t>
            </a:r>
            <a:endParaRPr lang="cs-CZ" sz="32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79418"/>
            <a:ext cx="10515600" cy="45975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smtClean="0"/>
              <a:t>Nejpřísněji dodržována pravidla stravování, včetně půstů, v klášterech</a:t>
            </a:r>
            <a:r>
              <a:rPr lang="cs-CZ" sz="2000" dirty="0" smtClean="0"/>
              <a:t>:</a:t>
            </a:r>
          </a:p>
          <a:p>
            <a:r>
              <a:rPr lang="cs-CZ" sz="2000" dirty="0" smtClean="0"/>
              <a:t>členům </a:t>
            </a:r>
            <a:r>
              <a:rPr lang="cs-CZ" sz="2000" u="sng" dirty="0"/>
              <a:t>mnišských řádů</a:t>
            </a:r>
            <a:r>
              <a:rPr lang="cs-CZ" sz="2000" dirty="0"/>
              <a:t> </a:t>
            </a:r>
            <a:r>
              <a:rPr lang="cs-CZ" sz="2000" dirty="0" smtClean="0"/>
              <a:t>zapovězena </a:t>
            </a:r>
            <a:r>
              <a:rPr lang="cs-CZ" sz="2000" dirty="0"/>
              <a:t>konzumace všech druhů masa teplokrevných zvířat, a to dokonce i v běžné dny; </a:t>
            </a:r>
            <a:endParaRPr lang="cs-CZ" sz="2000" dirty="0" smtClean="0"/>
          </a:p>
          <a:p>
            <a:r>
              <a:rPr lang="cs-CZ" sz="2000" dirty="0" smtClean="0"/>
              <a:t>postupně se pravidla rozvolňovala; ve </a:t>
            </a:r>
            <a:r>
              <a:rPr lang="cs-CZ" sz="2000" dirty="0" smtClean="0"/>
              <a:t>všední </a:t>
            </a:r>
            <a:r>
              <a:rPr lang="cs-CZ" sz="2000" dirty="0" smtClean="0"/>
              <a:t>dny se jedlo vše, jen ne vepřové (hierarchie);</a:t>
            </a:r>
          </a:p>
          <a:p>
            <a:r>
              <a:rPr lang="cs-CZ" sz="2000" u="sng" dirty="0" smtClean="0"/>
              <a:t>kartuziáni</a:t>
            </a:r>
            <a:r>
              <a:rPr lang="cs-CZ" sz="2000" dirty="0" smtClean="0"/>
              <a:t> </a:t>
            </a:r>
            <a:r>
              <a:rPr lang="cs-CZ" sz="2000" dirty="0"/>
              <a:t>zase nesměli jíst hovězí a vepřové </a:t>
            </a:r>
            <a:r>
              <a:rPr lang="cs-CZ" sz="2000" dirty="0" smtClean="0"/>
              <a:t>maso;</a:t>
            </a:r>
          </a:p>
          <a:p>
            <a:r>
              <a:rPr lang="cs-CZ" sz="2000" dirty="0"/>
              <a:t>k</a:t>
            </a:r>
            <a:r>
              <a:rPr lang="cs-CZ" sz="2000" dirty="0" smtClean="0"/>
              <a:t>lesal </a:t>
            </a:r>
            <a:r>
              <a:rPr lang="cs-CZ" sz="2000" dirty="0"/>
              <a:t>počet postních dní (benediktýni ve </a:t>
            </a:r>
            <a:r>
              <a:rPr lang="cs-CZ" sz="2000" dirty="0" smtClean="0"/>
              <a:t>štýrském </a:t>
            </a:r>
            <a:r>
              <a:rPr lang="cs-CZ" sz="2000" dirty="0" err="1" smtClean="0"/>
              <a:t>Admontu</a:t>
            </a:r>
            <a:r>
              <a:rPr lang="cs-CZ" sz="2000" dirty="0" smtClean="0"/>
              <a:t> </a:t>
            </a:r>
            <a:r>
              <a:rPr lang="cs-CZ" sz="2000" dirty="0"/>
              <a:t>v 18. století jen 115 </a:t>
            </a:r>
            <a:r>
              <a:rPr lang="cs-CZ" sz="2000" dirty="0" smtClean="0"/>
              <a:t>dní).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Přirozenou </a:t>
            </a:r>
            <a:r>
              <a:rPr lang="cs-CZ" sz="2000" b="1" dirty="0"/>
              <a:t>náhražkou masa </a:t>
            </a:r>
            <a:r>
              <a:rPr lang="cs-CZ" sz="2000" b="1" dirty="0" smtClean="0"/>
              <a:t>byly ryby</a:t>
            </a:r>
            <a:r>
              <a:rPr lang="cs-CZ" sz="2000" dirty="0" smtClean="0"/>
              <a:t>, </a:t>
            </a:r>
            <a:r>
              <a:rPr lang="cs-CZ" sz="2000" dirty="0"/>
              <a:t>upravené na všechny možné způsoby, především však vařené a </a:t>
            </a:r>
            <a:r>
              <a:rPr lang="cs-CZ" sz="2000" dirty="0" smtClean="0"/>
              <a:t>solené:</a:t>
            </a:r>
          </a:p>
          <a:p>
            <a:r>
              <a:rPr lang="cs-CZ" sz="2000" dirty="0" smtClean="0"/>
              <a:t>benediktini </a:t>
            </a:r>
            <a:r>
              <a:rPr lang="cs-CZ" sz="2000" dirty="0"/>
              <a:t>z </a:t>
            </a:r>
            <a:r>
              <a:rPr lang="cs-CZ" sz="2000" dirty="0" err="1"/>
              <a:t>westminsterského</a:t>
            </a:r>
            <a:r>
              <a:rPr lang="cs-CZ" sz="2000" dirty="0"/>
              <a:t> opatství v </a:t>
            </a:r>
            <a:r>
              <a:rPr lang="cs-CZ" sz="2000" dirty="0" smtClean="0"/>
              <a:t>Londýně jedli ryby údajně až 215 </a:t>
            </a:r>
            <a:r>
              <a:rPr lang="cs-CZ" sz="2000" dirty="0"/>
              <a:t>krát </a:t>
            </a:r>
            <a:r>
              <a:rPr lang="cs-CZ" sz="2000" dirty="0" smtClean="0"/>
              <a:t>ročně (</a:t>
            </a:r>
            <a:r>
              <a:rPr lang="cs-CZ" sz="2000" dirty="0"/>
              <a:t>1495 až 1525 </a:t>
            </a:r>
            <a:r>
              <a:rPr lang="cs-CZ" sz="2000" dirty="0" smtClean="0"/>
              <a:t>).</a:t>
            </a:r>
            <a:endParaRPr lang="cs-CZ" sz="2000" dirty="0"/>
          </a:p>
          <a:p>
            <a:endParaRPr lang="cs-CZ" sz="2200" dirty="0"/>
          </a:p>
          <a:p>
            <a:pPr marL="0" indent="0">
              <a:buNone/>
            </a:pPr>
            <a:endParaRPr lang="cs-CZ" sz="2200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074" y="57777"/>
            <a:ext cx="1139345" cy="11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08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8664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Postní </a:t>
            </a:r>
            <a:r>
              <a:rPr lang="cs-CZ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rybí kuchyně vyšších vrstev - prameny   </a:t>
            </a:r>
            <a:endParaRPr lang="cs-CZ" sz="32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03556"/>
            <a:ext cx="10515600" cy="504502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Torzovité a roztříštěné </a:t>
            </a:r>
            <a:r>
              <a:rPr lang="cs-CZ" sz="2000" b="1" dirty="0" smtClean="0"/>
              <a:t>prameny kancelářské provenience</a:t>
            </a:r>
            <a:r>
              <a:rPr lang="cs-CZ" sz="2000" dirty="0" smtClean="0"/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 smtClean="0"/>
              <a:t>spíše popis ceremoniálu spojeného se stolováním;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 smtClean="0"/>
              <a:t>soupisy </a:t>
            </a:r>
            <a:r>
              <a:rPr lang="cs-CZ" sz="2000" dirty="0" err="1" smtClean="0"/>
              <a:t>viktuálií</a:t>
            </a:r>
            <a:r>
              <a:rPr lang="cs-CZ" sz="2000" dirty="0" smtClean="0"/>
              <a:t> pořizovaných na slavnostní tabule;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 smtClean="0"/>
              <a:t>sestavy jídel – menu: české země sporadicky; středoevropský evropský kontext.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smtClean="0"/>
              <a:t>Poměrně </a:t>
            </a:r>
            <a:r>
              <a:rPr lang="cs-CZ" sz="2000" b="1" dirty="0"/>
              <a:t>dobrý vhled poskytují kuchařské knihy a receptáře.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smtClean="0"/>
              <a:t> </a:t>
            </a:r>
            <a:r>
              <a:rPr lang="cs-CZ" sz="2000" dirty="0"/>
              <a:t>Ty </a:t>
            </a:r>
            <a:r>
              <a:rPr lang="cs-CZ" sz="2000" dirty="0" smtClean="0"/>
              <a:t>se staly také východiskem příspěvku: česká a německá/rakouská provenience.</a:t>
            </a:r>
            <a:endParaRPr lang="cs-CZ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 smtClean="0"/>
              <a:t>Ve středověku rukopisné</a:t>
            </a:r>
            <a:r>
              <a:rPr lang="cs-CZ" sz="2000" dirty="0"/>
              <a:t>;</a:t>
            </a:r>
            <a:endParaRPr lang="cs-CZ" sz="20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 smtClean="0"/>
              <a:t>od </a:t>
            </a:r>
            <a:r>
              <a:rPr lang="cs-CZ" sz="2000" dirty="0"/>
              <a:t>16. století </a:t>
            </a:r>
            <a:r>
              <a:rPr lang="cs-CZ" sz="2000" dirty="0" smtClean="0"/>
              <a:t>tištěné: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s-CZ" sz="2000" dirty="0" smtClean="0"/>
              <a:t>lokální i obecnější význam;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s-CZ" sz="2000" dirty="0" smtClean="0"/>
              <a:t>nejvýznamnější opisovány a šířeny ve světském i duchovním prostředí	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s-CZ" sz="2000" dirty="0" smtClean="0"/>
              <a:t>často spojeny s věhlasnými kuchmistry z dvorského prostředí (královské dvory v Dánsku, Francii; arcibiskupské dvory v Říši).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074" y="57777"/>
            <a:ext cx="1139345" cy="11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0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8664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Postní </a:t>
            </a:r>
            <a:r>
              <a:rPr lang="cs-CZ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rybí </a:t>
            </a:r>
            <a:r>
              <a:rPr lang="cs-CZ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kuchyně </a:t>
            </a:r>
            <a:r>
              <a:rPr lang="cs-CZ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 světle receptářů: kláštery – středověk</a:t>
            </a:r>
            <a:endParaRPr lang="cs-CZ" sz="32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03556"/>
            <a:ext cx="10515600" cy="504502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smtClean="0"/>
              <a:t>Vlastní receptáře</a:t>
            </a:r>
            <a:r>
              <a:rPr lang="cs-CZ" sz="2000" dirty="0" smtClean="0"/>
              <a:t>, spíše příprava lektvarů, pečiva (Hildegarda z </a:t>
            </a:r>
            <a:r>
              <a:rPr lang="cs-CZ" sz="2000" dirty="0" err="1" smtClean="0"/>
              <a:t>Bingenu</a:t>
            </a:r>
            <a:r>
              <a:rPr lang="cs-CZ" sz="2000" dirty="0" smtClean="0"/>
              <a:t> - dnes nesmyslné aplikace).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u="sng" dirty="0" smtClean="0"/>
              <a:t>Pro české země poměrně málo pramenů a informací</a:t>
            </a:r>
            <a:r>
              <a:rPr lang="cs-CZ" sz="2000" dirty="0" smtClean="0"/>
              <a:t>; podnětná </a:t>
            </a:r>
            <a:r>
              <a:rPr lang="cs-CZ" sz="2000" u="sng" dirty="0" smtClean="0"/>
              <a:t>komparace se středoevropskými</a:t>
            </a:r>
            <a:r>
              <a:rPr lang="cs-CZ" sz="2000" dirty="0" smtClean="0"/>
              <a:t> kláštery, řeholními domy).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Běžné </a:t>
            </a:r>
            <a:r>
              <a:rPr lang="cs-CZ" sz="2000" dirty="0"/>
              <a:t>bylo </a:t>
            </a:r>
            <a:r>
              <a:rPr lang="cs-CZ" sz="2000" u="sng" dirty="0"/>
              <a:t>v klášterech</a:t>
            </a:r>
            <a:r>
              <a:rPr lang="cs-CZ" sz="2000" dirty="0"/>
              <a:t> uplatnění kuchařských knih a receptářů </a:t>
            </a:r>
            <a:r>
              <a:rPr lang="cs-CZ" sz="2000" b="1" u="sng" dirty="0"/>
              <a:t>obecného </a:t>
            </a:r>
            <a:r>
              <a:rPr lang="cs-CZ" sz="2000" b="1" u="sng" dirty="0" smtClean="0"/>
              <a:t>zaměření</a:t>
            </a:r>
            <a:r>
              <a:rPr lang="cs-CZ" sz="2000" dirty="0" smtClean="0"/>
              <a:t>.</a:t>
            </a:r>
            <a:endParaRPr lang="cs-CZ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err="1" smtClean="0"/>
              <a:t>Stift</a:t>
            </a:r>
            <a:r>
              <a:rPr lang="cs-CZ" sz="2000" b="1" dirty="0" smtClean="0"/>
              <a:t> </a:t>
            </a:r>
            <a:r>
              <a:rPr lang="cs-CZ" sz="2000" b="1" dirty="0" err="1"/>
              <a:t>Mondsee</a:t>
            </a:r>
            <a:r>
              <a:rPr lang="cs-CZ" sz="2000" b="1" dirty="0"/>
              <a:t>, benediktinský klášter, Solnohradsko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Mondseer</a:t>
            </a:r>
            <a:r>
              <a:rPr lang="cs-CZ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kochbuch</a:t>
            </a:r>
            <a:r>
              <a:rPr lang="cs-CZ" sz="2000" dirty="0" smtClean="0"/>
              <a:t>, </a:t>
            </a:r>
            <a:r>
              <a:rPr lang="cs-CZ" sz="2000" dirty="0"/>
              <a:t>kol. roku 1453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/>
              <a:t>r</a:t>
            </a:r>
            <a:r>
              <a:rPr lang="cs-CZ" sz="2000" dirty="0" smtClean="0"/>
              <a:t>ukopis, opis </a:t>
            </a:r>
            <a:r>
              <a:rPr lang="cs-CZ" sz="2000" dirty="0"/>
              <a:t>nejstaršího německojazyčného receptáře </a:t>
            </a:r>
            <a:r>
              <a:rPr lang="cs-CZ" sz="2000" b="1" i="1" dirty="0" err="1"/>
              <a:t>Das</a:t>
            </a:r>
            <a:r>
              <a:rPr lang="cs-CZ" sz="2000" b="1" i="1" dirty="0"/>
              <a:t> </a:t>
            </a:r>
            <a:r>
              <a:rPr lang="cs-CZ" sz="2000" b="1" i="1" dirty="0" err="1"/>
              <a:t>buoch</a:t>
            </a:r>
            <a:r>
              <a:rPr lang="cs-CZ" sz="2000" b="1" i="1" dirty="0"/>
              <a:t> von </a:t>
            </a:r>
            <a:r>
              <a:rPr lang="cs-CZ" sz="2000" b="1" i="1" dirty="0" err="1"/>
              <a:t>guoter</a:t>
            </a:r>
            <a:r>
              <a:rPr lang="cs-CZ" sz="2000" b="1" i="1" dirty="0"/>
              <a:t> spise</a:t>
            </a:r>
            <a:r>
              <a:rPr lang="cs-CZ" sz="2000" dirty="0"/>
              <a:t> </a:t>
            </a:r>
            <a:r>
              <a:rPr lang="cs-CZ" sz="2000" dirty="0" smtClean="0"/>
              <a:t>(80 identických receptů) </a:t>
            </a:r>
            <a:endParaRPr lang="cs-CZ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 smtClean="0"/>
              <a:t>dar </a:t>
            </a:r>
            <a:r>
              <a:rPr lang="cs-CZ" sz="2000" dirty="0"/>
              <a:t>z </a:t>
            </a:r>
            <a:r>
              <a:rPr lang="cs-CZ" sz="2000" b="1" dirty="0" err="1"/>
              <a:t>benediktinskho</a:t>
            </a:r>
            <a:r>
              <a:rPr lang="cs-CZ" sz="2000" b="1" dirty="0"/>
              <a:t> kláštera v </a:t>
            </a:r>
            <a:r>
              <a:rPr lang="cs-CZ" sz="2000" b="1" dirty="0" err="1"/>
              <a:t>Biburgu</a:t>
            </a:r>
            <a:r>
              <a:rPr lang="cs-CZ" sz="2000" b="1" dirty="0"/>
              <a:t>, Bavorsko</a:t>
            </a:r>
            <a:r>
              <a:rPr lang="cs-CZ" sz="2000" dirty="0"/>
              <a:t>; </a:t>
            </a:r>
            <a:endParaRPr lang="cs-CZ" sz="20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 smtClean="0"/>
              <a:t>Opis nejstarší něme</a:t>
            </a:r>
            <a:r>
              <a:rPr lang="cs-CZ" sz="2000" dirty="0"/>
              <a:t>c</a:t>
            </a:r>
            <a:r>
              <a:rPr lang="cs-CZ" sz="2000" dirty="0" smtClean="0"/>
              <a:t>ké kuchařky kol</a:t>
            </a:r>
            <a:r>
              <a:rPr lang="cs-CZ" sz="2000" dirty="0"/>
              <a:t>. roku 1350, arcibiskupský dvůr ve </a:t>
            </a:r>
            <a:r>
              <a:rPr lang="cs-CZ" sz="2000" dirty="0" err="1"/>
              <a:t>Würzburku</a:t>
            </a:r>
            <a:r>
              <a:rPr lang="cs-CZ" sz="2000" dirty="0"/>
              <a:t>; podle všeho obecně </a:t>
            </a:r>
            <a:r>
              <a:rPr lang="cs-CZ" sz="2000" dirty="0" smtClean="0"/>
              <a:t>rozšířená.</a:t>
            </a:r>
            <a:endParaRPr lang="cs-CZ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 smtClean="0"/>
              <a:t>Rukopis z </a:t>
            </a:r>
            <a:r>
              <a:rPr lang="cs-CZ" sz="2000" dirty="0" err="1" smtClean="0"/>
              <a:t>Mondsee</a:t>
            </a:r>
            <a:r>
              <a:rPr lang="cs-CZ" sz="2000" dirty="0" smtClean="0"/>
              <a:t> obsahuje </a:t>
            </a:r>
            <a:r>
              <a:rPr lang="cs-CZ" sz="2000" b="1" dirty="0"/>
              <a:t>167 </a:t>
            </a:r>
            <a:r>
              <a:rPr lang="cs-CZ" sz="2000" b="1" dirty="0" smtClean="0"/>
              <a:t>receptů</a:t>
            </a:r>
            <a:r>
              <a:rPr lang="cs-CZ" sz="2000" dirty="0" smtClean="0"/>
              <a:t>, </a:t>
            </a:r>
            <a:r>
              <a:rPr lang="cs-CZ" sz="2000" dirty="0"/>
              <a:t>z toho </a:t>
            </a:r>
            <a:r>
              <a:rPr lang="cs-CZ" sz="2000" b="1" dirty="0"/>
              <a:t>4 na krabí pokrmy a 30 na rybí pokrmy</a:t>
            </a:r>
            <a:r>
              <a:rPr lang="cs-CZ" sz="2000" dirty="0"/>
              <a:t>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s-CZ" sz="2000" dirty="0"/>
              <a:t>pečené, plněné či dušené ryby nejrůznějšího </a:t>
            </a:r>
            <a:r>
              <a:rPr lang="cs-CZ" sz="2000" dirty="0" smtClean="0"/>
              <a:t>druhu; </a:t>
            </a:r>
            <a:endParaRPr lang="cs-CZ" sz="20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s-CZ" sz="2000" dirty="0"/>
              <a:t>paštiky, pěny, </a:t>
            </a:r>
            <a:r>
              <a:rPr lang="cs-CZ" sz="2000" dirty="0" smtClean="0"/>
              <a:t>polévky.</a:t>
            </a:r>
            <a:endParaRPr lang="cs-CZ" sz="28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074" y="57777"/>
            <a:ext cx="1139345" cy="11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38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11144</TotalTime>
  <Words>1586</Words>
  <Application>Microsoft Office PowerPoint</Application>
  <PresentationFormat>Širokoúhlá obrazovka</PresentationFormat>
  <Paragraphs>338</Paragraphs>
  <Slides>31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Courier New</vt:lpstr>
      <vt:lpstr>Motiv Office</vt:lpstr>
      <vt:lpstr>  Ryba (nejen) v postním stravování  vyšších společenských vrstev  v předmoderní době  </vt:lpstr>
      <vt:lpstr>Ryby a vodní živočichové v dějinách stravování</vt:lpstr>
      <vt:lpstr>Půst a postní doba</vt:lpstr>
      <vt:lpstr>Ryby v postním stravování: venkované</vt:lpstr>
      <vt:lpstr>„Půst nejvíc škodí chudině, tu nechá hladovět a strádat, protože při těžké práci svých rukou bude mít k posílení jen cibuli a konopný olej, nahnilé ořechy a jablka, trochu chleba, zelenou nať, zelí a pórek, a placky z ovsa a otrub, kaši z hrachu a bobů  (Eustach Deschampes, konec 14. století).              Velislavova bible, 14. stol.</vt:lpstr>
      <vt:lpstr>Ryby (nejen) v postním stravování: vyšší vrstvy – měšťané, šlechta </vt:lpstr>
      <vt:lpstr>Ryby (nejen) v postním stravování: kláštery a řeholní domy</vt:lpstr>
      <vt:lpstr>Postní rybí kuchyně vyšších vrstev - prameny   </vt:lpstr>
      <vt:lpstr>Postní rybí kuchyně ve světle receptářů: kláštery – středověk</vt:lpstr>
      <vt:lpstr>Das buoch von guter spise</vt:lpstr>
      <vt:lpstr>Postní rybí kuchyně ve světle receptářů: kláštery – raný novověk</vt:lpstr>
      <vt:lpstr>Ryby v týdenním klášterním menu – raný novověk</vt:lpstr>
      <vt:lpstr>Ryby v týdenním klášterním menu – raný novověk</vt:lpstr>
      <vt:lpstr>Postní rybí kuchyně ve světle receptářů: měšťané, nižší šlechta – pozdní středověk</vt:lpstr>
      <vt:lpstr> Spis o krmiech /…/ , 2. pol. 15. století.   Jícha na bobrový ocas  Uvař prvé ocas na miesto a oblup s něho kuoži.  Potom zkrájej jej na kusy, aneb nechati celého. I nasusiž toponek z bielého chleba, ty omoč v dobrém víně.  Potom to protiskni skrze hartuch a to okořeň: zázvor, skořice, hřebíčky a květ.  Jestli víno kyselé, ale oslad medem, vařiž potom v té jíše ocas a táž jícha muož býti na vajce nadievaná, na klobásy kaprové, a těch hledaj napřed</vt:lpstr>
      <vt:lpstr>Postní rybí kuchyně ve světle receptářů: měšťané – raný novověk</vt:lpstr>
      <vt:lpstr>Postní rybí kuchyně ve světle receptářů: urozené vrstvy, preláti – raný novověk</vt:lpstr>
      <vt:lpstr>Marx Rumpolt, Ein new Kochbuch /…/, 1587</vt:lpstr>
      <vt:lpstr>Postní menu dle Rumpolta  – arcivévodové</vt:lpstr>
      <vt:lpstr>Postní menu dle Rumpolta – šlechta</vt:lpstr>
      <vt:lpstr>Postní rybí kuchyně ve světle receptářů: urozené vrstvy, preláti – raný novověk</vt:lpstr>
      <vt:lpstr>Postní rybí kuchyně ve světle receptářů: urozené vrstvy – raný novověk</vt:lpstr>
      <vt:lpstr>Eleonora Maria Eleonora von Eggenberg, Freywillig aufgesprungener Granat-Apffel /../ mit Einem neuen Koch-Buch, 1739</vt:lpstr>
      <vt:lpstr>Úpravy ryb pro menu vyšších vrstev v předmoderní době </vt:lpstr>
      <vt:lpstr>Bílý rosol podle sester Jagellonek, pol. 15. století</vt:lpstr>
      <vt:lpstr>Bílý rosol podle sester Jagellonek, pol. 15. století</vt:lpstr>
      <vt:lpstr>Pečený pstruh, kyselé mléko, 16. století</vt:lpstr>
      <vt:lpstr>Závěry: postní stravování a ryby Venkovské obyvatelstvo - méně zámožné městské obyvatelstvo - (nižší klérus) </vt:lpstr>
      <vt:lpstr>Závěry: postní stravování a ryby Urozené vrstvy - zámožnější měšťané - preláti (arcibiskup, biskup, opat, převor, probošt ad.) </vt:lpstr>
      <vt:lpstr>Prezentace aplikace PowerPoint</vt:lpstr>
      <vt:lpstr>Základní literatura, informační zdroje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Představení kandidátky na funkci děkana  Filozoficko-přírodovědecké fakulty Slezské univerzity v Opavě</dc:title>
  <dc:creator>Irena Korbelářová</dc:creator>
  <cp:lastModifiedBy>Irena Korbelářová</cp:lastModifiedBy>
  <cp:revision>350</cp:revision>
  <dcterms:created xsi:type="dcterms:W3CDTF">2019-05-08T16:06:01Z</dcterms:created>
  <dcterms:modified xsi:type="dcterms:W3CDTF">2019-06-18T20:17:07Z</dcterms:modified>
</cp:coreProperties>
</file>